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56" r:id="rId2"/>
    <p:sldId id="261" r:id="rId3"/>
    <p:sldId id="267" r:id="rId4"/>
    <p:sldId id="266" r:id="rId5"/>
    <p:sldId id="274" r:id="rId6"/>
    <p:sldId id="276" r:id="rId7"/>
    <p:sldId id="277" r:id="rId8"/>
    <p:sldId id="280" r:id="rId9"/>
    <p:sldId id="283" r:id="rId10"/>
    <p:sldId id="284" r:id="rId11"/>
    <p:sldId id="285" r:id="rId12"/>
    <p:sldId id="286" r:id="rId13"/>
    <p:sldId id="287" r:id="rId14"/>
    <p:sldId id="288" r:id="rId15"/>
    <p:sldId id="305" r:id="rId16"/>
    <p:sldId id="289" r:id="rId17"/>
    <p:sldId id="290" r:id="rId18"/>
    <p:sldId id="306" r:id="rId19"/>
    <p:sldId id="291" r:id="rId20"/>
    <p:sldId id="292" r:id="rId21"/>
    <p:sldId id="311" r:id="rId22"/>
    <p:sldId id="312" r:id="rId23"/>
    <p:sldId id="313" r:id="rId24"/>
    <p:sldId id="319" r:id="rId25"/>
    <p:sldId id="320" r:id="rId26"/>
    <p:sldId id="324" r:id="rId27"/>
    <p:sldId id="325" r:id="rId28"/>
    <p:sldId id="302" r:id="rId29"/>
    <p:sldId id="303" r:id="rId30"/>
    <p:sldId id="304"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24" autoAdjust="0"/>
  </p:normalViewPr>
  <p:slideViewPr>
    <p:cSldViewPr>
      <p:cViewPr varScale="1">
        <p:scale>
          <a:sx n="70" d="100"/>
          <a:sy n="70" d="100"/>
        </p:scale>
        <p:origin x="138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7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00EFBB-0DFC-431B-BC30-38F80157ADE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B704DC56-09E3-4CB2-BE1A-952003EFD3A4}">
      <dgm:prSet phldrT="[Texte]"/>
      <dgm:spPr/>
      <dgm:t>
        <a:bodyPr/>
        <a:lstStyle/>
        <a:p>
          <a:r>
            <a:rPr lang="fr-FR" dirty="0" smtClean="0"/>
            <a:t>R1</a:t>
          </a:r>
          <a:endParaRPr lang="fr-FR" dirty="0"/>
        </a:p>
      </dgm:t>
    </dgm:pt>
    <dgm:pt modelId="{D96F5BC0-F1BC-4258-A696-A8C4364BFAF5}" type="parTrans" cxnId="{F1E59643-13F6-496A-8D57-35AB880FB7AB}">
      <dgm:prSet/>
      <dgm:spPr/>
      <dgm:t>
        <a:bodyPr/>
        <a:lstStyle/>
        <a:p>
          <a:endParaRPr lang="fr-FR"/>
        </a:p>
      </dgm:t>
    </dgm:pt>
    <dgm:pt modelId="{502B7DF7-3042-4531-9821-6A4D06C53CC1}" type="sibTrans" cxnId="{F1E59643-13F6-496A-8D57-35AB880FB7AB}">
      <dgm:prSet/>
      <dgm:spPr/>
      <dgm:t>
        <a:bodyPr/>
        <a:lstStyle/>
        <a:p>
          <a:endParaRPr lang="fr-FR"/>
        </a:p>
      </dgm:t>
    </dgm:pt>
    <dgm:pt modelId="{E8CF416A-1742-4FAB-BF5C-D8289FA0E0E7}">
      <dgm:prSet phldrT="[Texte]" custT="1"/>
      <dgm:spPr/>
      <dgm:t>
        <a:bodyPr/>
        <a:lstStyle/>
        <a:p>
          <a:pPr algn="just"/>
          <a:r>
            <a:rPr lang="fr-CA" sz="2000" dirty="0" smtClean="0">
              <a:latin typeface="Arial" pitchFamily="34" charset="0"/>
              <a:cs typeface="Arial" pitchFamily="34" charset="0"/>
            </a:rPr>
            <a:t>Des systèmes de gestion de l’information pour la détermination et le suivi  des impacts des CC sur les écosystèmes sont   établis pour des prévisions, de la préparation, et de la prise de décision efficaces. </a:t>
          </a:r>
          <a:endParaRPr lang="fr-FR" sz="2000" dirty="0">
            <a:latin typeface="Arial" pitchFamily="34" charset="0"/>
            <a:cs typeface="Arial" pitchFamily="34" charset="0"/>
          </a:endParaRPr>
        </a:p>
      </dgm:t>
    </dgm:pt>
    <dgm:pt modelId="{8E9CD2A9-5241-4C18-AFDB-186D294840F2}" type="parTrans" cxnId="{4DF67D50-F26E-4863-AE41-9FB9D08260CA}">
      <dgm:prSet/>
      <dgm:spPr/>
      <dgm:t>
        <a:bodyPr/>
        <a:lstStyle/>
        <a:p>
          <a:endParaRPr lang="fr-FR"/>
        </a:p>
      </dgm:t>
    </dgm:pt>
    <dgm:pt modelId="{16E56D95-3938-44B7-B5E1-62ED76CA0F20}" type="sibTrans" cxnId="{4DF67D50-F26E-4863-AE41-9FB9D08260CA}">
      <dgm:prSet/>
      <dgm:spPr/>
      <dgm:t>
        <a:bodyPr/>
        <a:lstStyle/>
        <a:p>
          <a:endParaRPr lang="fr-FR"/>
        </a:p>
      </dgm:t>
    </dgm:pt>
    <dgm:pt modelId="{765C405F-5642-4CD4-B2F4-A96EAE37566B}">
      <dgm:prSet phldrT="[Texte]"/>
      <dgm:spPr/>
      <dgm:t>
        <a:bodyPr/>
        <a:lstStyle/>
        <a:p>
          <a:r>
            <a:rPr lang="fr-FR" dirty="0" smtClean="0"/>
            <a:t>R2</a:t>
          </a:r>
          <a:endParaRPr lang="fr-FR" dirty="0"/>
        </a:p>
      </dgm:t>
    </dgm:pt>
    <dgm:pt modelId="{7056C123-040E-487E-A2D8-E98CA7B331D3}" type="parTrans" cxnId="{F92E2106-93D7-4905-A9DA-C5BE5607AE7B}">
      <dgm:prSet/>
      <dgm:spPr/>
      <dgm:t>
        <a:bodyPr/>
        <a:lstStyle/>
        <a:p>
          <a:endParaRPr lang="fr-FR"/>
        </a:p>
      </dgm:t>
    </dgm:pt>
    <dgm:pt modelId="{739FFD6E-5B90-4766-8F49-DE8984DE7FD5}" type="sibTrans" cxnId="{F92E2106-93D7-4905-A9DA-C5BE5607AE7B}">
      <dgm:prSet/>
      <dgm:spPr/>
      <dgm:t>
        <a:bodyPr/>
        <a:lstStyle/>
        <a:p>
          <a:endParaRPr lang="fr-FR"/>
        </a:p>
      </dgm:t>
    </dgm:pt>
    <dgm:pt modelId="{AB4A5936-CBEB-46AD-ACDD-C7E987D59B26}">
      <dgm:prSet phldrT="[Texte]" custT="1"/>
      <dgm:spPr/>
      <dgm:t>
        <a:bodyPr/>
        <a:lstStyle/>
        <a:p>
          <a:r>
            <a:rPr lang="fr-CA" sz="2000" dirty="0" smtClean="0">
              <a:latin typeface="Arial" pitchFamily="34" charset="0"/>
              <a:cs typeface="Arial" pitchFamily="34" charset="0"/>
            </a:rPr>
            <a:t>Les options d'adaptation basées sur la gestion des écosystèmes, y compris l'adoption de pratiques de gestion des écosystèmes  et des terres résilientes  aux changements climatiques, réduisent les risques induits par les changements climatiques dans les deux zones cibles.</a:t>
          </a:r>
          <a:endParaRPr lang="fr-FR" sz="2000" dirty="0">
            <a:latin typeface="Arial" pitchFamily="34" charset="0"/>
            <a:cs typeface="Arial" pitchFamily="34" charset="0"/>
          </a:endParaRPr>
        </a:p>
      </dgm:t>
    </dgm:pt>
    <dgm:pt modelId="{3436BC5F-C736-4E56-B3A4-30091B37C2F0}" type="parTrans" cxnId="{FF9DDFD0-4927-4403-B373-6CC60F1D8F13}">
      <dgm:prSet/>
      <dgm:spPr/>
      <dgm:t>
        <a:bodyPr/>
        <a:lstStyle/>
        <a:p>
          <a:endParaRPr lang="fr-FR"/>
        </a:p>
      </dgm:t>
    </dgm:pt>
    <dgm:pt modelId="{69652393-7869-49C4-8B41-8DF7172C5B3A}" type="sibTrans" cxnId="{FF9DDFD0-4927-4403-B373-6CC60F1D8F13}">
      <dgm:prSet/>
      <dgm:spPr/>
      <dgm:t>
        <a:bodyPr/>
        <a:lstStyle/>
        <a:p>
          <a:endParaRPr lang="fr-FR"/>
        </a:p>
      </dgm:t>
    </dgm:pt>
    <dgm:pt modelId="{D2DF1051-676D-4269-8F51-414636E9822D}">
      <dgm:prSet phldrT="[Texte]"/>
      <dgm:spPr/>
      <dgm:t>
        <a:bodyPr/>
        <a:lstStyle/>
        <a:p>
          <a:r>
            <a:rPr lang="fr-FR" dirty="0" smtClean="0"/>
            <a:t>R3</a:t>
          </a:r>
          <a:endParaRPr lang="fr-FR" dirty="0"/>
        </a:p>
      </dgm:t>
    </dgm:pt>
    <dgm:pt modelId="{0655E03C-E963-41CB-94D3-464F13622435}" type="parTrans" cxnId="{E30A152D-4737-465F-B2AE-CDE79F8524ED}">
      <dgm:prSet/>
      <dgm:spPr/>
      <dgm:t>
        <a:bodyPr/>
        <a:lstStyle/>
        <a:p>
          <a:endParaRPr lang="fr-FR"/>
        </a:p>
      </dgm:t>
    </dgm:pt>
    <dgm:pt modelId="{792BC889-BBDA-4613-A548-2F84B1BDED19}" type="sibTrans" cxnId="{E30A152D-4737-465F-B2AE-CDE79F8524ED}">
      <dgm:prSet/>
      <dgm:spPr/>
      <dgm:t>
        <a:bodyPr/>
        <a:lstStyle/>
        <a:p>
          <a:endParaRPr lang="fr-FR"/>
        </a:p>
      </dgm:t>
    </dgm:pt>
    <dgm:pt modelId="{F5815854-DC8B-47C8-868D-DE761EDFD4E9}">
      <dgm:prSet phldrT="[Texte]" custT="1"/>
      <dgm:spPr/>
      <dgm:t>
        <a:bodyPr/>
        <a:lstStyle/>
        <a:p>
          <a:r>
            <a:rPr lang="fr-CA" sz="2000" dirty="0" smtClean="0">
              <a:latin typeface="Arial" pitchFamily="34" charset="0"/>
              <a:cs typeface="Arial" pitchFamily="34" charset="0"/>
            </a:rPr>
            <a:t>Les capacités individuelles des ménages, et des communautés seront renforcées pour une plus grande sensibilisation sur les réponses aux changements climatiques et un soutien efficace aux efforts d’adaptation</a:t>
          </a:r>
          <a:r>
            <a:rPr lang="fr-CA" sz="2400" dirty="0" smtClean="0"/>
            <a:t>.</a:t>
          </a:r>
          <a:endParaRPr lang="fr-FR" sz="2400" dirty="0"/>
        </a:p>
      </dgm:t>
    </dgm:pt>
    <dgm:pt modelId="{D05DA471-904B-4F93-951F-7F6A957C29C9}" type="parTrans" cxnId="{F5DF86FF-BD53-4B52-9ADD-346A9D05BBC5}">
      <dgm:prSet/>
      <dgm:spPr/>
      <dgm:t>
        <a:bodyPr/>
        <a:lstStyle/>
        <a:p>
          <a:endParaRPr lang="fr-FR"/>
        </a:p>
      </dgm:t>
    </dgm:pt>
    <dgm:pt modelId="{00EE8C28-138D-4C14-B43C-A582E12697F5}" type="sibTrans" cxnId="{F5DF86FF-BD53-4B52-9ADD-346A9D05BBC5}">
      <dgm:prSet/>
      <dgm:spPr/>
      <dgm:t>
        <a:bodyPr/>
        <a:lstStyle/>
        <a:p>
          <a:endParaRPr lang="fr-FR"/>
        </a:p>
      </dgm:t>
    </dgm:pt>
    <dgm:pt modelId="{3ABDDC08-3D33-414B-9BC1-8B64308B065A}" type="pres">
      <dgm:prSet presAssocID="{0E00EFBB-0DFC-431B-BC30-38F80157ADE8}" presName="linearFlow" presStyleCnt="0">
        <dgm:presLayoutVars>
          <dgm:dir/>
          <dgm:animLvl val="lvl"/>
          <dgm:resizeHandles val="exact"/>
        </dgm:presLayoutVars>
      </dgm:prSet>
      <dgm:spPr/>
      <dgm:t>
        <a:bodyPr/>
        <a:lstStyle/>
        <a:p>
          <a:endParaRPr lang="fr-FR"/>
        </a:p>
      </dgm:t>
    </dgm:pt>
    <dgm:pt modelId="{9C6A521B-13BD-48BD-BEEF-7B71861DE0E3}" type="pres">
      <dgm:prSet presAssocID="{B704DC56-09E3-4CB2-BE1A-952003EFD3A4}" presName="composite" presStyleCnt="0"/>
      <dgm:spPr/>
    </dgm:pt>
    <dgm:pt modelId="{C9336F36-00E0-4FF3-AB1E-47BB3FF01A77}" type="pres">
      <dgm:prSet presAssocID="{B704DC56-09E3-4CB2-BE1A-952003EFD3A4}" presName="parentText" presStyleLbl="alignNode1" presStyleIdx="0" presStyleCnt="3">
        <dgm:presLayoutVars>
          <dgm:chMax val="1"/>
          <dgm:bulletEnabled val="1"/>
        </dgm:presLayoutVars>
      </dgm:prSet>
      <dgm:spPr/>
      <dgm:t>
        <a:bodyPr/>
        <a:lstStyle/>
        <a:p>
          <a:endParaRPr lang="fr-FR"/>
        </a:p>
      </dgm:t>
    </dgm:pt>
    <dgm:pt modelId="{00A7CAF8-7033-4626-803E-DD5455ABCA9A}" type="pres">
      <dgm:prSet presAssocID="{B704DC56-09E3-4CB2-BE1A-952003EFD3A4}" presName="descendantText" presStyleLbl="alignAcc1" presStyleIdx="0" presStyleCnt="3" custScaleY="123152">
        <dgm:presLayoutVars>
          <dgm:bulletEnabled val="1"/>
        </dgm:presLayoutVars>
      </dgm:prSet>
      <dgm:spPr/>
      <dgm:t>
        <a:bodyPr/>
        <a:lstStyle/>
        <a:p>
          <a:endParaRPr lang="fr-FR"/>
        </a:p>
      </dgm:t>
    </dgm:pt>
    <dgm:pt modelId="{17466144-08F4-4C14-8737-7EA0FF181A1D}" type="pres">
      <dgm:prSet presAssocID="{502B7DF7-3042-4531-9821-6A4D06C53CC1}" presName="sp" presStyleCnt="0"/>
      <dgm:spPr/>
    </dgm:pt>
    <dgm:pt modelId="{159B8069-C500-42FD-B9C6-9BC2478AF286}" type="pres">
      <dgm:prSet presAssocID="{765C405F-5642-4CD4-B2F4-A96EAE37566B}" presName="composite" presStyleCnt="0"/>
      <dgm:spPr/>
    </dgm:pt>
    <dgm:pt modelId="{640DB4FA-A113-4A64-A4C1-9080189F8767}" type="pres">
      <dgm:prSet presAssocID="{765C405F-5642-4CD4-B2F4-A96EAE37566B}" presName="parentText" presStyleLbl="alignNode1" presStyleIdx="1" presStyleCnt="3">
        <dgm:presLayoutVars>
          <dgm:chMax val="1"/>
          <dgm:bulletEnabled val="1"/>
        </dgm:presLayoutVars>
      </dgm:prSet>
      <dgm:spPr/>
      <dgm:t>
        <a:bodyPr/>
        <a:lstStyle/>
        <a:p>
          <a:endParaRPr lang="fr-FR"/>
        </a:p>
      </dgm:t>
    </dgm:pt>
    <dgm:pt modelId="{015A6183-BCAE-43E1-B5EA-8B27379E75CC}" type="pres">
      <dgm:prSet presAssocID="{765C405F-5642-4CD4-B2F4-A96EAE37566B}" presName="descendantText" presStyleLbl="alignAcc1" presStyleIdx="1" presStyleCnt="3" custScaleY="154882" custLinFactNeighborY="-6725">
        <dgm:presLayoutVars>
          <dgm:bulletEnabled val="1"/>
        </dgm:presLayoutVars>
      </dgm:prSet>
      <dgm:spPr/>
      <dgm:t>
        <a:bodyPr/>
        <a:lstStyle/>
        <a:p>
          <a:endParaRPr lang="fr-FR"/>
        </a:p>
      </dgm:t>
    </dgm:pt>
    <dgm:pt modelId="{D3C476F5-0F0F-41DE-A78C-23891A8462D9}" type="pres">
      <dgm:prSet presAssocID="{739FFD6E-5B90-4766-8F49-DE8984DE7FD5}" presName="sp" presStyleCnt="0"/>
      <dgm:spPr/>
    </dgm:pt>
    <dgm:pt modelId="{6372C1B3-E23B-42FE-A783-B5502F7F043A}" type="pres">
      <dgm:prSet presAssocID="{D2DF1051-676D-4269-8F51-414636E9822D}" presName="composite" presStyleCnt="0"/>
      <dgm:spPr/>
    </dgm:pt>
    <dgm:pt modelId="{D00C732F-C970-45A2-8472-11F42B3A537A}" type="pres">
      <dgm:prSet presAssocID="{D2DF1051-676D-4269-8F51-414636E9822D}" presName="parentText" presStyleLbl="alignNode1" presStyleIdx="2" presStyleCnt="3">
        <dgm:presLayoutVars>
          <dgm:chMax val="1"/>
          <dgm:bulletEnabled val="1"/>
        </dgm:presLayoutVars>
      </dgm:prSet>
      <dgm:spPr/>
      <dgm:t>
        <a:bodyPr/>
        <a:lstStyle/>
        <a:p>
          <a:endParaRPr lang="fr-FR"/>
        </a:p>
      </dgm:t>
    </dgm:pt>
    <dgm:pt modelId="{B74BF435-17F1-42B6-A720-D9DC14EB3D7F}" type="pres">
      <dgm:prSet presAssocID="{D2DF1051-676D-4269-8F51-414636E9822D}" presName="descendantText" presStyleLbl="alignAcc1" presStyleIdx="2" presStyleCnt="3" custScaleY="97267">
        <dgm:presLayoutVars>
          <dgm:bulletEnabled val="1"/>
        </dgm:presLayoutVars>
      </dgm:prSet>
      <dgm:spPr/>
      <dgm:t>
        <a:bodyPr/>
        <a:lstStyle/>
        <a:p>
          <a:endParaRPr lang="fr-FR"/>
        </a:p>
      </dgm:t>
    </dgm:pt>
  </dgm:ptLst>
  <dgm:cxnLst>
    <dgm:cxn modelId="{EA976644-DCD7-42E4-9AE7-E0D8D4D5662B}" type="presOf" srcId="{B704DC56-09E3-4CB2-BE1A-952003EFD3A4}" destId="{C9336F36-00E0-4FF3-AB1E-47BB3FF01A77}" srcOrd="0" destOrd="0" presId="urn:microsoft.com/office/officeart/2005/8/layout/chevron2"/>
    <dgm:cxn modelId="{4DF67D50-F26E-4863-AE41-9FB9D08260CA}" srcId="{B704DC56-09E3-4CB2-BE1A-952003EFD3A4}" destId="{E8CF416A-1742-4FAB-BF5C-D8289FA0E0E7}" srcOrd="0" destOrd="0" parTransId="{8E9CD2A9-5241-4C18-AFDB-186D294840F2}" sibTransId="{16E56D95-3938-44B7-B5E1-62ED76CA0F20}"/>
    <dgm:cxn modelId="{E30A152D-4737-465F-B2AE-CDE79F8524ED}" srcId="{0E00EFBB-0DFC-431B-BC30-38F80157ADE8}" destId="{D2DF1051-676D-4269-8F51-414636E9822D}" srcOrd="2" destOrd="0" parTransId="{0655E03C-E963-41CB-94D3-464F13622435}" sibTransId="{792BC889-BBDA-4613-A548-2F84B1BDED19}"/>
    <dgm:cxn modelId="{DF823B2F-8613-4177-98F2-EAAB8AE7ABFE}" type="presOf" srcId="{D2DF1051-676D-4269-8F51-414636E9822D}" destId="{D00C732F-C970-45A2-8472-11F42B3A537A}" srcOrd="0" destOrd="0" presId="urn:microsoft.com/office/officeart/2005/8/layout/chevron2"/>
    <dgm:cxn modelId="{06E5A815-4913-40A0-BAE0-AB50F65C07E7}" type="presOf" srcId="{0E00EFBB-0DFC-431B-BC30-38F80157ADE8}" destId="{3ABDDC08-3D33-414B-9BC1-8B64308B065A}" srcOrd="0" destOrd="0" presId="urn:microsoft.com/office/officeart/2005/8/layout/chevron2"/>
    <dgm:cxn modelId="{FF9DDFD0-4927-4403-B373-6CC60F1D8F13}" srcId="{765C405F-5642-4CD4-B2F4-A96EAE37566B}" destId="{AB4A5936-CBEB-46AD-ACDD-C7E987D59B26}" srcOrd="0" destOrd="0" parTransId="{3436BC5F-C736-4E56-B3A4-30091B37C2F0}" sibTransId="{69652393-7869-49C4-8B41-8DF7172C5B3A}"/>
    <dgm:cxn modelId="{DF3F379B-6A0A-4D96-9EB2-2B7B4A3B0CC3}" type="presOf" srcId="{F5815854-DC8B-47C8-868D-DE761EDFD4E9}" destId="{B74BF435-17F1-42B6-A720-D9DC14EB3D7F}" srcOrd="0" destOrd="0" presId="urn:microsoft.com/office/officeart/2005/8/layout/chevron2"/>
    <dgm:cxn modelId="{F4E09F4B-9AA3-43FA-BB82-6EE0F954FDB5}" type="presOf" srcId="{765C405F-5642-4CD4-B2F4-A96EAE37566B}" destId="{640DB4FA-A113-4A64-A4C1-9080189F8767}" srcOrd="0" destOrd="0" presId="urn:microsoft.com/office/officeart/2005/8/layout/chevron2"/>
    <dgm:cxn modelId="{70EC4A3F-456C-41EF-A77A-898FE82F43BF}" type="presOf" srcId="{E8CF416A-1742-4FAB-BF5C-D8289FA0E0E7}" destId="{00A7CAF8-7033-4626-803E-DD5455ABCA9A}" srcOrd="0" destOrd="0" presId="urn:microsoft.com/office/officeart/2005/8/layout/chevron2"/>
    <dgm:cxn modelId="{CBE65A5D-310E-4189-87CC-CF4F5951BCFE}" type="presOf" srcId="{AB4A5936-CBEB-46AD-ACDD-C7E987D59B26}" destId="{015A6183-BCAE-43E1-B5EA-8B27379E75CC}" srcOrd="0" destOrd="0" presId="urn:microsoft.com/office/officeart/2005/8/layout/chevron2"/>
    <dgm:cxn modelId="{F1E59643-13F6-496A-8D57-35AB880FB7AB}" srcId="{0E00EFBB-0DFC-431B-BC30-38F80157ADE8}" destId="{B704DC56-09E3-4CB2-BE1A-952003EFD3A4}" srcOrd="0" destOrd="0" parTransId="{D96F5BC0-F1BC-4258-A696-A8C4364BFAF5}" sibTransId="{502B7DF7-3042-4531-9821-6A4D06C53CC1}"/>
    <dgm:cxn modelId="{F92E2106-93D7-4905-A9DA-C5BE5607AE7B}" srcId="{0E00EFBB-0DFC-431B-BC30-38F80157ADE8}" destId="{765C405F-5642-4CD4-B2F4-A96EAE37566B}" srcOrd="1" destOrd="0" parTransId="{7056C123-040E-487E-A2D8-E98CA7B331D3}" sibTransId="{739FFD6E-5B90-4766-8F49-DE8984DE7FD5}"/>
    <dgm:cxn modelId="{F5DF86FF-BD53-4B52-9ADD-346A9D05BBC5}" srcId="{D2DF1051-676D-4269-8F51-414636E9822D}" destId="{F5815854-DC8B-47C8-868D-DE761EDFD4E9}" srcOrd="0" destOrd="0" parTransId="{D05DA471-904B-4F93-951F-7F6A957C29C9}" sibTransId="{00EE8C28-138D-4C14-B43C-A582E12697F5}"/>
    <dgm:cxn modelId="{4797776D-6B9F-4C26-B793-4B8D1A9619F6}" type="presParOf" srcId="{3ABDDC08-3D33-414B-9BC1-8B64308B065A}" destId="{9C6A521B-13BD-48BD-BEEF-7B71861DE0E3}" srcOrd="0" destOrd="0" presId="urn:microsoft.com/office/officeart/2005/8/layout/chevron2"/>
    <dgm:cxn modelId="{06060ED7-5737-4885-9B06-32FCB8C7B4F8}" type="presParOf" srcId="{9C6A521B-13BD-48BD-BEEF-7B71861DE0E3}" destId="{C9336F36-00E0-4FF3-AB1E-47BB3FF01A77}" srcOrd="0" destOrd="0" presId="urn:microsoft.com/office/officeart/2005/8/layout/chevron2"/>
    <dgm:cxn modelId="{BE56FA52-03DB-4CC5-A5DB-D4D1EDC94773}" type="presParOf" srcId="{9C6A521B-13BD-48BD-BEEF-7B71861DE0E3}" destId="{00A7CAF8-7033-4626-803E-DD5455ABCA9A}" srcOrd="1" destOrd="0" presId="urn:microsoft.com/office/officeart/2005/8/layout/chevron2"/>
    <dgm:cxn modelId="{3BC5B29E-D8F1-42EA-97FD-742B121151D1}" type="presParOf" srcId="{3ABDDC08-3D33-414B-9BC1-8B64308B065A}" destId="{17466144-08F4-4C14-8737-7EA0FF181A1D}" srcOrd="1" destOrd="0" presId="urn:microsoft.com/office/officeart/2005/8/layout/chevron2"/>
    <dgm:cxn modelId="{19B462D2-9B49-4793-91D9-B27D66C9EFFF}" type="presParOf" srcId="{3ABDDC08-3D33-414B-9BC1-8B64308B065A}" destId="{159B8069-C500-42FD-B9C6-9BC2478AF286}" srcOrd="2" destOrd="0" presId="urn:microsoft.com/office/officeart/2005/8/layout/chevron2"/>
    <dgm:cxn modelId="{B40B67A3-ABA8-45A5-A9DA-04788C5B8794}" type="presParOf" srcId="{159B8069-C500-42FD-B9C6-9BC2478AF286}" destId="{640DB4FA-A113-4A64-A4C1-9080189F8767}" srcOrd="0" destOrd="0" presId="urn:microsoft.com/office/officeart/2005/8/layout/chevron2"/>
    <dgm:cxn modelId="{BCB101F5-308F-4A93-BF96-0D6669A8300D}" type="presParOf" srcId="{159B8069-C500-42FD-B9C6-9BC2478AF286}" destId="{015A6183-BCAE-43E1-B5EA-8B27379E75CC}" srcOrd="1" destOrd="0" presId="urn:microsoft.com/office/officeart/2005/8/layout/chevron2"/>
    <dgm:cxn modelId="{0ED6B833-2D95-42C0-B328-25C0BCA7C504}" type="presParOf" srcId="{3ABDDC08-3D33-414B-9BC1-8B64308B065A}" destId="{D3C476F5-0F0F-41DE-A78C-23891A8462D9}" srcOrd="3" destOrd="0" presId="urn:microsoft.com/office/officeart/2005/8/layout/chevron2"/>
    <dgm:cxn modelId="{A78DCE85-DB76-4B79-A3C2-E9C7C74D404C}" type="presParOf" srcId="{3ABDDC08-3D33-414B-9BC1-8B64308B065A}" destId="{6372C1B3-E23B-42FE-A783-B5502F7F043A}" srcOrd="4" destOrd="0" presId="urn:microsoft.com/office/officeart/2005/8/layout/chevron2"/>
    <dgm:cxn modelId="{6C75D3AE-F09C-4B58-B8D1-6D30C8775D28}" type="presParOf" srcId="{6372C1B3-E23B-42FE-A783-B5502F7F043A}" destId="{D00C732F-C970-45A2-8472-11F42B3A537A}" srcOrd="0" destOrd="0" presId="urn:microsoft.com/office/officeart/2005/8/layout/chevron2"/>
    <dgm:cxn modelId="{574C51F3-DA72-49AB-998E-C059C977F6E6}" type="presParOf" srcId="{6372C1B3-E23B-42FE-A783-B5502F7F043A}" destId="{B74BF435-17F1-42B6-A720-D9DC14EB3D7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84A56-03A3-4B3E-A8AB-6DD66AA82061}" type="datetimeFigureOut">
              <a:rPr lang="fr-FR" smtClean="0"/>
              <a:pPr/>
              <a:t>21/07/2016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Tree>
    <p:extLst>
      <p:ext uri="{BB962C8B-B14F-4D97-AF65-F5344CB8AC3E}">
        <p14:creationId xmlns:p14="http://schemas.microsoft.com/office/powerpoint/2010/main" val="292552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1AF5E0CB-989F-4C49-8AD5-0E3D897F82DD}" type="datetimeFigureOut">
              <a:rPr lang="fr-FR" smtClean="0"/>
              <a:pPr/>
              <a:t>21/07/2016</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A44D46D2-64AA-4366-BD60-B2BD13E7CE08}" type="slidenum">
              <a:rPr lang="fr-FR" smtClean="0"/>
              <a:pPr/>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AF5E0CB-989F-4C49-8AD5-0E3D897F82DD}" type="datetimeFigureOut">
              <a:rPr lang="fr-FR" smtClean="0"/>
              <a:pPr/>
              <a:t>21/07/2016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A44D46D2-64AA-4366-BD60-B2BD13E7CE08}" type="slidenum">
              <a:rPr lang="fr-FR" smtClean="0"/>
              <a:pPr/>
              <a:t>‹N°›</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AF5E0CB-989F-4C49-8AD5-0E3D897F82DD}" type="datetimeFigureOut">
              <a:rPr lang="fr-FR" smtClean="0"/>
              <a:pPr/>
              <a:t>21/07/2016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A44D46D2-64AA-4366-BD60-B2BD13E7CE08}" type="slidenum">
              <a:rPr lang="fr-FR" smtClean="0"/>
              <a:pPr/>
              <a:t>‹N°›</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AF5E0CB-989F-4C49-8AD5-0E3D897F82DD}" type="datetimeFigureOut">
              <a:rPr lang="fr-FR" smtClean="0"/>
              <a:pPr/>
              <a:t>21/07/2016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A44D46D2-64AA-4366-BD60-B2BD13E7CE08}" type="slidenum">
              <a:rPr lang="fr-FR" smtClean="0"/>
              <a:pPr/>
              <a:t>‹N°›</a:t>
            </a:fld>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1AF5E0CB-989F-4C49-8AD5-0E3D897F82DD}" type="datetimeFigureOut">
              <a:rPr lang="fr-FR" smtClean="0"/>
              <a:pPr/>
              <a:t>21/07/2016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A44D46D2-64AA-4366-BD60-B2BD13E7CE08}"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AF5E0CB-989F-4C49-8AD5-0E3D897F82DD}" type="datetimeFigureOut">
              <a:rPr lang="fr-FR" smtClean="0"/>
              <a:pPr/>
              <a:t>21/07/2016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A44D46D2-64AA-4366-BD60-B2BD13E7CE08}" type="slidenum">
              <a:rPr lang="fr-FR" smtClean="0"/>
              <a:pPr/>
              <a:t>‹N°›</a:t>
            </a:fld>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1AF5E0CB-989F-4C49-8AD5-0E3D897F82DD}" type="datetimeFigureOut">
              <a:rPr lang="fr-FR" smtClean="0"/>
              <a:pPr/>
              <a:t>21/07/2016</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A44D46D2-64AA-4366-BD60-B2BD13E7CE08}" type="slidenum">
              <a:rPr lang="fr-FR" smtClean="0"/>
              <a:pPr/>
              <a:t>‹N°›</a:t>
            </a:fld>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1AF5E0CB-989F-4C49-8AD5-0E3D897F82DD}" type="datetimeFigureOut">
              <a:rPr lang="fr-FR" smtClean="0"/>
              <a:pPr/>
              <a:t>21/07/2016</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A44D46D2-64AA-4366-BD60-B2BD13E7CE08}" type="slidenum">
              <a:rPr lang="fr-FR" smtClean="0"/>
              <a:pPr/>
              <a:t>‹N°›</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1AF5E0CB-989F-4C49-8AD5-0E3D897F82DD}" type="datetimeFigureOut">
              <a:rPr lang="fr-FR" smtClean="0"/>
              <a:pPr/>
              <a:t>21/07/2016</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A44D46D2-64AA-4366-BD60-B2BD13E7CE08}"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AF5E0CB-989F-4C49-8AD5-0E3D897F82DD}" type="datetimeFigureOut">
              <a:rPr lang="fr-FR" smtClean="0"/>
              <a:pPr/>
              <a:t>21/07/2016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A44D46D2-64AA-4366-BD60-B2BD13E7CE08}" type="slidenum">
              <a:rPr lang="fr-FR" smtClean="0"/>
              <a:pPr/>
              <a:t>‹N°›</a:t>
            </a:fld>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1AF5E0CB-989F-4C49-8AD5-0E3D897F82DD}" type="datetimeFigureOut">
              <a:rPr lang="fr-FR" smtClean="0"/>
              <a:pPr/>
              <a:t>21/07/2016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A44D46D2-64AA-4366-BD60-B2BD13E7CE08}"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5000">
              <a:srgbClr val="8488C4">
                <a:alpha val="67000"/>
              </a:srgbClr>
            </a:gs>
            <a:gs pos="53000">
              <a:srgbClr val="D4DEFF"/>
            </a:gs>
            <a:gs pos="83000">
              <a:srgbClr val="D4DEFF"/>
            </a:gs>
            <a:gs pos="100000">
              <a:srgbClr val="96AB94"/>
            </a:gs>
          </a:gsLst>
          <a:lin ang="1800000" scaled="0"/>
          <a:tileRect/>
        </a:gradFill>
        <a:effectLst/>
      </p:bgPr>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AF5E0CB-989F-4C49-8AD5-0E3D897F82DD}" type="datetimeFigureOut">
              <a:rPr lang="fr-FR" smtClean="0"/>
              <a:pPr/>
              <a:t>21/07/2016</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44D46D2-64AA-4366-BD60-B2BD13E7CE08}" type="slidenum">
              <a:rPr lang="fr-FR" smtClean="0"/>
              <a:pPr/>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51112" y="260648"/>
            <a:ext cx="7992888" cy="4124206"/>
          </a:xfrm>
          <a:prstGeom prst="rect">
            <a:avLst/>
          </a:prstGeom>
          <a:noFill/>
        </p:spPr>
        <p:txBody>
          <a:bodyPr wrap="square" rtlCol="0">
            <a:spAutoFit/>
          </a:bodyPr>
          <a:lstStyle/>
          <a:p>
            <a:pPr algn="ctr"/>
            <a:r>
              <a:rPr lang="fr-FR" sz="1400" b="1" dirty="0" smtClean="0"/>
              <a:t>REPUBLIQUE DU SENEGAL                                                </a:t>
            </a:r>
          </a:p>
          <a:p>
            <a:pPr algn="ctr"/>
            <a:r>
              <a:rPr lang="fr-FR" sz="1400" b="1" dirty="0" smtClean="0"/>
              <a:t>    Un Peuple - Un But - Une Foi</a:t>
            </a:r>
          </a:p>
          <a:p>
            <a:pPr algn="ctr"/>
            <a:r>
              <a:rPr lang="fr-FR" sz="1400" b="1" dirty="0" smtClean="0"/>
              <a:t>            </a:t>
            </a:r>
          </a:p>
          <a:p>
            <a:pPr algn="ctr"/>
            <a:r>
              <a:rPr lang="fr-FR" sz="1400" b="1" dirty="0" smtClean="0"/>
              <a:t>MINISTERE DE L'ENVIRONNEMENT ET DU DEVELOPPEMENT DURABLE</a:t>
            </a:r>
          </a:p>
          <a:p>
            <a:pPr algn="ctr"/>
            <a:r>
              <a:rPr lang="fr-FR" sz="1400" b="1" dirty="0" smtClean="0"/>
              <a:t> -------------------</a:t>
            </a:r>
          </a:p>
          <a:p>
            <a:pPr algn="ctr"/>
            <a:r>
              <a:rPr lang="fr-FR" sz="1400" b="1" dirty="0" smtClean="0"/>
              <a:t>DIRECTION DES EAUX, FORETS, CHASSES ET DELA CONSERVATION DES SOLS</a:t>
            </a:r>
          </a:p>
          <a:p>
            <a:pPr algn="ctr"/>
            <a:r>
              <a:rPr lang="fr-FR" sz="1400" b="1" dirty="0" smtClean="0"/>
              <a:t> -------------------</a:t>
            </a:r>
          </a:p>
          <a:p>
            <a:pPr algn="ctr"/>
            <a:r>
              <a:rPr lang="fr-FR" sz="1400" b="1" dirty="0" smtClean="0"/>
              <a:t> PROJET DERENFORCEMENT DE LA GESTION DES TERRES ET DES ECOSYSTEMES</a:t>
            </a:r>
          </a:p>
          <a:p>
            <a:pPr algn="ctr"/>
            <a:endParaRPr lang="fr-FR" sz="1400" b="1" dirty="0" smtClean="0"/>
          </a:p>
          <a:p>
            <a:endParaRPr lang="fr-FR" sz="1600" dirty="0" smtClean="0"/>
          </a:p>
          <a:p>
            <a:endParaRPr lang="fr-FR" sz="1600" dirty="0"/>
          </a:p>
          <a:p>
            <a:endParaRPr lang="fr-FR" sz="1600" dirty="0" smtClean="0"/>
          </a:p>
          <a:p>
            <a:endParaRPr lang="fr-FR" sz="1600" dirty="0" smtClean="0"/>
          </a:p>
          <a:p>
            <a:pPr algn="just"/>
            <a:r>
              <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NOTE SYNTHETIQUE SUR LE PROJET DE RENFORCEMENT DE LA GESTION DES TERRES ET DES ECOSYSTEMES DES NIAYES ET DE LA CASAMANCE DANS UN CONTEXTE DE CHANGEMENT CLIMATIQUE</a:t>
            </a: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5" name="Connecteur droit 4"/>
          <p:cNvCxnSpPr/>
          <p:nvPr/>
        </p:nvCxnSpPr>
        <p:spPr>
          <a:xfrm>
            <a:off x="1043608" y="2132856"/>
            <a:ext cx="7776864" cy="0"/>
          </a:xfrm>
          <a:prstGeom prst="line">
            <a:avLst/>
          </a:prstGeom>
          <a:ln w="57150" cmpd="thickThin">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907704" y="6237312"/>
            <a:ext cx="532859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600" b="1" i="1" dirty="0" smtClean="0"/>
              <a:t>Colonel Oumar  DIAW,  Coordonnateur PRGTE</a:t>
            </a:r>
          </a:p>
        </p:txBody>
      </p:sp>
      <p:pic>
        <p:nvPicPr>
          <p:cNvPr id="11" name="Image 10" descr="Description : Description : Copie de ia_seneg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60648"/>
            <a:ext cx="1056906" cy="606055"/>
          </a:xfrm>
          <a:prstGeom prst="rect">
            <a:avLst/>
          </a:prstGeom>
          <a:noFill/>
          <a:ln>
            <a:noFill/>
          </a:ln>
        </p:spPr>
      </p:pic>
      <p:pic>
        <p:nvPicPr>
          <p:cNvPr id="12" name="Image 11" descr="UNDP Tagline_medium siz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41168"/>
            <a:ext cx="1763688" cy="1605041"/>
          </a:xfrm>
          <a:prstGeom prst="rect">
            <a:avLst/>
          </a:prstGeom>
          <a:noFill/>
          <a:ln>
            <a:noFill/>
          </a:ln>
        </p:spPr>
      </p:pic>
      <p:pic>
        <p:nvPicPr>
          <p:cNvPr id="13" name="Image 12" descr="Description : Description : Description : Description : Description : Description : GEF-notag-lowres_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5" y="4869160"/>
            <a:ext cx="1475656" cy="1656184"/>
          </a:xfrm>
          <a:prstGeom prst="rect">
            <a:avLst/>
          </a:prstGeom>
          <a:noFill/>
          <a:ln>
            <a:no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851920" y="764704"/>
            <a:ext cx="5292080" cy="22322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000" b="1" dirty="0" smtClean="0">
                <a:latin typeface="Arial" pitchFamily="34" charset="0"/>
                <a:cs typeface="Arial" pitchFamily="34" charset="0"/>
              </a:rPr>
              <a:t>A121</a:t>
            </a:r>
            <a:r>
              <a:rPr lang="fr-FR" sz="2000" dirty="0" smtClean="0">
                <a:latin typeface="Arial" pitchFamily="34" charset="0"/>
                <a:cs typeface="Arial" pitchFamily="34" charset="0"/>
              </a:rPr>
              <a:t>: </a:t>
            </a:r>
            <a:r>
              <a:rPr lang="fr-FR" sz="2000" dirty="0">
                <a:latin typeface="Arial" pitchFamily="34" charset="0"/>
                <a:cs typeface="Arial" pitchFamily="34" charset="0"/>
              </a:rPr>
              <a:t>Mettre en place une base de données climatiques (</a:t>
            </a:r>
            <a:r>
              <a:rPr lang="fr-FR" sz="2000" dirty="0" err="1">
                <a:latin typeface="Arial" pitchFamily="34" charset="0"/>
                <a:cs typeface="Arial" pitchFamily="34" charset="0"/>
              </a:rPr>
              <a:t>corollée</a:t>
            </a:r>
            <a:r>
              <a:rPr lang="fr-FR" sz="2000" dirty="0">
                <a:latin typeface="Arial" pitchFamily="34" charset="0"/>
                <a:cs typeface="Arial" pitchFamily="34" charset="0"/>
              </a:rPr>
              <a:t> aux données socio-économiques et environnementales) et des outils d’évaluation de la vulnérabilité face aux changements climatiques;</a:t>
            </a:r>
            <a:endParaRPr lang="fr-FR" sz="2000" dirty="0">
              <a:latin typeface="Arial" pitchFamily="34" charset="0"/>
              <a:ea typeface="Calibri"/>
              <a:cs typeface="Arial" pitchFamily="34" charset="0"/>
            </a:endParaRPr>
          </a:p>
          <a:p>
            <a:r>
              <a:rPr lang="fr-FR" sz="2000" dirty="0" smtClean="0">
                <a:latin typeface="Arial" pitchFamily="34" charset="0"/>
                <a:cs typeface="Arial" pitchFamily="34" charset="0"/>
              </a:rPr>
              <a:t>  </a:t>
            </a:r>
            <a:endParaRPr lang="fr-FR" sz="2000" dirty="0">
              <a:latin typeface="Arial" pitchFamily="34" charset="0"/>
              <a:cs typeface="Arial" pitchFamily="34" charset="0"/>
            </a:endParaRPr>
          </a:p>
        </p:txBody>
      </p:sp>
      <p:sp>
        <p:nvSpPr>
          <p:cNvPr id="7" name="Rectangle à coins arrondis 6"/>
          <p:cNvSpPr/>
          <p:nvPr/>
        </p:nvSpPr>
        <p:spPr>
          <a:xfrm>
            <a:off x="3779912" y="3140968"/>
            <a:ext cx="5364088" cy="20882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000" b="1" dirty="0" smtClean="0">
                <a:latin typeface="Arial" pitchFamily="34" charset="0"/>
                <a:cs typeface="Arial" pitchFamily="34" charset="0"/>
              </a:rPr>
              <a:t>A122: </a:t>
            </a:r>
            <a:r>
              <a:rPr lang="fr-FR" sz="2000" dirty="0">
                <a:latin typeface="Arial" pitchFamily="34" charset="0"/>
                <a:cs typeface="Arial" pitchFamily="34" charset="0"/>
              </a:rPr>
              <a:t>Analyser de manière participative la sensibilité et l’exposition des écosystèmes cibles (</a:t>
            </a:r>
            <a:r>
              <a:rPr lang="fr-FR" sz="2000" dirty="0" err="1">
                <a:latin typeface="Arial" pitchFamily="34" charset="0"/>
                <a:cs typeface="Arial" pitchFamily="34" charset="0"/>
              </a:rPr>
              <a:t>Niayes</a:t>
            </a:r>
            <a:r>
              <a:rPr lang="fr-FR" sz="2000" dirty="0">
                <a:latin typeface="Arial" pitchFamily="34" charset="0"/>
                <a:cs typeface="Arial" pitchFamily="34" charset="0"/>
              </a:rPr>
              <a:t>, Mangrove, </a:t>
            </a:r>
            <a:r>
              <a:rPr lang="fr-FR" sz="2000" dirty="0" smtClean="0">
                <a:latin typeface="Arial" pitchFamily="34" charset="0"/>
                <a:cs typeface="Arial" pitchFamily="34" charset="0"/>
              </a:rPr>
              <a:t>Foret </a:t>
            </a:r>
            <a:r>
              <a:rPr lang="fr-FR" sz="2000" dirty="0">
                <a:latin typeface="Arial" pitchFamily="34" charset="0"/>
                <a:cs typeface="Arial" pitchFamily="34" charset="0"/>
              </a:rPr>
              <a:t>des </a:t>
            </a:r>
            <a:r>
              <a:rPr lang="fr-FR" sz="2000" dirty="0" err="1">
                <a:latin typeface="Arial" pitchFamily="34" charset="0"/>
                <a:cs typeface="Arial" pitchFamily="34" charset="0"/>
              </a:rPr>
              <a:t>Kalounayes</a:t>
            </a:r>
            <a:r>
              <a:rPr lang="fr-FR" sz="2000" dirty="0">
                <a:latin typeface="Arial" pitchFamily="34" charset="0"/>
                <a:cs typeface="Arial" pitchFamily="34" charset="0"/>
              </a:rPr>
              <a:t>, etc.) ainsi que des moyens de subsistance face aux évènements climatiques passées et </a:t>
            </a:r>
            <a:r>
              <a:rPr lang="fr-FR" sz="2000" dirty="0" smtClean="0">
                <a:latin typeface="Arial" pitchFamily="34" charset="0"/>
                <a:cs typeface="Arial" pitchFamily="34" charset="0"/>
              </a:rPr>
              <a:t>futures</a:t>
            </a:r>
            <a:r>
              <a:rPr lang="fr-FR" sz="2000" dirty="0">
                <a:latin typeface="Arial" pitchFamily="34" charset="0"/>
                <a:cs typeface="Arial" pitchFamily="34" charset="0"/>
              </a:rPr>
              <a:t>;</a:t>
            </a:r>
          </a:p>
        </p:txBody>
      </p:sp>
      <p:sp>
        <p:nvSpPr>
          <p:cNvPr id="9" name="Rectangle à coins arrondis 8"/>
          <p:cNvSpPr/>
          <p:nvPr/>
        </p:nvSpPr>
        <p:spPr>
          <a:xfrm>
            <a:off x="3851920" y="5373216"/>
            <a:ext cx="5292080" cy="1484784"/>
          </a:xfrm>
          <a:prstGeom prst="roundRect">
            <a:avLst>
              <a:gd name="adj" fmla="val 17806"/>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000" b="1" dirty="0" smtClean="0">
                <a:latin typeface="Arial" pitchFamily="34" charset="0"/>
                <a:cs typeface="Arial" pitchFamily="34" charset="0"/>
              </a:rPr>
              <a:t>A123</a:t>
            </a:r>
            <a:r>
              <a:rPr lang="fr-FR" sz="2000" dirty="0" smtClean="0">
                <a:latin typeface="Arial" pitchFamily="34" charset="0"/>
                <a:cs typeface="Arial" pitchFamily="34" charset="0"/>
              </a:rPr>
              <a:t>: </a:t>
            </a:r>
            <a:r>
              <a:rPr lang="fr-FR" sz="2000" dirty="0">
                <a:latin typeface="Arial" pitchFamily="34" charset="0"/>
                <a:cs typeface="Arial" pitchFamily="34" charset="0"/>
              </a:rPr>
              <a:t>Identifier les options d’adaptation des communautés locales et de résilience des écosystèmes et analyse coûts avantages des différentes options (étude/consultant);</a:t>
            </a:r>
          </a:p>
          <a:p>
            <a:endParaRPr lang="fr-FR" dirty="0"/>
          </a:p>
        </p:txBody>
      </p:sp>
      <p:sp>
        <p:nvSpPr>
          <p:cNvPr id="10" name="Rectangle à coins arrondis 9"/>
          <p:cNvSpPr/>
          <p:nvPr/>
        </p:nvSpPr>
        <p:spPr>
          <a:xfrm>
            <a:off x="0" y="1268760"/>
            <a:ext cx="3347864" cy="49685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15000"/>
              </a:lnSpc>
            </a:pPr>
            <a:r>
              <a:rPr lang="fr-FR" b="1" dirty="0" smtClean="0">
                <a:solidFill>
                  <a:srgbClr val="002060"/>
                </a:solidFill>
              </a:rPr>
              <a:t> </a:t>
            </a:r>
            <a:r>
              <a:rPr lang="fr-FR" sz="2000" b="1" dirty="0" smtClean="0">
                <a:solidFill>
                  <a:srgbClr val="002060"/>
                </a:solidFill>
                <a:latin typeface="Arial" pitchFamily="34" charset="0"/>
                <a:cs typeface="Arial" pitchFamily="34" charset="0"/>
              </a:rPr>
              <a:t>PRODUIT 12: </a:t>
            </a:r>
            <a:r>
              <a:rPr lang="fr-FR" sz="2000" dirty="0" smtClean="0">
                <a:latin typeface="Arial" pitchFamily="34" charset="0"/>
                <a:cs typeface="Arial" pitchFamily="34" charset="0"/>
              </a:rPr>
              <a:t>Un </a:t>
            </a:r>
            <a:r>
              <a:rPr lang="fr-FR" sz="2000" dirty="0">
                <a:latin typeface="Arial" pitchFamily="34" charset="0"/>
                <a:cs typeface="Arial" pitchFamily="34" charset="0"/>
              </a:rPr>
              <a:t>système d'information intégré produisant des informations climatiques et générant des produits nécessaires à l’identification des risques liés aux changements climatiques (ex. cartes des risques, de vulnérabilité, etc.) est développé ;</a:t>
            </a:r>
            <a:endParaRPr lang="fr-FR" sz="2000" dirty="0">
              <a:latin typeface="Arial" pitchFamily="34" charset="0"/>
              <a:ea typeface="Calibri"/>
              <a:cs typeface="Arial" pitchFamily="34" charset="0"/>
            </a:endParaRPr>
          </a:p>
          <a:p>
            <a:endParaRPr lang="fr-FR" dirty="0">
              <a:solidFill>
                <a:srgbClr val="002060"/>
              </a:solidFill>
            </a:endParaRPr>
          </a:p>
        </p:txBody>
      </p:sp>
      <p:cxnSp>
        <p:nvCxnSpPr>
          <p:cNvPr id="12" name="Connecteur droit avec flèche 11"/>
          <p:cNvCxnSpPr/>
          <p:nvPr/>
        </p:nvCxnSpPr>
        <p:spPr>
          <a:xfrm flipV="1">
            <a:off x="3203848" y="1268760"/>
            <a:ext cx="648072" cy="2160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Connecteur droit avec flèche 12"/>
          <p:cNvCxnSpPr/>
          <p:nvPr/>
        </p:nvCxnSpPr>
        <p:spPr>
          <a:xfrm>
            <a:off x="3347864" y="3933056"/>
            <a:ext cx="50405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Connecteur droit avec flèche 13"/>
          <p:cNvCxnSpPr/>
          <p:nvPr/>
        </p:nvCxnSpPr>
        <p:spPr>
          <a:xfrm>
            <a:off x="3203848" y="6093296"/>
            <a:ext cx="648072" cy="2160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ZoneTexte 16"/>
          <p:cNvSpPr txBox="1"/>
          <p:nvPr/>
        </p:nvSpPr>
        <p:spPr>
          <a:xfrm>
            <a:off x="1115616" y="188640"/>
            <a:ext cx="705678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4"/>
            </a:pPr>
            <a:r>
              <a:rPr lang="fr-FR" sz="2400" b="1" dirty="0" smtClean="0"/>
              <a:t>LES PRODUITS/ACTIVITES  ATTENDUS</a:t>
            </a:r>
            <a:endParaRPr lang="fr-FR" sz="2400" b="1" dirty="0"/>
          </a:p>
        </p:txBody>
      </p:sp>
    </p:spTree>
    <p:extLst>
      <p:ext uri="{BB962C8B-B14F-4D97-AF65-F5344CB8AC3E}">
        <p14:creationId xmlns:p14="http://schemas.microsoft.com/office/powerpoint/2010/main" val="201429695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4139952" y="908720"/>
            <a:ext cx="5004048" cy="18722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000" b="1" dirty="0" smtClean="0">
                <a:latin typeface="Arial" pitchFamily="34" charset="0"/>
                <a:cs typeface="Arial" pitchFamily="34" charset="0"/>
              </a:rPr>
              <a:t>A131</a:t>
            </a:r>
            <a:r>
              <a:rPr lang="fr-FR" sz="2000" dirty="0" smtClean="0">
                <a:latin typeface="Arial" pitchFamily="34" charset="0"/>
                <a:cs typeface="Arial" pitchFamily="34" charset="0"/>
              </a:rPr>
              <a:t>:</a:t>
            </a:r>
            <a:r>
              <a:rPr lang="fr-FR" sz="2000" b="1" dirty="0" smtClean="0">
                <a:latin typeface="Arial" pitchFamily="34" charset="0"/>
                <a:cs typeface="Arial" pitchFamily="34" charset="0"/>
              </a:rPr>
              <a:t> </a:t>
            </a:r>
            <a:r>
              <a:rPr lang="fr-FR" sz="2000" dirty="0">
                <a:latin typeface="Arial" pitchFamily="34" charset="0"/>
                <a:cs typeface="Arial" pitchFamily="34" charset="0"/>
              </a:rPr>
              <a:t>Identifier les plateformes de partage existantes (ex. GTP, </a:t>
            </a:r>
            <a:r>
              <a:rPr lang="fr-FR" sz="2000" dirty="0" err="1">
                <a:latin typeface="Arial" pitchFamily="34" charset="0"/>
                <a:cs typeface="Arial" pitchFamily="34" charset="0"/>
              </a:rPr>
              <a:t>Infoclim</a:t>
            </a:r>
            <a:r>
              <a:rPr lang="fr-FR" sz="2000" dirty="0">
                <a:latin typeface="Arial" pitchFamily="34" charset="0"/>
                <a:cs typeface="Arial" pitchFamily="34" charset="0"/>
              </a:rPr>
              <a:t>, </a:t>
            </a:r>
            <a:r>
              <a:rPr lang="fr-FR" sz="2000" dirty="0" err="1" smtClean="0">
                <a:latin typeface="Arial" pitchFamily="34" charset="0"/>
                <a:cs typeface="Arial" pitchFamily="34" charset="0"/>
              </a:rPr>
              <a:t>Siena</a:t>
            </a:r>
            <a:r>
              <a:rPr lang="fr-FR" sz="2000" dirty="0" smtClean="0">
                <a:latin typeface="Arial" pitchFamily="34" charset="0"/>
                <a:cs typeface="Arial" pitchFamily="34" charset="0"/>
              </a:rPr>
              <a:t>…) </a:t>
            </a:r>
            <a:r>
              <a:rPr lang="fr-FR" sz="2000" dirty="0">
                <a:latin typeface="Arial" pitchFamily="34" charset="0"/>
                <a:cs typeface="Arial" pitchFamily="34" charset="0"/>
              </a:rPr>
              <a:t>et évaluation de leur efficacité et durabilité, et modalités de collaboration;</a:t>
            </a:r>
          </a:p>
          <a:p>
            <a:endParaRPr lang="fr-FR" dirty="0"/>
          </a:p>
        </p:txBody>
      </p:sp>
      <p:sp>
        <p:nvSpPr>
          <p:cNvPr id="7" name="Rectangle à coins arrondis 6"/>
          <p:cNvSpPr/>
          <p:nvPr/>
        </p:nvSpPr>
        <p:spPr>
          <a:xfrm>
            <a:off x="4067944" y="2996952"/>
            <a:ext cx="5076056" cy="20882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000" b="1" dirty="0" smtClean="0">
                <a:latin typeface="Arial" pitchFamily="34" charset="0"/>
                <a:cs typeface="Arial" pitchFamily="34" charset="0"/>
              </a:rPr>
              <a:t>A132</a:t>
            </a:r>
            <a:r>
              <a:rPr lang="fr-FR" sz="2000" dirty="0" smtClean="0">
                <a:latin typeface="Arial" pitchFamily="34" charset="0"/>
                <a:cs typeface="Arial" pitchFamily="34" charset="0"/>
              </a:rPr>
              <a:t>: Établir </a:t>
            </a:r>
            <a:r>
              <a:rPr lang="fr-FR" sz="2000" dirty="0">
                <a:latin typeface="Arial" pitchFamily="34" charset="0"/>
                <a:cs typeface="Arial" pitchFamily="34" charset="0"/>
              </a:rPr>
              <a:t>un système de partage fonctionnel et durable de l’information climatique et des analyses de la vulnérabilité destinée aux acteurs locaux (gouvernements locaux, services techniques, producteurs et ménages);</a:t>
            </a:r>
            <a:endParaRPr lang="fr-FR" sz="2000" dirty="0">
              <a:latin typeface="Arial" pitchFamily="34" charset="0"/>
              <a:ea typeface="Calibri"/>
              <a:cs typeface="Arial" pitchFamily="34" charset="0"/>
            </a:endParaRPr>
          </a:p>
          <a:p>
            <a:endParaRPr lang="fr-FR" dirty="0"/>
          </a:p>
        </p:txBody>
      </p:sp>
      <p:sp>
        <p:nvSpPr>
          <p:cNvPr id="9" name="Rectangle à coins arrondis 8"/>
          <p:cNvSpPr/>
          <p:nvPr/>
        </p:nvSpPr>
        <p:spPr>
          <a:xfrm>
            <a:off x="3923928" y="5301208"/>
            <a:ext cx="5220072" cy="15567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000" b="1" dirty="0" smtClean="0">
                <a:latin typeface="Arial" pitchFamily="34" charset="0"/>
                <a:cs typeface="Arial" pitchFamily="34" charset="0"/>
              </a:rPr>
              <a:t>A133</a:t>
            </a:r>
            <a:r>
              <a:rPr lang="fr-FR" sz="2000" dirty="0" smtClean="0">
                <a:latin typeface="Arial" pitchFamily="34" charset="0"/>
                <a:cs typeface="Arial" pitchFamily="34" charset="0"/>
              </a:rPr>
              <a:t>: Mettre </a:t>
            </a:r>
            <a:r>
              <a:rPr lang="fr-FR" sz="2000" dirty="0">
                <a:latin typeface="Arial" pitchFamily="34" charset="0"/>
                <a:cs typeface="Arial" pitchFamily="34" charset="0"/>
              </a:rPr>
              <a:t>en liaison ce système de partage avec d’autres systèmes d’informations existantes sur la sécurité alimentaire, et environnementale</a:t>
            </a:r>
          </a:p>
        </p:txBody>
      </p:sp>
      <p:sp>
        <p:nvSpPr>
          <p:cNvPr id="10" name="Rectangle à coins arrondis 9"/>
          <p:cNvSpPr/>
          <p:nvPr/>
        </p:nvSpPr>
        <p:spPr>
          <a:xfrm>
            <a:off x="0" y="1844824"/>
            <a:ext cx="3433683" cy="30243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115000"/>
              </a:lnSpc>
              <a:spcAft>
                <a:spcPts val="0"/>
              </a:spcAft>
            </a:pPr>
            <a:r>
              <a:rPr lang="fr-FR" b="1" dirty="0" smtClean="0">
                <a:solidFill>
                  <a:srgbClr val="002060"/>
                </a:solidFill>
              </a:rPr>
              <a:t> </a:t>
            </a:r>
          </a:p>
          <a:p>
            <a:pPr algn="just">
              <a:lnSpc>
                <a:spcPct val="115000"/>
              </a:lnSpc>
              <a:spcAft>
                <a:spcPts val="0"/>
              </a:spcAft>
            </a:pPr>
            <a:endParaRPr lang="fr-FR" b="1" dirty="0">
              <a:solidFill>
                <a:srgbClr val="002060"/>
              </a:solidFill>
            </a:endParaRPr>
          </a:p>
          <a:p>
            <a:pPr algn="just">
              <a:lnSpc>
                <a:spcPct val="115000"/>
              </a:lnSpc>
              <a:spcAft>
                <a:spcPts val="0"/>
              </a:spcAft>
            </a:pPr>
            <a:r>
              <a:rPr lang="fr-FR" sz="2000" b="1" dirty="0" smtClean="0">
                <a:solidFill>
                  <a:srgbClr val="002060"/>
                </a:solidFill>
                <a:latin typeface="Arial" pitchFamily="34" charset="0"/>
                <a:cs typeface="Arial" pitchFamily="34" charset="0"/>
              </a:rPr>
              <a:t>PRODUIT 13</a:t>
            </a:r>
            <a:r>
              <a:rPr lang="fr-FR" sz="2000" dirty="0" smtClean="0">
                <a:latin typeface="Arial" pitchFamily="34" charset="0"/>
                <a:cs typeface="Arial" pitchFamily="34" charset="0"/>
              </a:rPr>
              <a:t>: </a:t>
            </a:r>
            <a:r>
              <a:rPr lang="fr-FR" sz="2000" dirty="0">
                <a:latin typeface="Arial" pitchFamily="34" charset="0"/>
                <a:cs typeface="Arial" pitchFamily="34" charset="0"/>
              </a:rPr>
              <a:t>Une Plateforme de partage des informations est mise en place ou renforcée pour soutenir la gestion des risques climatiques et la planification à long terme de l’adaptation;</a:t>
            </a:r>
          </a:p>
          <a:p>
            <a:pPr>
              <a:lnSpc>
                <a:spcPct val="115000"/>
              </a:lnSpc>
            </a:pPr>
            <a:r>
              <a:rPr lang="fr-FR" dirty="0"/>
              <a:t> </a:t>
            </a:r>
            <a:endParaRPr lang="fr-FR" dirty="0">
              <a:ea typeface="Calibri"/>
              <a:cs typeface="Times New Roman"/>
            </a:endParaRPr>
          </a:p>
          <a:p>
            <a:endParaRPr lang="fr-FR" dirty="0">
              <a:solidFill>
                <a:srgbClr val="002060"/>
              </a:solidFill>
            </a:endParaRPr>
          </a:p>
        </p:txBody>
      </p:sp>
      <p:cxnSp>
        <p:nvCxnSpPr>
          <p:cNvPr id="11" name="Connecteur droit avec flèche 10"/>
          <p:cNvCxnSpPr/>
          <p:nvPr/>
        </p:nvCxnSpPr>
        <p:spPr>
          <a:xfrm flipV="1">
            <a:off x="3419872" y="1988840"/>
            <a:ext cx="720080"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Connecteur droit avec flèche 11"/>
          <p:cNvCxnSpPr/>
          <p:nvPr/>
        </p:nvCxnSpPr>
        <p:spPr>
          <a:xfrm>
            <a:off x="3419872" y="3501008"/>
            <a:ext cx="64807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Connecteur droit avec flèche 12"/>
          <p:cNvCxnSpPr/>
          <p:nvPr/>
        </p:nvCxnSpPr>
        <p:spPr>
          <a:xfrm>
            <a:off x="3275856" y="4869160"/>
            <a:ext cx="648072" cy="648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ZoneTexte 16"/>
          <p:cNvSpPr txBox="1"/>
          <p:nvPr/>
        </p:nvSpPr>
        <p:spPr>
          <a:xfrm>
            <a:off x="1115616" y="188640"/>
            <a:ext cx="705678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4"/>
            </a:pPr>
            <a:r>
              <a:rPr lang="fr-FR" sz="2400" b="1" dirty="0" smtClean="0"/>
              <a:t>LES PRODUITS/ACTIVITES  ATTENDUS</a:t>
            </a:r>
            <a:endParaRPr lang="fr-FR" sz="2400" b="1" dirty="0"/>
          </a:p>
        </p:txBody>
      </p:sp>
    </p:spTree>
    <p:extLst>
      <p:ext uri="{BB962C8B-B14F-4D97-AF65-F5344CB8AC3E}">
        <p14:creationId xmlns:p14="http://schemas.microsoft.com/office/powerpoint/2010/main" val="139780173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4751512" y="1196752"/>
            <a:ext cx="4392488" cy="25202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fr-FR" b="1" dirty="0" smtClean="0"/>
          </a:p>
          <a:p>
            <a:r>
              <a:rPr lang="fr-FR" sz="2000" b="1" dirty="0" smtClean="0">
                <a:latin typeface="Arial" pitchFamily="34" charset="0"/>
                <a:cs typeface="Arial" pitchFamily="34" charset="0"/>
              </a:rPr>
              <a:t>A211</a:t>
            </a:r>
            <a:r>
              <a:rPr lang="fr-FR" sz="2000" dirty="0" smtClean="0">
                <a:latin typeface="Arial" pitchFamily="34" charset="0"/>
                <a:cs typeface="Arial" pitchFamily="34" charset="0"/>
              </a:rPr>
              <a:t>:Mettre </a:t>
            </a:r>
            <a:r>
              <a:rPr lang="fr-FR" sz="2000" dirty="0">
                <a:latin typeface="Arial" pitchFamily="34" charset="0"/>
                <a:cs typeface="Arial" pitchFamily="34" charset="0"/>
              </a:rPr>
              <a:t>en place des outils de gestion locale (Plan de gestion, code local) permettant de mieux préserver les écosystèmes de mangroves et </a:t>
            </a:r>
            <a:r>
              <a:rPr lang="fr-FR" sz="2000" dirty="0" smtClean="0">
                <a:latin typeface="Arial" pitchFamily="34" charset="0"/>
                <a:cs typeface="Arial" pitchFamily="34" charset="0"/>
              </a:rPr>
              <a:t>régénérer/restaurer </a:t>
            </a:r>
            <a:r>
              <a:rPr lang="fr-FR" sz="2000" dirty="0">
                <a:latin typeface="Arial" pitchFamily="34" charset="0"/>
                <a:cs typeface="Arial" pitchFamily="34" charset="0"/>
              </a:rPr>
              <a:t>100 ha de mangrove  à Tobor (Ziguinchor) et Diendé (Sédhiou)  ;</a:t>
            </a:r>
          </a:p>
          <a:p>
            <a:endParaRPr lang="fr-FR" sz="2000" dirty="0">
              <a:latin typeface="Arial" pitchFamily="34" charset="0"/>
              <a:cs typeface="Arial" pitchFamily="34" charset="0"/>
            </a:endParaRPr>
          </a:p>
        </p:txBody>
      </p:sp>
      <p:sp>
        <p:nvSpPr>
          <p:cNvPr id="7" name="Rectangle à coins arrondis 6"/>
          <p:cNvSpPr/>
          <p:nvPr/>
        </p:nvSpPr>
        <p:spPr>
          <a:xfrm>
            <a:off x="4716016" y="4293096"/>
            <a:ext cx="4427984" cy="21602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000" dirty="0" smtClean="0">
                <a:latin typeface="Arial" pitchFamily="34" charset="0"/>
                <a:cs typeface="Arial" pitchFamily="34" charset="0"/>
              </a:rPr>
              <a:t>A212:</a:t>
            </a:r>
            <a:r>
              <a:rPr lang="fr-FR" sz="2000" dirty="0">
                <a:latin typeface="Arial" pitchFamily="34" charset="0"/>
                <a:cs typeface="Arial" pitchFamily="34" charset="0"/>
              </a:rPr>
              <a:t>Développer et appliquer des techniques d’exploitations durables des mangroves dans les réserves forestières de Ziguinchor  et Sédhiou pour éviter leur coupe et leur dégradation </a:t>
            </a:r>
            <a:r>
              <a:rPr lang="fr-FR" sz="2000" dirty="0" smtClean="0">
                <a:latin typeface="Arial" pitchFamily="34" charset="0"/>
                <a:cs typeface="Arial" pitchFamily="34" charset="0"/>
              </a:rPr>
              <a:t> </a:t>
            </a:r>
            <a:endParaRPr lang="fr-FR" sz="2000" dirty="0">
              <a:latin typeface="Arial" pitchFamily="34" charset="0"/>
              <a:cs typeface="Arial" pitchFamily="34" charset="0"/>
            </a:endParaRPr>
          </a:p>
        </p:txBody>
      </p:sp>
      <p:sp>
        <p:nvSpPr>
          <p:cNvPr id="10" name="Rectangle à coins arrondis 9"/>
          <p:cNvSpPr/>
          <p:nvPr/>
        </p:nvSpPr>
        <p:spPr>
          <a:xfrm>
            <a:off x="251520" y="1556792"/>
            <a:ext cx="3888432" cy="34563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2000" b="1" dirty="0" smtClean="0">
                <a:solidFill>
                  <a:srgbClr val="002060"/>
                </a:solidFill>
                <a:latin typeface="Arial" pitchFamily="34" charset="0"/>
                <a:cs typeface="Arial" pitchFamily="34" charset="0"/>
              </a:rPr>
              <a:t> PRODUIT 21:   </a:t>
            </a:r>
            <a:r>
              <a:rPr lang="fr-FR" sz="2000" dirty="0" smtClean="0">
                <a:latin typeface="Arial" pitchFamily="34" charset="0"/>
                <a:cs typeface="Arial" pitchFamily="34" charset="0"/>
              </a:rPr>
              <a:t>Au </a:t>
            </a:r>
            <a:r>
              <a:rPr lang="fr-FR" sz="2000" dirty="0">
                <a:latin typeface="Arial" pitchFamily="34" charset="0"/>
                <a:cs typeface="Arial" pitchFamily="34" charset="0"/>
              </a:rPr>
              <a:t>moins 100 hectares de plantations de mangroves sont  gérés de façon durable pour restaurer cet écosystème important comme moyen d’existence (ostréiculture par exemple) et réduire l’impact de la houle et de l’érosion côtière ;</a:t>
            </a:r>
          </a:p>
          <a:p>
            <a:endParaRPr lang="fr-FR" dirty="0">
              <a:solidFill>
                <a:srgbClr val="002060"/>
              </a:solidFill>
            </a:endParaRPr>
          </a:p>
        </p:txBody>
      </p:sp>
      <p:cxnSp>
        <p:nvCxnSpPr>
          <p:cNvPr id="8" name="Connecteur droit avec flèche 7"/>
          <p:cNvCxnSpPr/>
          <p:nvPr/>
        </p:nvCxnSpPr>
        <p:spPr>
          <a:xfrm flipV="1">
            <a:off x="4139952" y="1700808"/>
            <a:ext cx="648072"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Connecteur droit avec flèche 8"/>
          <p:cNvCxnSpPr>
            <a:endCxn id="7" idx="1"/>
          </p:cNvCxnSpPr>
          <p:nvPr/>
        </p:nvCxnSpPr>
        <p:spPr>
          <a:xfrm>
            <a:off x="4067944" y="4725144"/>
            <a:ext cx="648072" cy="648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ZoneTexte 12"/>
          <p:cNvSpPr txBox="1"/>
          <p:nvPr/>
        </p:nvSpPr>
        <p:spPr>
          <a:xfrm>
            <a:off x="1115616" y="188640"/>
            <a:ext cx="705678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4"/>
            </a:pPr>
            <a:r>
              <a:rPr lang="fr-FR" sz="2400" b="1" dirty="0" smtClean="0"/>
              <a:t>LES PRODUITS/ACTIVITES  ATTENDUS</a:t>
            </a:r>
            <a:endParaRPr lang="fr-FR" sz="2400" b="1" dirty="0"/>
          </a:p>
        </p:txBody>
      </p:sp>
    </p:spTree>
    <p:extLst>
      <p:ext uri="{BB962C8B-B14F-4D97-AF65-F5344CB8AC3E}">
        <p14:creationId xmlns:p14="http://schemas.microsoft.com/office/powerpoint/2010/main" val="119813103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4283968" y="836712"/>
            <a:ext cx="4860032" cy="26642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fr-FR" dirty="0" smtClean="0"/>
          </a:p>
          <a:p>
            <a:r>
              <a:rPr lang="fr-FR" sz="2000" b="1" dirty="0" smtClean="0">
                <a:latin typeface="Arial" pitchFamily="34" charset="0"/>
                <a:cs typeface="Arial" pitchFamily="34" charset="0"/>
              </a:rPr>
              <a:t>A 221</a:t>
            </a:r>
            <a:r>
              <a:rPr lang="fr-FR" sz="2000" dirty="0" smtClean="0">
                <a:latin typeface="Arial" pitchFamily="34" charset="0"/>
                <a:cs typeface="Arial" pitchFamily="34" charset="0"/>
              </a:rPr>
              <a:t>: </a:t>
            </a:r>
            <a:r>
              <a:rPr lang="fr-FR" sz="2000" dirty="0">
                <a:latin typeface="Arial" pitchFamily="34" charset="0"/>
                <a:cs typeface="Arial" pitchFamily="34" charset="0"/>
              </a:rPr>
              <a:t>Identifier avec les instituts de recherche (ISRA /CNRF, ISRA /CDH, autres) les espèces forestières mieux adaptées et les technologies appropriées pour une meilleure protection des cuvettes maraichères ainsi que des paquets techniques maraîchers  adaptés au contexte biophysique.</a:t>
            </a:r>
          </a:p>
          <a:p>
            <a:endParaRPr lang="fr-FR" dirty="0"/>
          </a:p>
        </p:txBody>
      </p:sp>
      <p:sp>
        <p:nvSpPr>
          <p:cNvPr id="8" name="Rectangle à coins arrondis 7"/>
          <p:cNvSpPr/>
          <p:nvPr/>
        </p:nvSpPr>
        <p:spPr>
          <a:xfrm>
            <a:off x="4211960" y="3645024"/>
            <a:ext cx="4932040" cy="14401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000" b="1" dirty="0" smtClean="0">
                <a:latin typeface="Arial" pitchFamily="34" charset="0"/>
                <a:cs typeface="Arial" pitchFamily="34" charset="0"/>
              </a:rPr>
              <a:t>A222</a:t>
            </a:r>
            <a:r>
              <a:rPr lang="fr-FR" sz="2000" dirty="0" smtClean="0">
                <a:latin typeface="Arial" pitchFamily="34" charset="0"/>
                <a:cs typeface="Arial" pitchFamily="34" charset="0"/>
              </a:rPr>
              <a:t>: Planter 110 </a:t>
            </a:r>
            <a:r>
              <a:rPr lang="fr-FR" sz="2000" dirty="0">
                <a:latin typeface="Arial" pitchFamily="34" charset="0"/>
                <a:cs typeface="Arial" pitchFamily="34" charset="0"/>
              </a:rPr>
              <a:t>ha brise-vent autour des cuvettes maraichères individuelles pour les protéger de l’ensablement  et les effets du vent; </a:t>
            </a:r>
            <a:endParaRPr lang="fr-FR" dirty="0"/>
          </a:p>
        </p:txBody>
      </p:sp>
      <p:sp>
        <p:nvSpPr>
          <p:cNvPr id="9" name="Rectangle à coins arrondis 8"/>
          <p:cNvSpPr/>
          <p:nvPr/>
        </p:nvSpPr>
        <p:spPr>
          <a:xfrm>
            <a:off x="4247456" y="5229200"/>
            <a:ext cx="4896544" cy="1628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000" b="1" dirty="0" smtClean="0">
                <a:latin typeface="Arial" pitchFamily="34" charset="0"/>
                <a:cs typeface="Arial" pitchFamily="34" charset="0"/>
              </a:rPr>
              <a:t>A223</a:t>
            </a:r>
            <a:r>
              <a:rPr lang="fr-FR" sz="2000" dirty="0" smtClean="0">
                <a:latin typeface="Arial" pitchFamily="34" charset="0"/>
                <a:cs typeface="Arial" pitchFamily="34" charset="0"/>
              </a:rPr>
              <a:t>: Réaliser  </a:t>
            </a:r>
            <a:r>
              <a:rPr lang="fr-FR" sz="2000" dirty="0">
                <a:latin typeface="Arial" pitchFamily="34" charset="0"/>
                <a:cs typeface="Arial" pitchFamily="34" charset="0"/>
              </a:rPr>
              <a:t>60 ha de système de micro-irrigation pour une économie d’eau dans des exploitations maraîchères pilotes à </a:t>
            </a:r>
            <a:r>
              <a:rPr lang="fr-FR" sz="2000" dirty="0" err="1">
                <a:latin typeface="Arial" pitchFamily="34" charset="0"/>
                <a:cs typeface="Arial" pitchFamily="34" charset="0"/>
              </a:rPr>
              <a:t>Léona</a:t>
            </a:r>
            <a:r>
              <a:rPr lang="fr-FR" sz="2000" dirty="0">
                <a:latin typeface="Arial" pitchFamily="34" charset="0"/>
                <a:cs typeface="Arial" pitchFamily="34" charset="0"/>
              </a:rPr>
              <a:t> (20 ha), à </a:t>
            </a:r>
            <a:r>
              <a:rPr lang="fr-FR" sz="2000" dirty="0" err="1">
                <a:latin typeface="Arial" pitchFamily="34" charset="0"/>
                <a:cs typeface="Arial" pitchFamily="34" charset="0"/>
              </a:rPr>
              <a:t>Kab</a:t>
            </a:r>
            <a:r>
              <a:rPr lang="fr-FR" sz="2000" dirty="0">
                <a:latin typeface="Arial" pitchFamily="34" charset="0"/>
                <a:cs typeface="Arial" pitchFamily="34" charset="0"/>
              </a:rPr>
              <a:t> Gaye (20 ha) et à </a:t>
            </a:r>
            <a:r>
              <a:rPr lang="fr-FR" sz="2000" dirty="0" err="1">
                <a:latin typeface="Arial" pitchFamily="34" charset="0"/>
                <a:cs typeface="Arial" pitchFamily="34" charset="0"/>
              </a:rPr>
              <a:t>Mboro</a:t>
            </a:r>
            <a:r>
              <a:rPr lang="fr-FR" sz="2000" dirty="0">
                <a:latin typeface="Arial" pitchFamily="34" charset="0"/>
                <a:cs typeface="Arial" pitchFamily="34" charset="0"/>
              </a:rPr>
              <a:t> (20 ha). </a:t>
            </a:r>
          </a:p>
          <a:p>
            <a:endParaRPr lang="fr-FR" dirty="0"/>
          </a:p>
        </p:txBody>
      </p:sp>
      <p:sp>
        <p:nvSpPr>
          <p:cNvPr id="10" name="Rectangle à coins arrondis 9"/>
          <p:cNvSpPr/>
          <p:nvPr/>
        </p:nvSpPr>
        <p:spPr>
          <a:xfrm>
            <a:off x="0" y="1988840"/>
            <a:ext cx="3744416" cy="31683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spcAft>
                <a:spcPts val="0"/>
              </a:spcAft>
            </a:pPr>
            <a:r>
              <a:rPr lang="fr-FR" b="1" dirty="0" smtClean="0">
                <a:solidFill>
                  <a:srgbClr val="002060"/>
                </a:solidFill>
              </a:rPr>
              <a:t> </a:t>
            </a:r>
          </a:p>
          <a:p>
            <a:pPr algn="just">
              <a:spcAft>
                <a:spcPts val="0"/>
              </a:spcAft>
            </a:pPr>
            <a:endParaRPr lang="fr-FR" b="1" dirty="0">
              <a:solidFill>
                <a:srgbClr val="002060"/>
              </a:solidFill>
            </a:endParaRPr>
          </a:p>
          <a:p>
            <a:pPr algn="just">
              <a:spcAft>
                <a:spcPts val="0"/>
              </a:spcAft>
            </a:pPr>
            <a:r>
              <a:rPr lang="fr-FR" sz="2000" b="1" dirty="0" smtClean="0">
                <a:solidFill>
                  <a:srgbClr val="002060"/>
                </a:solidFill>
                <a:latin typeface="Arial" pitchFamily="34" charset="0"/>
                <a:cs typeface="Arial" pitchFamily="34" charset="0"/>
              </a:rPr>
              <a:t>PRODUIT 22:</a:t>
            </a:r>
            <a:r>
              <a:rPr lang="fr-FR" sz="2000" b="1" dirty="0" smtClean="0">
                <a:latin typeface="Arial" pitchFamily="34" charset="0"/>
                <a:cs typeface="Arial" pitchFamily="34" charset="0"/>
              </a:rPr>
              <a:t> </a:t>
            </a:r>
            <a:r>
              <a:rPr lang="fr-FR" sz="2000" dirty="0" smtClean="0">
                <a:latin typeface="Arial" pitchFamily="34" charset="0"/>
                <a:cs typeface="Arial" pitchFamily="34" charset="0"/>
              </a:rPr>
              <a:t>des </a:t>
            </a:r>
            <a:r>
              <a:rPr lang="fr-FR" sz="2000" dirty="0">
                <a:latin typeface="Arial" pitchFamily="34" charset="0"/>
                <a:cs typeface="Arial" pitchFamily="34" charset="0"/>
              </a:rPr>
              <a:t>forêts communautaires à but multiple résilientes aux changements climatiques testées dans les jardins potagers des </a:t>
            </a:r>
            <a:r>
              <a:rPr lang="fr-FR" sz="2000" dirty="0" err="1">
                <a:latin typeface="Arial" pitchFamily="34" charset="0"/>
                <a:cs typeface="Arial" pitchFamily="34" charset="0"/>
              </a:rPr>
              <a:t>Niayes</a:t>
            </a:r>
            <a:r>
              <a:rPr lang="fr-FR" sz="2000" dirty="0">
                <a:latin typeface="Arial" pitchFamily="34" charset="0"/>
                <a:cs typeface="Arial" pitchFamily="34" charset="0"/>
              </a:rPr>
              <a:t> pour protéger la production de l'érosion éolienne et empêcher l'empiétement des dunes de sable ;</a:t>
            </a:r>
          </a:p>
          <a:p>
            <a:pPr>
              <a:lnSpc>
                <a:spcPct val="115000"/>
              </a:lnSpc>
              <a:spcAft>
                <a:spcPts val="0"/>
              </a:spcAft>
            </a:pPr>
            <a:r>
              <a:rPr lang="fr-FR" sz="1400" dirty="0"/>
              <a:t> </a:t>
            </a:r>
            <a:endParaRPr lang="fr-FR" sz="1400" dirty="0">
              <a:ea typeface="Calibri"/>
              <a:cs typeface="Times New Roman"/>
            </a:endParaRPr>
          </a:p>
          <a:p>
            <a:r>
              <a:rPr lang="fr-FR" b="1" dirty="0" smtClean="0">
                <a:solidFill>
                  <a:srgbClr val="002060"/>
                </a:solidFill>
              </a:rPr>
              <a:t>   </a:t>
            </a:r>
            <a:endParaRPr lang="fr-FR" dirty="0">
              <a:solidFill>
                <a:srgbClr val="002060"/>
              </a:solidFill>
            </a:endParaRPr>
          </a:p>
        </p:txBody>
      </p:sp>
      <p:cxnSp>
        <p:nvCxnSpPr>
          <p:cNvPr id="11" name="Connecteur droit avec flèche 10"/>
          <p:cNvCxnSpPr/>
          <p:nvPr/>
        </p:nvCxnSpPr>
        <p:spPr>
          <a:xfrm flipV="1">
            <a:off x="3707904" y="1772816"/>
            <a:ext cx="648072" cy="432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Connecteur droit avec flèche 11"/>
          <p:cNvCxnSpPr/>
          <p:nvPr/>
        </p:nvCxnSpPr>
        <p:spPr>
          <a:xfrm>
            <a:off x="3779912" y="4077072"/>
            <a:ext cx="504056" cy="1440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Connecteur droit avec flèche 12"/>
          <p:cNvCxnSpPr/>
          <p:nvPr/>
        </p:nvCxnSpPr>
        <p:spPr>
          <a:xfrm>
            <a:off x="3635896" y="5085184"/>
            <a:ext cx="576064" cy="7920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ZoneTexte 19"/>
          <p:cNvSpPr txBox="1"/>
          <p:nvPr/>
        </p:nvSpPr>
        <p:spPr>
          <a:xfrm>
            <a:off x="1115616" y="188640"/>
            <a:ext cx="705678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4"/>
            </a:pPr>
            <a:r>
              <a:rPr lang="fr-FR" sz="2400" b="1" dirty="0" smtClean="0"/>
              <a:t>LES PRODUITS/ACTIVITES  ATTENDUS</a:t>
            </a:r>
            <a:endParaRPr lang="fr-FR" sz="2400" b="1" dirty="0"/>
          </a:p>
        </p:txBody>
      </p:sp>
    </p:spTree>
    <p:extLst>
      <p:ext uri="{BB962C8B-B14F-4D97-AF65-F5344CB8AC3E}">
        <p14:creationId xmlns:p14="http://schemas.microsoft.com/office/powerpoint/2010/main" val="140731730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4499992" y="836712"/>
            <a:ext cx="4644008" cy="136815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fr-FR" dirty="0" smtClean="0"/>
          </a:p>
          <a:p>
            <a:r>
              <a:rPr lang="fr-FR" sz="2000" b="1" dirty="0" smtClean="0">
                <a:latin typeface="Arial" pitchFamily="34" charset="0"/>
                <a:cs typeface="Arial" pitchFamily="34" charset="0"/>
              </a:rPr>
              <a:t>A 231: </a:t>
            </a:r>
            <a:r>
              <a:rPr lang="fr-FR" sz="2000" dirty="0" smtClean="0">
                <a:latin typeface="Arial" pitchFamily="34" charset="0"/>
                <a:cs typeface="Arial" pitchFamily="34" charset="0"/>
              </a:rPr>
              <a:t>Reboiser </a:t>
            </a:r>
            <a:r>
              <a:rPr lang="fr-FR" sz="2000" dirty="0">
                <a:latin typeface="Arial" pitchFamily="34" charset="0"/>
                <a:cs typeface="Arial" pitchFamily="34" charset="0"/>
              </a:rPr>
              <a:t>et appliquer des techniques de régénération naturelle  de 100 ha de la palmeraie avec des variétés adaptées ;</a:t>
            </a:r>
          </a:p>
          <a:p>
            <a:endParaRPr lang="fr-FR" dirty="0"/>
          </a:p>
        </p:txBody>
      </p:sp>
      <p:sp>
        <p:nvSpPr>
          <p:cNvPr id="6" name="Rectangle à coins arrondis 5"/>
          <p:cNvSpPr/>
          <p:nvPr/>
        </p:nvSpPr>
        <p:spPr>
          <a:xfrm>
            <a:off x="4211961" y="4437112"/>
            <a:ext cx="4932040" cy="24208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000" b="1" dirty="0" smtClean="0">
                <a:latin typeface="Arial" pitchFamily="34" charset="0"/>
                <a:cs typeface="Arial" pitchFamily="34" charset="0"/>
              </a:rPr>
              <a:t>A233</a:t>
            </a:r>
            <a:r>
              <a:rPr lang="fr-FR" sz="2000" dirty="0" smtClean="0">
                <a:latin typeface="Arial" pitchFamily="34" charset="0"/>
                <a:cs typeface="Arial" pitchFamily="34" charset="0"/>
              </a:rPr>
              <a:t>: Faire adopter par </a:t>
            </a:r>
            <a:r>
              <a:rPr lang="fr-FR" sz="2000" dirty="0">
                <a:latin typeface="Arial" pitchFamily="34" charset="0"/>
                <a:cs typeface="Arial" pitchFamily="34" charset="0"/>
              </a:rPr>
              <a:t>200 producteurs </a:t>
            </a:r>
            <a:r>
              <a:rPr lang="fr-FR" sz="2000" dirty="0" smtClean="0">
                <a:latin typeface="Arial" pitchFamily="34" charset="0"/>
                <a:cs typeface="Arial" pitchFamily="34" charset="0"/>
              </a:rPr>
              <a:t>des </a:t>
            </a:r>
            <a:r>
              <a:rPr lang="fr-FR" sz="2000" dirty="0">
                <a:latin typeface="Arial" pitchFamily="34" charset="0"/>
                <a:cs typeface="Arial" pitchFamily="34" charset="0"/>
              </a:rPr>
              <a:t>paquets technologiques permettant la résilience du système agricole (variétés résilientes à la sècheresse, pratiques agroforestières etc.)  dans des vallées à Sédhiou et </a:t>
            </a:r>
            <a:r>
              <a:rPr lang="fr-FR" sz="2000" dirty="0" smtClean="0">
                <a:latin typeface="Arial" pitchFamily="34" charset="0"/>
                <a:cs typeface="Arial" pitchFamily="34" charset="0"/>
              </a:rPr>
              <a:t>Kolda</a:t>
            </a:r>
            <a:endParaRPr lang="fr-FR" dirty="0"/>
          </a:p>
        </p:txBody>
      </p:sp>
      <p:sp>
        <p:nvSpPr>
          <p:cNvPr id="8" name="Rectangle à coins arrondis 7"/>
          <p:cNvSpPr/>
          <p:nvPr/>
        </p:nvSpPr>
        <p:spPr>
          <a:xfrm>
            <a:off x="0" y="1340768"/>
            <a:ext cx="3779911" cy="39604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spcAft>
                <a:spcPts val="0"/>
              </a:spcAft>
            </a:pPr>
            <a:r>
              <a:rPr lang="fr-FR" sz="2000" b="1" dirty="0" smtClean="0">
                <a:solidFill>
                  <a:srgbClr val="002060"/>
                </a:solidFill>
                <a:latin typeface="Arial" pitchFamily="34" charset="0"/>
                <a:cs typeface="Arial" pitchFamily="34" charset="0"/>
              </a:rPr>
              <a:t> </a:t>
            </a:r>
          </a:p>
          <a:p>
            <a:pPr algn="just">
              <a:spcAft>
                <a:spcPts val="0"/>
              </a:spcAft>
            </a:pPr>
            <a:endParaRPr lang="fr-FR" sz="2000" b="1" dirty="0">
              <a:solidFill>
                <a:srgbClr val="002060"/>
              </a:solidFill>
              <a:latin typeface="Arial" pitchFamily="34" charset="0"/>
              <a:cs typeface="Arial" pitchFamily="34" charset="0"/>
            </a:endParaRPr>
          </a:p>
          <a:p>
            <a:pPr algn="just"/>
            <a:r>
              <a:rPr lang="fr-FR" sz="2000" b="1" dirty="0" smtClean="0">
                <a:solidFill>
                  <a:srgbClr val="002060"/>
                </a:solidFill>
                <a:latin typeface="Arial" pitchFamily="34" charset="0"/>
                <a:cs typeface="Arial" pitchFamily="34" charset="0"/>
              </a:rPr>
              <a:t>PRODUIT 23: </a:t>
            </a:r>
            <a:r>
              <a:rPr lang="fr-FR" sz="2000" dirty="0" smtClean="0">
                <a:latin typeface="Arial" pitchFamily="34" charset="0"/>
                <a:cs typeface="Arial" pitchFamily="34" charset="0"/>
              </a:rPr>
              <a:t>Au </a:t>
            </a:r>
            <a:r>
              <a:rPr lang="fr-FR" sz="2000" dirty="0">
                <a:latin typeface="Arial" pitchFamily="34" charset="0"/>
                <a:cs typeface="Arial" pitchFamily="34" charset="0"/>
              </a:rPr>
              <a:t>moins 10 groupements communautaires notamment des groupements féminins  seront soutenus en Casamance pour améliorer la résilience climatique  par des actions agropastorales et agro forestières, des pratiques de gestion durable de l'eau dans les rizières ;</a:t>
            </a:r>
          </a:p>
          <a:p>
            <a:pPr algn="just">
              <a:spcAft>
                <a:spcPts val="0"/>
              </a:spcAft>
            </a:pPr>
            <a:endParaRPr lang="fr-FR" sz="2000" dirty="0">
              <a:latin typeface="Arial" pitchFamily="34" charset="0"/>
              <a:ea typeface="Calibri"/>
              <a:cs typeface="Arial" pitchFamily="34" charset="0"/>
            </a:endParaRPr>
          </a:p>
          <a:p>
            <a:r>
              <a:rPr lang="fr-FR" sz="2000" b="1" dirty="0" smtClean="0">
                <a:solidFill>
                  <a:srgbClr val="002060"/>
                </a:solidFill>
                <a:latin typeface="Arial" pitchFamily="34" charset="0"/>
                <a:cs typeface="Arial" pitchFamily="34" charset="0"/>
              </a:rPr>
              <a:t>   </a:t>
            </a:r>
            <a:endParaRPr lang="fr-FR" sz="2000" dirty="0">
              <a:solidFill>
                <a:srgbClr val="002060"/>
              </a:solidFill>
              <a:latin typeface="Arial" pitchFamily="34" charset="0"/>
              <a:cs typeface="Arial" pitchFamily="34" charset="0"/>
            </a:endParaRPr>
          </a:p>
        </p:txBody>
      </p:sp>
      <p:sp>
        <p:nvSpPr>
          <p:cNvPr id="9" name="Rectangle à coins arrondis 8"/>
          <p:cNvSpPr/>
          <p:nvPr/>
        </p:nvSpPr>
        <p:spPr>
          <a:xfrm>
            <a:off x="4535488" y="2420888"/>
            <a:ext cx="4608512" cy="17281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fr-FR" dirty="0" smtClean="0"/>
          </a:p>
          <a:p>
            <a:r>
              <a:rPr lang="fr-FR" sz="2000" b="1" dirty="0" smtClean="0">
                <a:latin typeface="Arial" pitchFamily="34" charset="0"/>
                <a:cs typeface="Arial" pitchFamily="34" charset="0"/>
              </a:rPr>
              <a:t>A 232: </a:t>
            </a:r>
            <a:r>
              <a:rPr lang="fr-FR" sz="2000" dirty="0" smtClean="0">
                <a:latin typeface="Arial" pitchFamily="34" charset="0"/>
                <a:cs typeface="Arial" pitchFamily="34" charset="0"/>
              </a:rPr>
              <a:t>Appuyer </a:t>
            </a:r>
            <a:r>
              <a:rPr lang="fr-FR" sz="2000" dirty="0">
                <a:latin typeface="Arial" pitchFamily="34" charset="0"/>
                <a:cs typeface="Arial" pitchFamily="34" charset="0"/>
              </a:rPr>
              <a:t>au moins 10 groupements de femmes dans la réalisation d’AGR (maraîchage, aviculture, petit élevage, valorisation des produits forestiers, saliculture…etc.) ; </a:t>
            </a:r>
          </a:p>
          <a:p>
            <a:endParaRPr lang="fr-FR" dirty="0"/>
          </a:p>
        </p:txBody>
      </p:sp>
      <p:cxnSp>
        <p:nvCxnSpPr>
          <p:cNvPr id="13" name="Connecteur droit avec flèche 12"/>
          <p:cNvCxnSpPr/>
          <p:nvPr/>
        </p:nvCxnSpPr>
        <p:spPr>
          <a:xfrm flipV="1">
            <a:off x="3707904" y="1628800"/>
            <a:ext cx="792088" cy="5760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Connecteur droit avec flèche 13"/>
          <p:cNvCxnSpPr/>
          <p:nvPr/>
        </p:nvCxnSpPr>
        <p:spPr>
          <a:xfrm>
            <a:off x="3779912" y="3429000"/>
            <a:ext cx="72008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Connecteur droit avec flèche 14"/>
          <p:cNvCxnSpPr>
            <a:endCxn id="6" idx="1"/>
          </p:cNvCxnSpPr>
          <p:nvPr/>
        </p:nvCxnSpPr>
        <p:spPr>
          <a:xfrm>
            <a:off x="3707904" y="5085184"/>
            <a:ext cx="504057" cy="5623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ZoneTexte 18"/>
          <p:cNvSpPr txBox="1"/>
          <p:nvPr/>
        </p:nvSpPr>
        <p:spPr>
          <a:xfrm>
            <a:off x="1115616" y="188640"/>
            <a:ext cx="705678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4"/>
            </a:pPr>
            <a:r>
              <a:rPr lang="fr-FR" sz="2400" b="1" dirty="0" smtClean="0"/>
              <a:t>LES PRODUITS/ACTIVITES  ATTENDUS</a:t>
            </a:r>
            <a:endParaRPr lang="fr-FR" sz="2400" b="1" dirty="0"/>
          </a:p>
        </p:txBody>
      </p:sp>
    </p:spTree>
    <p:extLst>
      <p:ext uri="{BB962C8B-B14F-4D97-AF65-F5344CB8AC3E}">
        <p14:creationId xmlns:p14="http://schemas.microsoft.com/office/powerpoint/2010/main" val="385856021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4499992" y="980728"/>
            <a:ext cx="4464496" cy="18722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000" b="1" dirty="0" smtClean="0">
                <a:latin typeface="Arial" pitchFamily="34" charset="0"/>
                <a:cs typeface="Arial" pitchFamily="34" charset="0"/>
              </a:rPr>
              <a:t>A234</a:t>
            </a:r>
            <a:r>
              <a:rPr lang="fr-FR" sz="2000" dirty="0" smtClean="0">
                <a:latin typeface="Arial" pitchFamily="34" charset="0"/>
                <a:cs typeface="Arial" pitchFamily="34" charset="0"/>
              </a:rPr>
              <a:t>: Reboiser </a:t>
            </a:r>
            <a:r>
              <a:rPr lang="fr-FR" sz="2000" dirty="0">
                <a:latin typeface="Arial" pitchFamily="34" charset="0"/>
                <a:cs typeface="Arial" pitchFamily="34" charset="0"/>
              </a:rPr>
              <a:t>100 ha dans le bassin versant de la vallée de </a:t>
            </a:r>
            <a:r>
              <a:rPr lang="fr-FR" sz="2000" dirty="0" err="1">
                <a:latin typeface="Arial" pitchFamily="34" charset="0"/>
                <a:cs typeface="Arial" pitchFamily="34" charset="0"/>
              </a:rPr>
              <a:t>Soukou</a:t>
            </a:r>
            <a:r>
              <a:rPr lang="fr-FR" sz="2000" dirty="0">
                <a:latin typeface="Arial" pitchFamily="34" charset="0"/>
                <a:cs typeface="Arial" pitchFamily="34" charset="0"/>
              </a:rPr>
              <a:t> (CR de </a:t>
            </a:r>
            <a:r>
              <a:rPr lang="fr-FR" sz="2000" dirty="0" err="1">
                <a:latin typeface="Arial" pitchFamily="34" charset="0"/>
                <a:cs typeface="Arial" pitchFamily="34" charset="0"/>
              </a:rPr>
              <a:t>Saré</a:t>
            </a:r>
            <a:r>
              <a:rPr lang="fr-FR" sz="2000" dirty="0">
                <a:latin typeface="Arial" pitchFamily="34" charset="0"/>
                <a:cs typeface="Arial" pitchFamily="34" charset="0"/>
              </a:rPr>
              <a:t> </a:t>
            </a:r>
            <a:r>
              <a:rPr lang="fr-FR" sz="2000" dirty="0" err="1">
                <a:latin typeface="Arial" pitchFamily="34" charset="0"/>
                <a:cs typeface="Arial" pitchFamily="34" charset="0"/>
              </a:rPr>
              <a:t>Bidji</a:t>
            </a:r>
            <a:r>
              <a:rPr lang="fr-FR" sz="2000" dirty="0">
                <a:latin typeface="Arial" pitchFamily="34" charset="0"/>
                <a:cs typeface="Arial" pitchFamily="34" charset="0"/>
              </a:rPr>
              <a:t> à Kolda) pour protéger les berges du cours d ‘eau contre l’érosion des terres ;</a:t>
            </a:r>
          </a:p>
          <a:p>
            <a:endParaRPr lang="fr-FR" dirty="0"/>
          </a:p>
        </p:txBody>
      </p:sp>
      <p:sp>
        <p:nvSpPr>
          <p:cNvPr id="10" name="Rectangle à coins arrondis 9"/>
          <p:cNvSpPr/>
          <p:nvPr/>
        </p:nvSpPr>
        <p:spPr>
          <a:xfrm>
            <a:off x="4355976" y="3356992"/>
            <a:ext cx="4608512" cy="17281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000" b="1" dirty="0" smtClean="0">
                <a:latin typeface="Arial" pitchFamily="34" charset="0"/>
                <a:cs typeface="Arial" pitchFamily="34" charset="0"/>
              </a:rPr>
              <a:t>A235</a:t>
            </a:r>
            <a:r>
              <a:rPr lang="fr-FR" sz="2000" dirty="0" smtClean="0">
                <a:latin typeface="Arial" pitchFamily="34" charset="0"/>
                <a:cs typeface="Arial" pitchFamily="34" charset="0"/>
              </a:rPr>
              <a:t>: Renforcer </a:t>
            </a:r>
            <a:r>
              <a:rPr lang="fr-FR" sz="2000" dirty="0">
                <a:latin typeface="Arial" pitchFamily="34" charset="0"/>
                <a:cs typeface="Arial" pitchFamily="34" charset="0"/>
              </a:rPr>
              <a:t>les capacités des 33 comités villageois de lutte contre les feux de brousse dans la forêt des </a:t>
            </a:r>
            <a:r>
              <a:rPr lang="fr-FR" sz="2000" dirty="0" err="1">
                <a:latin typeface="Arial" pitchFamily="34" charset="0"/>
                <a:cs typeface="Arial" pitchFamily="34" charset="0"/>
              </a:rPr>
              <a:t>Kalounayes</a:t>
            </a:r>
            <a:r>
              <a:rPr lang="fr-FR" sz="2000" dirty="0">
                <a:latin typeface="Arial" pitchFamily="34" charset="0"/>
                <a:cs typeface="Arial" pitchFamily="34" charset="0"/>
              </a:rPr>
              <a:t> ; </a:t>
            </a:r>
            <a:endParaRPr lang="fr-FR" sz="2000" dirty="0">
              <a:latin typeface="Arial" pitchFamily="34" charset="0"/>
              <a:ea typeface="SimSun"/>
              <a:cs typeface="Arial" pitchFamily="34" charset="0"/>
            </a:endParaRPr>
          </a:p>
          <a:p>
            <a:endParaRPr lang="fr-FR" dirty="0"/>
          </a:p>
        </p:txBody>
      </p:sp>
      <p:sp>
        <p:nvSpPr>
          <p:cNvPr id="12" name="Rectangle à coins arrondis 11"/>
          <p:cNvSpPr/>
          <p:nvPr/>
        </p:nvSpPr>
        <p:spPr>
          <a:xfrm>
            <a:off x="0" y="1340768"/>
            <a:ext cx="3779911" cy="39604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spcAft>
                <a:spcPts val="0"/>
              </a:spcAft>
            </a:pPr>
            <a:r>
              <a:rPr lang="fr-FR" sz="2000" b="1" dirty="0" smtClean="0">
                <a:solidFill>
                  <a:srgbClr val="002060"/>
                </a:solidFill>
                <a:latin typeface="Arial" pitchFamily="34" charset="0"/>
                <a:cs typeface="Arial" pitchFamily="34" charset="0"/>
              </a:rPr>
              <a:t> </a:t>
            </a:r>
          </a:p>
          <a:p>
            <a:pPr algn="just">
              <a:spcAft>
                <a:spcPts val="0"/>
              </a:spcAft>
            </a:pPr>
            <a:endParaRPr lang="fr-FR" sz="2000" b="1" dirty="0">
              <a:solidFill>
                <a:srgbClr val="002060"/>
              </a:solidFill>
              <a:latin typeface="Arial" pitchFamily="34" charset="0"/>
              <a:cs typeface="Arial" pitchFamily="34" charset="0"/>
            </a:endParaRPr>
          </a:p>
          <a:p>
            <a:pPr algn="just"/>
            <a:r>
              <a:rPr lang="fr-FR" sz="2000" b="1" dirty="0" smtClean="0">
                <a:solidFill>
                  <a:srgbClr val="002060"/>
                </a:solidFill>
                <a:latin typeface="Arial" pitchFamily="34" charset="0"/>
                <a:cs typeface="Arial" pitchFamily="34" charset="0"/>
              </a:rPr>
              <a:t>PRODUIT 23: </a:t>
            </a:r>
            <a:r>
              <a:rPr lang="fr-FR" sz="2000" dirty="0" smtClean="0">
                <a:latin typeface="Arial" pitchFamily="34" charset="0"/>
                <a:cs typeface="Arial" pitchFamily="34" charset="0"/>
              </a:rPr>
              <a:t>Au </a:t>
            </a:r>
            <a:r>
              <a:rPr lang="fr-FR" sz="2000" dirty="0">
                <a:latin typeface="Arial" pitchFamily="34" charset="0"/>
                <a:cs typeface="Arial" pitchFamily="34" charset="0"/>
              </a:rPr>
              <a:t>moins 10 groupements communautaires notamment des groupements féminins  seront soutenus en Casamance pour améliorer la résilience climatique  par des actions agropastorales et agro forestières, des pratiques de gestion durable de l'eau dans les rizières ;</a:t>
            </a:r>
          </a:p>
          <a:p>
            <a:pPr algn="just">
              <a:spcAft>
                <a:spcPts val="0"/>
              </a:spcAft>
            </a:pPr>
            <a:endParaRPr lang="fr-FR" sz="2000" dirty="0">
              <a:latin typeface="Arial" pitchFamily="34" charset="0"/>
              <a:ea typeface="Calibri"/>
              <a:cs typeface="Arial" pitchFamily="34" charset="0"/>
            </a:endParaRPr>
          </a:p>
          <a:p>
            <a:r>
              <a:rPr lang="fr-FR" sz="2000" b="1" dirty="0" smtClean="0">
                <a:solidFill>
                  <a:srgbClr val="002060"/>
                </a:solidFill>
                <a:latin typeface="Arial" pitchFamily="34" charset="0"/>
                <a:cs typeface="Arial" pitchFamily="34" charset="0"/>
              </a:rPr>
              <a:t>   </a:t>
            </a:r>
            <a:endParaRPr lang="fr-FR" sz="2000" dirty="0">
              <a:solidFill>
                <a:srgbClr val="002060"/>
              </a:solidFill>
              <a:latin typeface="Arial" pitchFamily="34" charset="0"/>
              <a:cs typeface="Arial" pitchFamily="34" charset="0"/>
            </a:endParaRPr>
          </a:p>
        </p:txBody>
      </p:sp>
      <p:cxnSp>
        <p:nvCxnSpPr>
          <p:cNvPr id="14" name="Connecteur droit avec flèche 13"/>
          <p:cNvCxnSpPr/>
          <p:nvPr/>
        </p:nvCxnSpPr>
        <p:spPr>
          <a:xfrm flipV="1">
            <a:off x="3707904" y="1628800"/>
            <a:ext cx="792088" cy="5760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Connecteur droit avec flèche 14"/>
          <p:cNvCxnSpPr/>
          <p:nvPr/>
        </p:nvCxnSpPr>
        <p:spPr>
          <a:xfrm>
            <a:off x="3779912" y="3645024"/>
            <a:ext cx="576064"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ZoneTexte 17"/>
          <p:cNvSpPr txBox="1"/>
          <p:nvPr/>
        </p:nvSpPr>
        <p:spPr>
          <a:xfrm>
            <a:off x="1115616" y="188640"/>
            <a:ext cx="705678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4"/>
            </a:pPr>
            <a:r>
              <a:rPr lang="fr-FR" sz="2400" b="1" dirty="0" smtClean="0"/>
              <a:t>LES PRODUITS/ACTIVITES  ATTENDUS</a:t>
            </a:r>
            <a:endParaRPr lang="fr-FR" sz="2400" b="1" dirty="0"/>
          </a:p>
        </p:txBody>
      </p:sp>
    </p:spTree>
    <p:extLst>
      <p:ext uri="{BB962C8B-B14F-4D97-AF65-F5344CB8AC3E}">
        <p14:creationId xmlns:p14="http://schemas.microsoft.com/office/powerpoint/2010/main" val="385856021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851920" y="836713"/>
            <a:ext cx="5292080" cy="1800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fr-FR" dirty="0" smtClean="0"/>
          </a:p>
          <a:p>
            <a:r>
              <a:rPr lang="fr-FR" sz="2000" b="1" dirty="0" smtClean="0">
                <a:latin typeface="Arial" pitchFamily="34" charset="0"/>
                <a:cs typeface="Arial" pitchFamily="34" charset="0"/>
              </a:rPr>
              <a:t>A 311: </a:t>
            </a:r>
            <a:r>
              <a:rPr lang="fr-FR" sz="2000" dirty="0" smtClean="0">
                <a:latin typeface="Arial" pitchFamily="34" charset="0"/>
                <a:cs typeface="Arial" pitchFamily="34" charset="0"/>
              </a:rPr>
              <a:t>Former </a:t>
            </a:r>
            <a:r>
              <a:rPr lang="fr-FR" sz="2000" dirty="0">
                <a:latin typeface="Arial" pitchFamily="34" charset="0"/>
                <a:cs typeface="Arial" pitchFamily="34" charset="0"/>
              </a:rPr>
              <a:t>60  conseillers communaux des huit (8) communes  sur l’intégration des risques et opportunités liés aux changements climatiques, les options d’adaptation dans la planification locale ;</a:t>
            </a:r>
          </a:p>
          <a:p>
            <a:endParaRPr lang="fr-FR" dirty="0"/>
          </a:p>
        </p:txBody>
      </p:sp>
      <p:sp>
        <p:nvSpPr>
          <p:cNvPr id="6" name="Rectangle à coins arrondis 5"/>
          <p:cNvSpPr/>
          <p:nvPr/>
        </p:nvSpPr>
        <p:spPr>
          <a:xfrm>
            <a:off x="3851921" y="5517232"/>
            <a:ext cx="5292080" cy="1340768"/>
          </a:xfrm>
          <a:prstGeom prst="roundRect">
            <a:avLst>
              <a:gd name="adj" fmla="val 15359"/>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b="1" dirty="0" smtClean="0"/>
              <a:t>A313</a:t>
            </a:r>
            <a:r>
              <a:rPr lang="fr-FR" dirty="0" smtClean="0"/>
              <a:t>: </a:t>
            </a:r>
            <a:r>
              <a:rPr lang="fr-FR" dirty="0"/>
              <a:t>Former des membres de 100 OCB parmi elles 50 organisations féminines, à utiliser les informations climatiques  et les technologies d’adaptation dans leurs activités socio-économiques ;</a:t>
            </a:r>
          </a:p>
          <a:p>
            <a:endParaRPr lang="fr-FR" dirty="0"/>
          </a:p>
        </p:txBody>
      </p:sp>
      <p:sp>
        <p:nvSpPr>
          <p:cNvPr id="8" name="Rectangle à coins arrondis 7"/>
          <p:cNvSpPr/>
          <p:nvPr/>
        </p:nvSpPr>
        <p:spPr>
          <a:xfrm>
            <a:off x="0" y="1412776"/>
            <a:ext cx="3131840" cy="40324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spcAft>
                <a:spcPts val="0"/>
              </a:spcAft>
            </a:pPr>
            <a:r>
              <a:rPr lang="fr-FR" b="1" dirty="0" smtClean="0">
                <a:solidFill>
                  <a:srgbClr val="002060"/>
                </a:solidFill>
              </a:rPr>
              <a:t> </a:t>
            </a:r>
          </a:p>
          <a:p>
            <a:pPr algn="just">
              <a:spcAft>
                <a:spcPts val="0"/>
              </a:spcAft>
            </a:pPr>
            <a:endParaRPr lang="fr-FR" b="1" dirty="0">
              <a:solidFill>
                <a:srgbClr val="002060"/>
              </a:solidFill>
            </a:endParaRPr>
          </a:p>
          <a:p>
            <a:pPr algn="just"/>
            <a:r>
              <a:rPr lang="fr-FR" sz="2000" b="1" dirty="0" smtClean="0">
                <a:solidFill>
                  <a:srgbClr val="002060"/>
                </a:solidFill>
                <a:latin typeface="Arial" pitchFamily="34" charset="0"/>
                <a:cs typeface="Arial" pitchFamily="34" charset="0"/>
              </a:rPr>
              <a:t>PRODUIT 31: </a:t>
            </a:r>
            <a:r>
              <a:rPr lang="fr-FR" sz="2000" dirty="0" smtClean="0">
                <a:latin typeface="Arial" pitchFamily="34" charset="0"/>
                <a:cs typeface="Arial" pitchFamily="34" charset="0"/>
              </a:rPr>
              <a:t>Les conseils  départementaux et municipaux, les services </a:t>
            </a:r>
            <a:r>
              <a:rPr lang="fr-FR" sz="2000" dirty="0">
                <a:latin typeface="Arial" pitchFamily="34" charset="0"/>
                <a:cs typeface="Arial" pitchFamily="34" charset="0"/>
              </a:rPr>
              <a:t>techniques </a:t>
            </a:r>
            <a:r>
              <a:rPr lang="fr-FR" sz="2000" dirty="0" smtClean="0">
                <a:latin typeface="Arial" pitchFamily="34" charset="0"/>
                <a:cs typeface="Arial" pitchFamily="34" charset="0"/>
              </a:rPr>
              <a:t>déconcentrés </a:t>
            </a:r>
            <a:r>
              <a:rPr lang="fr-FR" sz="2000" dirty="0">
                <a:latin typeface="Arial" pitchFamily="34" charset="0"/>
                <a:cs typeface="Arial" pitchFamily="34" charset="0"/>
              </a:rPr>
              <a:t>disposent des compétences nécessaires pour appuyer les communautés dans les actions d’adaptation;</a:t>
            </a:r>
          </a:p>
          <a:p>
            <a:pPr algn="just">
              <a:spcAft>
                <a:spcPts val="0"/>
              </a:spcAft>
            </a:pPr>
            <a:r>
              <a:rPr lang="fr-FR" sz="2000" dirty="0">
                <a:latin typeface="Arial" pitchFamily="34" charset="0"/>
                <a:cs typeface="Arial" pitchFamily="34" charset="0"/>
              </a:rPr>
              <a:t> </a:t>
            </a:r>
            <a:endParaRPr lang="fr-FR" sz="2000" dirty="0">
              <a:latin typeface="Arial" pitchFamily="34" charset="0"/>
              <a:ea typeface="Calibri"/>
              <a:cs typeface="Arial" pitchFamily="34" charset="0"/>
            </a:endParaRPr>
          </a:p>
          <a:p>
            <a:r>
              <a:rPr lang="fr-FR" b="1" dirty="0" smtClean="0">
                <a:solidFill>
                  <a:srgbClr val="002060"/>
                </a:solidFill>
              </a:rPr>
              <a:t>   </a:t>
            </a:r>
            <a:endParaRPr lang="fr-FR" dirty="0">
              <a:solidFill>
                <a:srgbClr val="002060"/>
              </a:solidFill>
            </a:endParaRPr>
          </a:p>
        </p:txBody>
      </p:sp>
      <p:sp>
        <p:nvSpPr>
          <p:cNvPr id="9" name="Rectangle à coins arrondis 8"/>
          <p:cNvSpPr/>
          <p:nvPr/>
        </p:nvSpPr>
        <p:spPr>
          <a:xfrm>
            <a:off x="3779912" y="2780928"/>
            <a:ext cx="5364088" cy="24482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fr-FR" dirty="0" smtClean="0"/>
          </a:p>
          <a:p>
            <a:r>
              <a:rPr lang="fr-FR" b="1" dirty="0" smtClean="0">
                <a:latin typeface="Arial" pitchFamily="34" charset="0"/>
                <a:cs typeface="Arial" pitchFamily="34" charset="0"/>
              </a:rPr>
              <a:t>A312: </a:t>
            </a:r>
            <a:r>
              <a:rPr lang="fr-FR" dirty="0" smtClean="0">
                <a:latin typeface="Arial" pitchFamily="34" charset="0"/>
                <a:cs typeface="Arial" pitchFamily="34" charset="0"/>
              </a:rPr>
              <a:t>Former </a:t>
            </a:r>
            <a:r>
              <a:rPr lang="fr-FR" dirty="0">
                <a:latin typeface="Arial" pitchFamily="34" charset="0"/>
                <a:cs typeface="Arial" pitchFamily="34" charset="0"/>
              </a:rPr>
              <a:t>200  agents des services d’encadrement des ministères (de l'agriculture, de l'environnement, de l’élevage, de l’eau, etc.) sur la gestion des risques climatiques et sur l’utilisation des résultats des évaluations des risques climatiques et de la vulnérabilité pour ajuster la règlementation, les politiques et les plans qui régissent  la gestion des terres et des </a:t>
            </a:r>
            <a:r>
              <a:rPr lang="fr-FR" dirty="0"/>
              <a:t>écosystèmes ;</a:t>
            </a:r>
          </a:p>
          <a:p>
            <a:endParaRPr lang="fr-FR" dirty="0"/>
          </a:p>
        </p:txBody>
      </p:sp>
      <p:cxnSp>
        <p:nvCxnSpPr>
          <p:cNvPr id="10" name="Connecteur droit avec flèche 9"/>
          <p:cNvCxnSpPr/>
          <p:nvPr/>
        </p:nvCxnSpPr>
        <p:spPr>
          <a:xfrm flipV="1">
            <a:off x="3131840" y="1556792"/>
            <a:ext cx="792088" cy="5760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Connecteur droit avec flèche 10"/>
          <p:cNvCxnSpPr/>
          <p:nvPr/>
        </p:nvCxnSpPr>
        <p:spPr>
          <a:xfrm>
            <a:off x="3131840" y="3573016"/>
            <a:ext cx="72008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Connecteur droit avec flèche 11"/>
          <p:cNvCxnSpPr/>
          <p:nvPr/>
        </p:nvCxnSpPr>
        <p:spPr>
          <a:xfrm>
            <a:off x="3059832" y="5301208"/>
            <a:ext cx="792088" cy="5760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ZoneTexte 14"/>
          <p:cNvSpPr txBox="1"/>
          <p:nvPr/>
        </p:nvSpPr>
        <p:spPr>
          <a:xfrm>
            <a:off x="1115616" y="188640"/>
            <a:ext cx="705678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4"/>
            </a:pPr>
            <a:r>
              <a:rPr lang="fr-FR" sz="2400" b="1" dirty="0" smtClean="0"/>
              <a:t>LES PRODUITS/ACTIVITES  ATTENDUS</a:t>
            </a:r>
            <a:endParaRPr lang="fr-FR" sz="2400" b="1" dirty="0"/>
          </a:p>
        </p:txBody>
      </p:sp>
    </p:spTree>
    <p:extLst>
      <p:ext uri="{BB962C8B-B14F-4D97-AF65-F5344CB8AC3E}">
        <p14:creationId xmlns:p14="http://schemas.microsoft.com/office/powerpoint/2010/main" val="71611537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4644008" y="1340768"/>
            <a:ext cx="4248472" cy="187121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fr-FR" dirty="0" smtClean="0"/>
          </a:p>
          <a:p>
            <a:r>
              <a:rPr lang="fr-FR" sz="2000" b="1" dirty="0" smtClean="0">
                <a:latin typeface="Arial" pitchFamily="34" charset="0"/>
                <a:cs typeface="Arial" pitchFamily="34" charset="0"/>
              </a:rPr>
              <a:t>A 321:</a:t>
            </a:r>
            <a:r>
              <a:rPr lang="fr-FR" sz="2000" dirty="0" smtClean="0">
                <a:latin typeface="Arial" pitchFamily="34" charset="0"/>
                <a:cs typeface="Arial" pitchFamily="34" charset="0"/>
              </a:rPr>
              <a:t>Capitaliser </a:t>
            </a:r>
            <a:r>
              <a:rPr lang="fr-FR" sz="2000" dirty="0">
                <a:latin typeface="Arial" pitchFamily="34" charset="0"/>
                <a:cs typeface="Arial" pitchFamily="34" charset="0"/>
              </a:rPr>
              <a:t>les acquis et expériences du projet et développer des stratégies et des outils de communication pertinents et adaptés aux communautés ;</a:t>
            </a:r>
          </a:p>
          <a:p>
            <a:endParaRPr lang="fr-FR" sz="2000" dirty="0">
              <a:latin typeface="Arial" pitchFamily="34" charset="0"/>
              <a:cs typeface="Arial" pitchFamily="34" charset="0"/>
            </a:endParaRPr>
          </a:p>
        </p:txBody>
      </p:sp>
      <p:sp>
        <p:nvSpPr>
          <p:cNvPr id="8" name="Rectangle à coins arrondis 7"/>
          <p:cNvSpPr/>
          <p:nvPr/>
        </p:nvSpPr>
        <p:spPr>
          <a:xfrm>
            <a:off x="0" y="2276872"/>
            <a:ext cx="4176464" cy="27363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spcAft>
                <a:spcPts val="0"/>
              </a:spcAft>
            </a:pPr>
            <a:r>
              <a:rPr lang="fr-FR" b="1" dirty="0" smtClean="0">
                <a:solidFill>
                  <a:srgbClr val="002060"/>
                </a:solidFill>
              </a:rPr>
              <a:t> </a:t>
            </a:r>
          </a:p>
          <a:p>
            <a:pPr algn="just">
              <a:spcAft>
                <a:spcPts val="0"/>
              </a:spcAft>
            </a:pPr>
            <a:endParaRPr lang="fr-FR" b="1" dirty="0">
              <a:solidFill>
                <a:srgbClr val="002060"/>
              </a:solidFill>
            </a:endParaRPr>
          </a:p>
          <a:p>
            <a:pPr algn="just"/>
            <a:r>
              <a:rPr lang="fr-FR" sz="2000" b="1" dirty="0" smtClean="0">
                <a:solidFill>
                  <a:srgbClr val="002060"/>
                </a:solidFill>
                <a:latin typeface="Arial" pitchFamily="34" charset="0"/>
                <a:cs typeface="Arial" pitchFamily="34" charset="0"/>
              </a:rPr>
              <a:t>PRODUIT 32:</a:t>
            </a:r>
            <a:r>
              <a:rPr lang="fr-CA" sz="2000" b="1" dirty="0" smtClean="0">
                <a:latin typeface="Arial" pitchFamily="34" charset="0"/>
                <a:cs typeface="Arial" pitchFamily="34" charset="0"/>
              </a:rPr>
              <a:t> </a:t>
            </a:r>
            <a:r>
              <a:rPr lang="fr-FR" sz="2000" dirty="0" smtClean="0">
                <a:latin typeface="Arial" pitchFamily="34" charset="0"/>
                <a:cs typeface="Arial" pitchFamily="34" charset="0"/>
              </a:rPr>
              <a:t>Les </a:t>
            </a:r>
            <a:r>
              <a:rPr lang="fr-FR" sz="2000" dirty="0">
                <a:latin typeface="Arial" pitchFamily="34" charset="0"/>
                <a:cs typeface="Arial" pitchFamily="34" charset="0"/>
              </a:rPr>
              <a:t>avantages des mesures d’adaptation prises sont suivis et partagés avec les pouvoirs publics, les communautés cibles et les partenaires pour informer des efforts de  réplication dans d'autres collectivités.</a:t>
            </a:r>
          </a:p>
          <a:p>
            <a:pPr algn="just">
              <a:spcAft>
                <a:spcPts val="0"/>
              </a:spcAft>
            </a:pPr>
            <a:r>
              <a:rPr lang="fr-FR" sz="2000" b="1" dirty="0" smtClean="0">
                <a:latin typeface="Arial" pitchFamily="34" charset="0"/>
                <a:cs typeface="Arial" pitchFamily="34" charset="0"/>
              </a:rPr>
              <a:t> </a:t>
            </a:r>
            <a:r>
              <a:rPr lang="fr-FR" sz="2000" dirty="0">
                <a:latin typeface="Arial" pitchFamily="34" charset="0"/>
                <a:cs typeface="Arial" pitchFamily="34" charset="0"/>
              </a:rPr>
              <a:t> </a:t>
            </a:r>
            <a:endParaRPr lang="fr-FR" sz="2000" dirty="0">
              <a:latin typeface="Arial" pitchFamily="34" charset="0"/>
              <a:ea typeface="Calibri"/>
              <a:cs typeface="Arial" pitchFamily="34" charset="0"/>
            </a:endParaRPr>
          </a:p>
          <a:p>
            <a:r>
              <a:rPr lang="fr-FR" b="1" dirty="0" smtClean="0">
                <a:solidFill>
                  <a:srgbClr val="002060"/>
                </a:solidFill>
              </a:rPr>
              <a:t>   </a:t>
            </a:r>
            <a:endParaRPr lang="fr-FR" dirty="0">
              <a:solidFill>
                <a:srgbClr val="002060"/>
              </a:solidFill>
            </a:endParaRPr>
          </a:p>
        </p:txBody>
      </p:sp>
      <p:sp>
        <p:nvSpPr>
          <p:cNvPr id="9" name="Rectangle à coins arrondis 8"/>
          <p:cNvSpPr/>
          <p:nvPr/>
        </p:nvSpPr>
        <p:spPr>
          <a:xfrm>
            <a:off x="4355976" y="3356992"/>
            <a:ext cx="4788024" cy="32403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fr-FR" dirty="0" smtClean="0"/>
          </a:p>
          <a:p>
            <a:r>
              <a:rPr lang="fr-FR" sz="2000" b="1" dirty="0" smtClean="0">
                <a:latin typeface="Arial" pitchFamily="34" charset="0"/>
                <a:cs typeface="Arial" pitchFamily="34" charset="0"/>
              </a:rPr>
              <a:t>A 322:</a:t>
            </a:r>
            <a:r>
              <a:rPr lang="fr-FR" sz="2000" dirty="0" smtClean="0">
                <a:latin typeface="Arial" pitchFamily="34" charset="0"/>
                <a:cs typeface="Arial" pitchFamily="34" charset="0"/>
              </a:rPr>
              <a:t>Partager </a:t>
            </a:r>
            <a:r>
              <a:rPr lang="fr-FR" sz="2000" dirty="0">
                <a:latin typeface="Arial" pitchFamily="34" charset="0"/>
                <a:cs typeface="Arial" pitchFamily="34" charset="0"/>
              </a:rPr>
              <a:t>les expériences du projet avec les communautés à travers l’organisation de visites d’échanges ou de forums intra-communautaires et intercommunautaires, l’émission d’informations à travers les radios, les télévisions locales, régionales et nationales et par le billet de séances de sensibilisation et d’information.</a:t>
            </a:r>
          </a:p>
          <a:p>
            <a:endParaRPr lang="fr-FR" dirty="0"/>
          </a:p>
        </p:txBody>
      </p:sp>
      <p:cxnSp>
        <p:nvCxnSpPr>
          <p:cNvPr id="11" name="Connecteur droit avec flèche 10"/>
          <p:cNvCxnSpPr/>
          <p:nvPr/>
        </p:nvCxnSpPr>
        <p:spPr>
          <a:xfrm flipV="1">
            <a:off x="4067944" y="1844824"/>
            <a:ext cx="576064" cy="5760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Connecteur droit avec flèche 12"/>
          <p:cNvCxnSpPr/>
          <p:nvPr/>
        </p:nvCxnSpPr>
        <p:spPr>
          <a:xfrm>
            <a:off x="3851920" y="5013176"/>
            <a:ext cx="504056" cy="7920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ZoneTexte 14"/>
          <p:cNvSpPr txBox="1"/>
          <p:nvPr/>
        </p:nvSpPr>
        <p:spPr>
          <a:xfrm>
            <a:off x="1115616" y="188640"/>
            <a:ext cx="705678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4"/>
            </a:pPr>
            <a:r>
              <a:rPr lang="fr-FR" sz="2400" b="1" dirty="0" smtClean="0"/>
              <a:t>LES PRODUITS/ACTIVITES  ATTENDUS</a:t>
            </a:r>
            <a:endParaRPr lang="fr-FR" sz="2400" b="1" dirty="0"/>
          </a:p>
        </p:txBody>
      </p:sp>
    </p:spTree>
    <p:extLst>
      <p:ext uri="{BB962C8B-B14F-4D97-AF65-F5344CB8AC3E}">
        <p14:creationId xmlns:p14="http://schemas.microsoft.com/office/powerpoint/2010/main" val="297325497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4427984" y="1124744"/>
            <a:ext cx="4716016" cy="30963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000" b="1" dirty="0" smtClean="0">
                <a:latin typeface="Arial" pitchFamily="34" charset="0"/>
                <a:cs typeface="Arial" pitchFamily="34" charset="0"/>
              </a:rPr>
              <a:t>A323</a:t>
            </a:r>
            <a:r>
              <a:rPr lang="fr-FR" sz="2000" dirty="0" smtClean="0">
                <a:latin typeface="Arial" pitchFamily="34" charset="0"/>
                <a:cs typeface="Arial" pitchFamily="34" charset="0"/>
              </a:rPr>
              <a:t>:Produire </a:t>
            </a:r>
            <a:r>
              <a:rPr lang="fr-FR" sz="2000" dirty="0">
                <a:latin typeface="Arial" pitchFamily="34" charset="0"/>
                <a:cs typeface="Arial" pitchFamily="34" charset="0"/>
              </a:rPr>
              <a:t>1000 manuels scolaires sur la gestion des risques climatiques et la formation des inspecteurs et maitres pour faciliter l’intégration des CC dans les curricula scolaires et bâtir la culture de la sécurité et de la résilience face aux risques liés aux changements climatiques;</a:t>
            </a:r>
          </a:p>
          <a:p>
            <a:endParaRPr lang="fr-FR" sz="2000" dirty="0">
              <a:latin typeface="Arial" pitchFamily="34" charset="0"/>
              <a:cs typeface="Arial" pitchFamily="34" charset="0"/>
            </a:endParaRPr>
          </a:p>
        </p:txBody>
      </p:sp>
      <p:sp>
        <p:nvSpPr>
          <p:cNvPr id="7" name="Rectangle à coins arrondis 6"/>
          <p:cNvSpPr/>
          <p:nvPr/>
        </p:nvSpPr>
        <p:spPr>
          <a:xfrm>
            <a:off x="4175448" y="4769768"/>
            <a:ext cx="4968552" cy="20882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000" b="1" dirty="0" smtClean="0">
                <a:latin typeface="Arial" pitchFamily="34" charset="0"/>
                <a:cs typeface="Arial" pitchFamily="34" charset="0"/>
              </a:rPr>
              <a:t>A 324</a:t>
            </a:r>
            <a:r>
              <a:rPr lang="fr-FR" sz="2000" dirty="0" smtClean="0">
                <a:latin typeface="Arial" pitchFamily="34" charset="0"/>
                <a:cs typeface="Arial" pitchFamily="34" charset="0"/>
              </a:rPr>
              <a:t>:: </a:t>
            </a:r>
            <a:r>
              <a:rPr lang="fr-FR" sz="2000" dirty="0">
                <a:latin typeface="Arial" pitchFamily="34" charset="0"/>
                <a:cs typeface="Arial" pitchFamily="34" charset="0"/>
              </a:rPr>
              <a:t>Rendre visible les résultats du projet lors des  réunions et séminaires régionaux et internationaux et à travers la production de rapports et de publications techniques et scientifiques.</a:t>
            </a:r>
          </a:p>
          <a:p>
            <a:endParaRPr lang="fr-FR" dirty="0"/>
          </a:p>
        </p:txBody>
      </p:sp>
      <p:cxnSp>
        <p:nvCxnSpPr>
          <p:cNvPr id="11" name="Connecteur droit avec flèche 10"/>
          <p:cNvCxnSpPr/>
          <p:nvPr/>
        </p:nvCxnSpPr>
        <p:spPr>
          <a:xfrm flipV="1">
            <a:off x="3635896" y="1700808"/>
            <a:ext cx="792088" cy="5760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Rectangle à coins arrondis 11"/>
          <p:cNvSpPr/>
          <p:nvPr/>
        </p:nvSpPr>
        <p:spPr>
          <a:xfrm>
            <a:off x="0" y="2276872"/>
            <a:ext cx="4176464" cy="27363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spcAft>
                <a:spcPts val="0"/>
              </a:spcAft>
            </a:pPr>
            <a:r>
              <a:rPr lang="fr-FR" b="1" dirty="0" smtClean="0">
                <a:solidFill>
                  <a:srgbClr val="002060"/>
                </a:solidFill>
              </a:rPr>
              <a:t> </a:t>
            </a:r>
          </a:p>
          <a:p>
            <a:pPr algn="just">
              <a:spcAft>
                <a:spcPts val="0"/>
              </a:spcAft>
            </a:pPr>
            <a:endParaRPr lang="fr-FR" b="1" dirty="0">
              <a:solidFill>
                <a:srgbClr val="002060"/>
              </a:solidFill>
            </a:endParaRPr>
          </a:p>
          <a:p>
            <a:pPr algn="just"/>
            <a:r>
              <a:rPr lang="fr-FR" sz="2000" b="1" dirty="0" smtClean="0">
                <a:solidFill>
                  <a:srgbClr val="002060"/>
                </a:solidFill>
                <a:latin typeface="Arial" pitchFamily="34" charset="0"/>
                <a:cs typeface="Arial" pitchFamily="34" charset="0"/>
              </a:rPr>
              <a:t>PRODUIT 32:</a:t>
            </a:r>
            <a:r>
              <a:rPr lang="fr-CA" sz="2000" b="1" dirty="0" smtClean="0">
                <a:latin typeface="Arial" pitchFamily="34" charset="0"/>
                <a:cs typeface="Arial" pitchFamily="34" charset="0"/>
              </a:rPr>
              <a:t> </a:t>
            </a:r>
            <a:r>
              <a:rPr lang="fr-FR" sz="2000" dirty="0" smtClean="0">
                <a:latin typeface="Arial" pitchFamily="34" charset="0"/>
                <a:cs typeface="Arial" pitchFamily="34" charset="0"/>
              </a:rPr>
              <a:t>Les </a:t>
            </a:r>
            <a:r>
              <a:rPr lang="fr-FR" sz="2000" dirty="0">
                <a:latin typeface="Arial" pitchFamily="34" charset="0"/>
                <a:cs typeface="Arial" pitchFamily="34" charset="0"/>
              </a:rPr>
              <a:t>avantages des mesures d’adaptation prises sont suivis et partagés avec les pouvoirs publics, les communautés cibles et les partenaires pour informer des efforts de  réplication dans d'autres collectivités.</a:t>
            </a:r>
          </a:p>
          <a:p>
            <a:pPr algn="just">
              <a:spcAft>
                <a:spcPts val="0"/>
              </a:spcAft>
            </a:pPr>
            <a:r>
              <a:rPr lang="fr-FR" sz="2000" b="1" dirty="0" smtClean="0">
                <a:latin typeface="Arial" pitchFamily="34" charset="0"/>
                <a:cs typeface="Arial" pitchFamily="34" charset="0"/>
              </a:rPr>
              <a:t> </a:t>
            </a:r>
            <a:r>
              <a:rPr lang="fr-FR" sz="2000" dirty="0">
                <a:latin typeface="Arial" pitchFamily="34" charset="0"/>
                <a:cs typeface="Arial" pitchFamily="34" charset="0"/>
              </a:rPr>
              <a:t> </a:t>
            </a:r>
            <a:endParaRPr lang="fr-FR" sz="2000" dirty="0">
              <a:latin typeface="Arial" pitchFamily="34" charset="0"/>
              <a:ea typeface="Calibri"/>
              <a:cs typeface="Arial" pitchFamily="34" charset="0"/>
            </a:endParaRPr>
          </a:p>
          <a:p>
            <a:r>
              <a:rPr lang="fr-FR" b="1" dirty="0" smtClean="0">
                <a:solidFill>
                  <a:srgbClr val="002060"/>
                </a:solidFill>
              </a:rPr>
              <a:t>   </a:t>
            </a:r>
            <a:endParaRPr lang="fr-FR" dirty="0">
              <a:solidFill>
                <a:srgbClr val="002060"/>
              </a:solidFill>
            </a:endParaRPr>
          </a:p>
        </p:txBody>
      </p:sp>
      <p:cxnSp>
        <p:nvCxnSpPr>
          <p:cNvPr id="13" name="Connecteur droit avec flèche 12"/>
          <p:cNvCxnSpPr>
            <a:endCxn id="7" idx="1"/>
          </p:cNvCxnSpPr>
          <p:nvPr/>
        </p:nvCxnSpPr>
        <p:spPr>
          <a:xfrm>
            <a:off x="3563888" y="5085184"/>
            <a:ext cx="611560" cy="7287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ZoneTexte 14"/>
          <p:cNvSpPr txBox="1"/>
          <p:nvPr/>
        </p:nvSpPr>
        <p:spPr>
          <a:xfrm>
            <a:off x="1115616" y="188640"/>
            <a:ext cx="705678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4"/>
            </a:pPr>
            <a:r>
              <a:rPr lang="fr-FR" sz="2400" b="1" dirty="0" smtClean="0"/>
              <a:t>LES PRODUITS/ACTIVITES  ATTENDUS</a:t>
            </a:r>
            <a:endParaRPr lang="fr-FR" sz="2400" b="1" dirty="0"/>
          </a:p>
        </p:txBody>
      </p:sp>
    </p:spTree>
    <p:extLst>
      <p:ext uri="{BB962C8B-B14F-4D97-AF65-F5344CB8AC3E}">
        <p14:creationId xmlns:p14="http://schemas.microsoft.com/office/powerpoint/2010/main" val="297325497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556792"/>
            <a:ext cx="8496944" cy="4680520"/>
          </a:xfrm>
        </p:spPr>
        <p:txBody>
          <a:bodyPr>
            <a:normAutofit fontScale="85000" lnSpcReduction="20000"/>
          </a:bodyPr>
          <a:lstStyle/>
          <a:p>
            <a:pPr algn="just">
              <a:buFont typeface="Wingdings" panose="05000000000000000000" pitchFamily="2" charset="2"/>
              <a:buChar char="§"/>
            </a:pPr>
            <a:r>
              <a:rPr lang="fr-FR" dirty="0" smtClean="0"/>
              <a:t>Le projet est mis en œuvre selon les procédures du PNUD et suivant les modalités d’exécution nationale (NEX);</a:t>
            </a:r>
          </a:p>
          <a:p>
            <a:pPr algn="just">
              <a:buFont typeface="Wingdings" panose="05000000000000000000" pitchFamily="2" charset="2"/>
              <a:buChar char="§"/>
            </a:pPr>
            <a:endParaRPr lang="fr-FR" sz="900" dirty="0" smtClean="0"/>
          </a:p>
          <a:p>
            <a:pPr algn="just">
              <a:buFont typeface="Wingdings" panose="05000000000000000000" pitchFamily="2" charset="2"/>
              <a:buChar char="§"/>
            </a:pPr>
            <a:r>
              <a:rPr lang="fr-FR" dirty="0" smtClean="0"/>
              <a:t>Le projet est sous la tutelle de la DEFCCS du MEDD;</a:t>
            </a:r>
          </a:p>
          <a:p>
            <a:pPr algn="just">
              <a:buFont typeface="Wingdings" panose="05000000000000000000" pitchFamily="2" charset="2"/>
              <a:buChar char="§"/>
            </a:pPr>
            <a:endParaRPr lang="fr-FR" sz="400" dirty="0" smtClean="0"/>
          </a:p>
          <a:p>
            <a:pPr algn="just">
              <a:buFont typeface="Wingdings" panose="05000000000000000000" pitchFamily="2" charset="2"/>
              <a:buChar char="§"/>
            </a:pPr>
            <a:endParaRPr lang="fr-FR" sz="900" dirty="0" smtClean="0"/>
          </a:p>
          <a:p>
            <a:pPr algn="just">
              <a:buFont typeface="Wingdings" panose="05000000000000000000" pitchFamily="2" charset="2"/>
              <a:buChar char="§"/>
            </a:pPr>
            <a:r>
              <a:rPr lang="fr-FR" dirty="0" smtClean="0"/>
              <a:t>La DEFCCS, entité d’exécution, travaillera en étroite collaboration avec les services techniques des ministères concernés;</a:t>
            </a:r>
          </a:p>
          <a:p>
            <a:pPr algn="just">
              <a:buFont typeface="Wingdings" panose="05000000000000000000" pitchFamily="2" charset="2"/>
              <a:buChar char="§"/>
            </a:pPr>
            <a:endParaRPr lang="fr-FR" sz="900" dirty="0" smtClean="0"/>
          </a:p>
          <a:p>
            <a:pPr algn="just">
              <a:buFont typeface="Wingdings" panose="05000000000000000000" pitchFamily="2" charset="2"/>
              <a:buChar char="§"/>
            </a:pPr>
            <a:r>
              <a:rPr lang="fr-FR" dirty="0" smtClean="0"/>
              <a:t>Au niveau local, les autorités déconcentrées et décentralisées participent à la mise en œuvre des activités.</a:t>
            </a:r>
            <a:endParaRPr lang="fr-FR" dirty="0"/>
          </a:p>
        </p:txBody>
      </p:sp>
      <p:sp>
        <p:nvSpPr>
          <p:cNvPr id="4" name="Espace réservé du pied de page 3"/>
          <p:cNvSpPr>
            <a:spLocks noGrp="1"/>
          </p:cNvSpPr>
          <p:nvPr>
            <p:ph type="ftr" sz="quarter" idx="11"/>
          </p:nvPr>
        </p:nvSpPr>
        <p:spPr/>
        <p:txBody>
          <a:bodyPr/>
          <a:lstStyle/>
          <a:p>
            <a:r>
              <a:rPr lang="fr-FR" smtClean="0"/>
              <a:t>PNUD/CLEP, Août 2015</a:t>
            </a:r>
            <a:endParaRPr lang="fr-FR" dirty="0"/>
          </a:p>
        </p:txBody>
      </p:sp>
      <p:sp>
        <p:nvSpPr>
          <p:cNvPr id="7" name="ZoneTexte 6"/>
          <p:cNvSpPr txBox="1"/>
          <p:nvPr/>
        </p:nvSpPr>
        <p:spPr>
          <a:xfrm>
            <a:off x="683568" y="188640"/>
            <a:ext cx="8460432"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5"/>
            </a:pPr>
            <a:r>
              <a:rPr lang="fr-FR" sz="2400" b="1" dirty="0" smtClean="0"/>
              <a:t>ANCRAGE ET MODALITES DE MISE EN OEUVRE</a:t>
            </a:r>
            <a:endParaRPr lang="fr-FR" sz="2400" b="1" dirty="0"/>
          </a:p>
        </p:txBody>
      </p:sp>
    </p:spTree>
    <p:extLst>
      <p:ext uri="{BB962C8B-B14F-4D97-AF65-F5344CB8AC3E}">
        <p14:creationId xmlns:p14="http://schemas.microsoft.com/office/powerpoint/2010/main" val="31397246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35696" y="1484784"/>
            <a:ext cx="4968552"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mj-lt"/>
              <a:buAutoNum type="arabicPeriod"/>
            </a:pPr>
            <a:r>
              <a:rPr lang="fr-FR" sz="2400" dirty="0" smtClean="0"/>
              <a:t>ANALYSE DE LA SITUATION</a:t>
            </a:r>
            <a:endParaRPr lang="fr-FR" sz="2400" dirty="0"/>
          </a:p>
        </p:txBody>
      </p:sp>
      <p:sp>
        <p:nvSpPr>
          <p:cNvPr id="5" name="ZoneTexte 4"/>
          <p:cNvSpPr txBox="1"/>
          <p:nvPr/>
        </p:nvSpPr>
        <p:spPr>
          <a:xfrm>
            <a:off x="4139952" y="188640"/>
            <a:ext cx="108012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2400" dirty="0" smtClean="0"/>
              <a:t>PLAN</a:t>
            </a:r>
            <a:endParaRPr lang="fr-FR" sz="2400" dirty="0"/>
          </a:p>
        </p:txBody>
      </p:sp>
      <p:sp>
        <p:nvSpPr>
          <p:cNvPr id="6" name="ZoneTexte 5"/>
          <p:cNvSpPr txBox="1"/>
          <p:nvPr/>
        </p:nvSpPr>
        <p:spPr>
          <a:xfrm>
            <a:off x="1835696" y="3020954"/>
            <a:ext cx="2664296"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mj-lt"/>
              <a:buAutoNum type="arabicPeriod" startAt="3"/>
            </a:pPr>
            <a:r>
              <a:rPr lang="fr-FR" sz="2400" dirty="0" smtClean="0"/>
              <a:t>OBJECTIFS</a:t>
            </a:r>
            <a:endParaRPr lang="fr-FR" sz="2400" dirty="0"/>
          </a:p>
        </p:txBody>
      </p:sp>
      <p:sp>
        <p:nvSpPr>
          <p:cNvPr id="7" name="ZoneTexte 6"/>
          <p:cNvSpPr txBox="1"/>
          <p:nvPr/>
        </p:nvSpPr>
        <p:spPr>
          <a:xfrm>
            <a:off x="1835696" y="2252869"/>
            <a:ext cx="4464496"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mj-lt"/>
              <a:buAutoNum type="arabicPeriod" startAt="2"/>
            </a:pPr>
            <a:r>
              <a:rPr lang="fr-FR" sz="2400" dirty="0" smtClean="0"/>
              <a:t>ZONE D’INTERVENTION</a:t>
            </a:r>
            <a:endParaRPr lang="fr-FR" sz="2400" dirty="0"/>
          </a:p>
        </p:txBody>
      </p:sp>
      <p:sp>
        <p:nvSpPr>
          <p:cNvPr id="8" name="ZoneTexte 7"/>
          <p:cNvSpPr txBox="1"/>
          <p:nvPr/>
        </p:nvSpPr>
        <p:spPr>
          <a:xfrm>
            <a:off x="1835696" y="3789039"/>
            <a:ext cx="54006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mj-lt"/>
              <a:buAutoNum type="arabicPeriod" startAt="4"/>
            </a:pPr>
            <a:r>
              <a:rPr lang="fr-FR" sz="2400" dirty="0" smtClean="0"/>
              <a:t>PRODUITS/ACTIVITES ATTENDUS</a:t>
            </a:r>
            <a:endParaRPr lang="fr-FR" sz="2400" dirty="0"/>
          </a:p>
        </p:txBody>
      </p:sp>
      <p:sp>
        <p:nvSpPr>
          <p:cNvPr id="9" name="ZoneTexte 8"/>
          <p:cNvSpPr txBox="1"/>
          <p:nvPr/>
        </p:nvSpPr>
        <p:spPr>
          <a:xfrm>
            <a:off x="1835696" y="4557124"/>
            <a:ext cx="4752528"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mj-lt"/>
              <a:buAutoNum type="arabicPeriod" startAt="5"/>
            </a:pPr>
            <a:r>
              <a:rPr lang="fr-FR" sz="2400" dirty="0" smtClean="0"/>
              <a:t>ANCRAGE ET MODALITES</a:t>
            </a:r>
            <a:endParaRPr lang="fr-FR" sz="2400" dirty="0"/>
          </a:p>
        </p:txBody>
      </p:sp>
      <p:sp>
        <p:nvSpPr>
          <p:cNvPr id="10" name="ZoneTexte 9"/>
          <p:cNvSpPr txBox="1"/>
          <p:nvPr/>
        </p:nvSpPr>
        <p:spPr>
          <a:xfrm>
            <a:off x="1835696" y="5325209"/>
            <a:ext cx="4752528"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mj-lt"/>
              <a:buAutoNum type="arabicPeriod" startAt="6"/>
            </a:pPr>
            <a:r>
              <a:rPr lang="fr-FR" sz="2400" dirty="0" smtClean="0"/>
              <a:t>PARTENAIRES</a:t>
            </a:r>
            <a:endParaRPr lang="fr-FR" sz="2400" dirty="0"/>
          </a:p>
        </p:txBody>
      </p:sp>
      <p:sp>
        <p:nvSpPr>
          <p:cNvPr id="11" name="ZoneTexte 10"/>
          <p:cNvSpPr txBox="1"/>
          <p:nvPr/>
        </p:nvSpPr>
        <p:spPr>
          <a:xfrm>
            <a:off x="1835696" y="6093296"/>
            <a:ext cx="4752528"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mj-lt"/>
              <a:buAutoNum type="arabicPeriod" startAt="7"/>
            </a:pPr>
            <a:r>
              <a:rPr lang="fr-FR" sz="2400" dirty="0" smtClean="0"/>
              <a:t>BUDGET ET DUREE</a:t>
            </a:r>
            <a:endParaRPr lang="fr-FR" sz="24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704" y="1268760"/>
            <a:ext cx="8579296" cy="4752528"/>
          </a:xfrm>
        </p:spPr>
        <p:txBody>
          <a:bodyPr>
            <a:normAutofit/>
          </a:bodyPr>
          <a:lstStyle/>
          <a:p>
            <a:pPr algn="just"/>
            <a:r>
              <a:rPr lang="fr-FR" b="1" dirty="0" smtClean="0"/>
              <a:t>Comité de Pilotage du Projet</a:t>
            </a:r>
            <a:r>
              <a:rPr lang="fr-FR" dirty="0" smtClean="0"/>
              <a:t>: comprenant les représentants de plusieurs départements</a:t>
            </a:r>
          </a:p>
          <a:p>
            <a:pPr algn="just"/>
            <a:endParaRPr lang="fr-FR" sz="1400" dirty="0" smtClean="0"/>
          </a:p>
          <a:p>
            <a:pPr algn="just"/>
            <a:r>
              <a:rPr lang="fr-FR" b="1" dirty="0" smtClean="0"/>
              <a:t>Unité de Gestion du Projet</a:t>
            </a:r>
            <a:r>
              <a:rPr lang="fr-FR" dirty="0" smtClean="0"/>
              <a:t>: basé à Dakar, </a:t>
            </a:r>
          </a:p>
          <a:p>
            <a:pPr algn="just"/>
            <a:endParaRPr lang="fr-FR" dirty="0" smtClean="0"/>
          </a:p>
          <a:p>
            <a:pPr algn="just"/>
            <a:r>
              <a:rPr lang="fr-FR" b="1" dirty="0" smtClean="0"/>
              <a:t>Les comités régionaux du projet / CRP. </a:t>
            </a:r>
            <a:r>
              <a:rPr lang="fr-FR" dirty="0" smtClean="0"/>
              <a:t>Sous la présidence du Gouverneur de Région</a:t>
            </a:r>
            <a:endParaRPr lang="fr-FR" dirty="0"/>
          </a:p>
        </p:txBody>
      </p:sp>
      <p:sp>
        <p:nvSpPr>
          <p:cNvPr id="4" name="Espace réservé du pied de page 3"/>
          <p:cNvSpPr>
            <a:spLocks noGrp="1"/>
          </p:cNvSpPr>
          <p:nvPr>
            <p:ph type="ftr" sz="quarter" idx="11"/>
          </p:nvPr>
        </p:nvSpPr>
        <p:spPr/>
        <p:txBody>
          <a:bodyPr/>
          <a:lstStyle/>
          <a:p>
            <a:r>
              <a:rPr lang="fr-FR" smtClean="0"/>
              <a:t>PNUD/CLEP, Août 2015</a:t>
            </a:r>
            <a:endParaRPr lang="fr-FR" dirty="0"/>
          </a:p>
        </p:txBody>
      </p:sp>
      <p:sp>
        <p:nvSpPr>
          <p:cNvPr id="8" name="ZoneTexte 7"/>
          <p:cNvSpPr txBox="1"/>
          <p:nvPr/>
        </p:nvSpPr>
        <p:spPr>
          <a:xfrm>
            <a:off x="683568" y="188640"/>
            <a:ext cx="8460432"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5"/>
            </a:pPr>
            <a:r>
              <a:rPr lang="fr-FR" sz="2400" b="1" dirty="0" smtClean="0"/>
              <a:t>ANCRAGE ET MODALITES DE MISE EN OEUVRE</a:t>
            </a:r>
            <a:endParaRPr lang="fr-FR" sz="2400" b="1" dirty="0"/>
          </a:p>
        </p:txBody>
      </p:sp>
    </p:spTree>
    <p:extLst>
      <p:ext uri="{BB962C8B-B14F-4D97-AF65-F5344CB8AC3E}">
        <p14:creationId xmlns:p14="http://schemas.microsoft.com/office/powerpoint/2010/main" val="74289176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14400" y="620688"/>
            <a:ext cx="8229600" cy="1143000"/>
          </a:xfrm>
        </p:spPr>
        <p:style>
          <a:lnRef idx="1">
            <a:schemeClr val="accent5"/>
          </a:lnRef>
          <a:fillRef idx="2">
            <a:schemeClr val="accent5"/>
          </a:fillRef>
          <a:effectRef idx="1">
            <a:schemeClr val="accent5"/>
          </a:effectRef>
          <a:fontRef idx="minor">
            <a:schemeClr val="dk1"/>
          </a:fontRef>
        </p:style>
        <p:txBody>
          <a:bodyPr>
            <a:noAutofit/>
          </a:bodyPr>
          <a:lstStyle/>
          <a:p>
            <a:pPr algn="l"/>
            <a:r>
              <a:rPr lang="fr-FR" sz="2400" b="1" dirty="0">
                <a:solidFill>
                  <a:schemeClr val="tx1"/>
                </a:solidFill>
              </a:rPr>
              <a:t>Produit </a:t>
            </a:r>
            <a:r>
              <a:rPr lang="fr-FR" sz="2400" b="1" dirty="0" smtClean="0">
                <a:solidFill>
                  <a:schemeClr val="tx1"/>
                </a:solidFill>
              </a:rPr>
              <a:t>11 </a:t>
            </a:r>
            <a:r>
              <a:rPr lang="fr-FR" sz="2400" b="1" dirty="0">
                <a:solidFill>
                  <a:schemeClr val="tx1"/>
                </a:solidFill>
              </a:rPr>
              <a:t>: </a:t>
            </a:r>
            <a:r>
              <a:rPr lang="fr-FR" sz="2400" b="1" dirty="0" smtClean="0">
                <a:solidFill>
                  <a:schemeClr val="tx1"/>
                </a:solidFill>
                <a:effectLst/>
              </a:rPr>
              <a:t>Le réseau d'observations climatiques, météorologiques et hydrologiques des zones cibles et les capacités sont renforcés </a:t>
            </a:r>
            <a:endParaRPr lang="fr-FR" sz="2400" b="1" dirty="0">
              <a:solidFill>
                <a:schemeClr val="tx1"/>
              </a:solidFill>
            </a:endParaRPr>
          </a:p>
        </p:txBody>
      </p:sp>
      <p:sp>
        <p:nvSpPr>
          <p:cNvPr id="5" name="Espace réservé du texte 4"/>
          <p:cNvSpPr>
            <a:spLocks noGrp="1"/>
          </p:cNvSpPr>
          <p:nvPr>
            <p:ph type="body" idx="1"/>
          </p:nvPr>
        </p:nvSpPr>
        <p:spPr>
          <a:xfrm>
            <a:off x="899592" y="1844824"/>
            <a:ext cx="4023360" cy="640080"/>
          </a:xfrm>
        </p:spPr>
        <p:style>
          <a:lnRef idx="1">
            <a:schemeClr val="accent5"/>
          </a:lnRef>
          <a:fillRef idx="2">
            <a:schemeClr val="accent5"/>
          </a:fillRef>
          <a:effectRef idx="1">
            <a:schemeClr val="accent5"/>
          </a:effectRef>
          <a:fontRef idx="minor">
            <a:schemeClr val="dk1"/>
          </a:fontRef>
        </p:style>
        <p:txBody>
          <a:bodyPr/>
          <a:lstStyle/>
          <a:p>
            <a:r>
              <a:rPr lang="fr-FR" dirty="0" smtClean="0"/>
              <a:t>Institutions responsables:</a:t>
            </a:r>
            <a:endParaRPr lang="fr-FR" dirty="0"/>
          </a:p>
        </p:txBody>
      </p:sp>
      <p:sp>
        <p:nvSpPr>
          <p:cNvPr id="6" name="Espace réservé du contenu 5"/>
          <p:cNvSpPr>
            <a:spLocks noGrp="1"/>
          </p:cNvSpPr>
          <p:nvPr>
            <p:ph sz="half" idx="2"/>
          </p:nvPr>
        </p:nvSpPr>
        <p:spPr>
          <a:xfrm>
            <a:off x="899592" y="2564904"/>
            <a:ext cx="4023360" cy="4114800"/>
          </a:xfrm>
        </p:spPr>
        <p:style>
          <a:lnRef idx="2">
            <a:schemeClr val="accent5"/>
          </a:lnRef>
          <a:fillRef idx="1">
            <a:schemeClr val="lt1"/>
          </a:fillRef>
          <a:effectRef idx="0">
            <a:schemeClr val="accent5"/>
          </a:effectRef>
          <a:fontRef idx="minor">
            <a:schemeClr val="dk1"/>
          </a:fontRef>
        </p:style>
        <p:txBody>
          <a:bodyPr/>
          <a:lstStyle/>
          <a:p>
            <a:r>
              <a:rPr lang="fr-FR" b="1" dirty="0" smtClean="0">
                <a:effectLst/>
              </a:rPr>
              <a:t>ANACIM &amp; DGPRE</a:t>
            </a:r>
          </a:p>
          <a:p>
            <a:pPr lvl="1"/>
            <a:r>
              <a:rPr lang="fr-FR" dirty="0" smtClean="0">
                <a:effectLst/>
              </a:rPr>
              <a:t>identification des besoins, l'approvisionnement et l'installation de stations hydro-météo, et </a:t>
            </a:r>
          </a:p>
          <a:p>
            <a:pPr lvl="1"/>
            <a:r>
              <a:rPr lang="fr-FR" dirty="0" smtClean="0">
                <a:effectLst/>
              </a:rPr>
              <a:t>organisation de la formation du personnel sur l'utilisation du matériel et des outils;</a:t>
            </a:r>
            <a:endParaRPr lang="fr-FR" dirty="0"/>
          </a:p>
        </p:txBody>
      </p:sp>
      <p:sp>
        <p:nvSpPr>
          <p:cNvPr id="7" name="Espace réservé du texte 6"/>
          <p:cNvSpPr>
            <a:spLocks noGrp="1"/>
          </p:cNvSpPr>
          <p:nvPr>
            <p:ph type="body" sz="quarter" idx="3"/>
          </p:nvPr>
        </p:nvSpPr>
        <p:spPr>
          <a:xfrm>
            <a:off x="5120640" y="1844824"/>
            <a:ext cx="4023360" cy="640080"/>
          </a:xfrm>
        </p:spPr>
        <p:style>
          <a:lnRef idx="1">
            <a:schemeClr val="accent5"/>
          </a:lnRef>
          <a:fillRef idx="2">
            <a:schemeClr val="accent5"/>
          </a:fillRef>
          <a:effectRef idx="1">
            <a:schemeClr val="accent5"/>
          </a:effectRef>
          <a:fontRef idx="minor">
            <a:schemeClr val="dk1"/>
          </a:fontRef>
        </p:style>
        <p:txBody>
          <a:bodyPr/>
          <a:lstStyle/>
          <a:p>
            <a:r>
              <a:rPr lang="fr-FR" dirty="0" smtClean="0"/>
              <a:t>Autres acteurs</a:t>
            </a:r>
            <a:endParaRPr lang="fr-FR" dirty="0"/>
          </a:p>
        </p:txBody>
      </p:sp>
      <p:sp>
        <p:nvSpPr>
          <p:cNvPr id="8" name="Espace réservé du contenu 7"/>
          <p:cNvSpPr>
            <a:spLocks noGrp="1"/>
          </p:cNvSpPr>
          <p:nvPr>
            <p:ph sz="quarter" idx="4"/>
          </p:nvPr>
        </p:nvSpPr>
        <p:spPr>
          <a:xfrm>
            <a:off x="5120640" y="2492896"/>
            <a:ext cx="4023360" cy="4114800"/>
          </a:xfrm>
        </p:spPr>
        <p:style>
          <a:lnRef idx="2">
            <a:schemeClr val="accent5"/>
          </a:lnRef>
          <a:fillRef idx="1">
            <a:schemeClr val="lt1"/>
          </a:fillRef>
          <a:effectRef idx="0">
            <a:schemeClr val="accent5"/>
          </a:effectRef>
          <a:fontRef idx="minor">
            <a:schemeClr val="dk1"/>
          </a:fontRef>
        </p:style>
        <p:txBody>
          <a:bodyPr/>
          <a:lstStyle/>
          <a:p>
            <a:r>
              <a:rPr lang="fr-FR" b="1" dirty="0" smtClean="0">
                <a:effectLst/>
              </a:rPr>
              <a:t>Les conseils départementaux et municipaux , le personnel technique, les OCB, les OP, etc…</a:t>
            </a:r>
          </a:p>
          <a:p>
            <a:pPr lvl="1"/>
            <a:r>
              <a:rPr lang="fr-FR" dirty="0" smtClean="0">
                <a:effectLst/>
              </a:rPr>
              <a:t>contribution à l'identification des besoins en information hydro-climatique;</a:t>
            </a:r>
            <a:endParaRPr lang="fr-FR" dirty="0">
              <a:ea typeface="Calibri"/>
              <a:cs typeface="Times New Roman"/>
            </a:endParaRPr>
          </a:p>
          <a:p>
            <a:pPr lvl="1"/>
            <a:endParaRPr lang="fr-FR" b="1" dirty="0"/>
          </a:p>
        </p:txBody>
      </p:sp>
      <p:sp>
        <p:nvSpPr>
          <p:cNvPr id="9" name="ZoneTexte 8"/>
          <p:cNvSpPr txBox="1"/>
          <p:nvPr/>
        </p:nvSpPr>
        <p:spPr>
          <a:xfrm>
            <a:off x="971600" y="0"/>
            <a:ext cx="324036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6"/>
            </a:pPr>
            <a:r>
              <a:rPr lang="fr-FR" sz="2400" b="1" dirty="0" smtClean="0"/>
              <a:t>PARTENAIRES</a:t>
            </a:r>
            <a:endParaRPr lang="fr-FR" sz="2400" b="1" dirty="0"/>
          </a:p>
        </p:txBody>
      </p:sp>
    </p:spTree>
    <p:extLst>
      <p:ext uri="{BB962C8B-B14F-4D97-AF65-F5344CB8AC3E}">
        <p14:creationId xmlns:p14="http://schemas.microsoft.com/office/powerpoint/2010/main" val="3822513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908720"/>
            <a:ext cx="8229600" cy="114300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fr-FR" sz="2000" b="1" dirty="0" smtClean="0">
                <a:solidFill>
                  <a:schemeClr val="tx1"/>
                </a:solidFill>
                <a:effectLst/>
              </a:rPr>
              <a:t>Produit  12 :</a:t>
            </a:r>
            <a:r>
              <a:rPr lang="fr-FR" sz="2000" b="1" dirty="0">
                <a:solidFill>
                  <a:schemeClr val="tx1"/>
                </a:solidFill>
              </a:rPr>
              <a:t> </a:t>
            </a:r>
            <a:r>
              <a:rPr lang="fr-FR" sz="2000" b="1" dirty="0" smtClean="0">
                <a:solidFill>
                  <a:schemeClr val="tx1"/>
                </a:solidFill>
              </a:rPr>
              <a:t>un </a:t>
            </a:r>
            <a:r>
              <a:rPr lang="fr-FR" sz="2000" b="1" dirty="0">
                <a:solidFill>
                  <a:schemeClr val="tx1"/>
                </a:solidFill>
              </a:rPr>
              <a:t>système d'information intégré produisant des informations climatiques et générant des produits nécessaires à l’identification des risques liés aux changements </a:t>
            </a:r>
            <a:r>
              <a:rPr lang="fr-FR" sz="2200" b="1" dirty="0" smtClean="0">
                <a:solidFill>
                  <a:schemeClr val="tx1"/>
                </a:solidFill>
              </a:rPr>
              <a:t>climatiques est développé </a:t>
            </a:r>
            <a:endParaRPr lang="fr-FR" sz="2200" b="1" dirty="0">
              <a:solidFill>
                <a:schemeClr val="tx1"/>
              </a:solidFill>
            </a:endParaRPr>
          </a:p>
        </p:txBody>
      </p:sp>
      <p:sp>
        <p:nvSpPr>
          <p:cNvPr id="3" name="Espace réservé du texte 2"/>
          <p:cNvSpPr>
            <a:spLocks noGrp="1"/>
          </p:cNvSpPr>
          <p:nvPr>
            <p:ph type="body" idx="1"/>
          </p:nvPr>
        </p:nvSpPr>
        <p:spPr>
          <a:xfrm>
            <a:off x="611560" y="2204864"/>
            <a:ext cx="4023360" cy="640080"/>
          </a:xfrm>
        </p:spPr>
        <p:style>
          <a:lnRef idx="1">
            <a:schemeClr val="accent5"/>
          </a:lnRef>
          <a:fillRef idx="2">
            <a:schemeClr val="accent5"/>
          </a:fillRef>
          <a:effectRef idx="1">
            <a:schemeClr val="accent5"/>
          </a:effectRef>
          <a:fontRef idx="minor">
            <a:schemeClr val="dk1"/>
          </a:fontRef>
        </p:style>
        <p:txBody>
          <a:bodyPr/>
          <a:lstStyle/>
          <a:p>
            <a:r>
              <a:rPr lang="fr-FR" dirty="0" smtClean="0"/>
              <a:t>Institutions responsables</a:t>
            </a:r>
            <a:endParaRPr lang="fr-FR" dirty="0"/>
          </a:p>
        </p:txBody>
      </p:sp>
      <p:sp>
        <p:nvSpPr>
          <p:cNvPr id="4" name="Espace réservé du contenu 3"/>
          <p:cNvSpPr>
            <a:spLocks noGrp="1"/>
          </p:cNvSpPr>
          <p:nvPr>
            <p:ph sz="half" idx="2"/>
          </p:nvPr>
        </p:nvSpPr>
        <p:spPr>
          <a:xfrm>
            <a:off x="539552" y="2924944"/>
            <a:ext cx="4040188" cy="3558381"/>
          </a:xfrm>
        </p:spPr>
        <p:style>
          <a:lnRef idx="2">
            <a:schemeClr val="accent5"/>
          </a:lnRef>
          <a:fillRef idx="1">
            <a:schemeClr val="lt1"/>
          </a:fillRef>
          <a:effectRef idx="0">
            <a:schemeClr val="accent5"/>
          </a:effectRef>
          <a:fontRef idx="minor">
            <a:schemeClr val="dk1"/>
          </a:fontRef>
        </p:style>
        <p:txBody>
          <a:bodyPr/>
          <a:lstStyle/>
          <a:p>
            <a:r>
              <a:rPr lang="fr-FR" b="1" dirty="0" smtClean="0"/>
              <a:t>ANACIM &amp; CSE</a:t>
            </a:r>
          </a:p>
          <a:p>
            <a:pPr lvl="1"/>
            <a:r>
              <a:rPr lang="fr-FR" b="1" dirty="0" smtClean="0"/>
              <a:t>Développement de la base de données</a:t>
            </a:r>
            <a:endParaRPr lang="fr-FR" b="1" dirty="0"/>
          </a:p>
        </p:txBody>
      </p:sp>
      <p:sp>
        <p:nvSpPr>
          <p:cNvPr id="5" name="Espace réservé du texte 4"/>
          <p:cNvSpPr>
            <a:spLocks noGrp="1"/>
          </p:cNvSpPr>
          <p:nvPr>
            <p:ph type="body" sz="quarter" idx="3"/>
          </p:nvPr>
        </p:nvSpPr>
        <p:spPr>
          <a:xfrm>
            <a:off x="4716016" y="2204864"/>
            <a:ext cx="4023360" cy="640080"/>
          </a:xfrm>
        </p:spPr>
        <p:style>
          <a:lnRef idx="1">
            <a:schemeClr val="accent5"/>
          </a:lnRef>
          <a:fillRef idx="2">
            <a:schemeClr val="accent5"/>
          </a:fillRef>
          <a:effectRef idx="1">
            <a:schemeClr val="accent5"/>
          </a:effectRef>
          <a:fontRef idx="minor">
            <a:schemeClr val="dk1"/>
          </a:fontRef>
        </p:style>
        <p:txBody>
          <a:bodyPr/>
          <a:lstStyle/>
          <a:p>
            <a:r>
              <a:rPr lang="fr-FR" dirty="0" smtClean="0"/>
              <a:t>Autres parties prenantes</a:t>
            </a:r>
            <a:endParaRPr lang="fr-FR" dirty="0"/>
          </a:p>
        </p:txBody>
      </p:sp>
      <p:sp>
        <p:nvSpPr>
          <p:cNvPr id="6" name="Espace réservé du contenu 5"/>
          <p:cNvSpPr>
            <a:spLocks noGrp="1"/>
          </p:cNvSpPr>
          <p:nvPr>
            <p:ph sz="quarter" idx="4"/>
          </p:nvPr>
        </p:nvSpPr>
        <p:spPr>
          <a:xfrm>
            <a:off x="4716016" y="2924944"/>
            <a:ext cx="4041775" cy="3558381"/>
          </a:xfrm>
        </p:spPr>
        <p:style>
          <a:lnRef idx="2">
            <a:schemeClr val="accent5"/>
          </a:lnRef>
          <a:fillRef idx="1">
            <a:schemeClr val="lt1"/>
          </a:fillRef>
          <a:effectRef idx="0">
            <a:schemeClr val="accent5"/>
          </a:effectRef>
          <a:fontRef idx="minor">
            <a:schemeClr val="dk1"/>
          </a:fontRef>
        </p:style>
        <p:txBody>
          <a:bodyPr>
            <a:normAutofit fontScale="92500"/>
          </a:bodyPr>
          <a:lstStyle/>
          <a:p>
            <a:r>
              <a:rPr lang="fr-FR" b="1" dirty="0" smtClean="0">
                <a:effectLst/>
              </a:rPr>
              <a:t>DGPRE, DEFCCS, MEDD, </a:t>
            </a:r>
            <a:r>
              <a:rPr lang="fr-FR" b="1" dirty="0" smtClean="0"/>
              <a:t>CNRF, ANRSA, </a:t>
            </a:r>
            <a:r>
              <a:rPr lang="fr-FR" b="1" dirty="0" smtClean="0">
                <a:solidFill>
                  <a:schemeClr val="tx1"/>
                </a:solidFill>
              </a:rPr>
              <a:t>ANSD, </a:t>
            </a:r>
            <a:r>
              <a:rPr lang="fr-FR" b="1" dirty="0" smtClean="0">
                <a:effectLst/>
              </a:rPr>
              <a:t>etc</a:t>
            </a:r>
            <a:r>
              <a:rPr lang="fr-FR" b="1" dirty="0" smtClean="0"/>
              <a:t>.</a:t>
            </a:r>
          </a:p>
          <a:p>
            <a:pPr lvl="1"/>
            <a:r>
              <a:rPr lang="fr-FR" dirty="0" smtClean="0">
                <a:effectLst/>
              </a:rPr>
              <a:t>contribution pour établir la base de données socio-économiques et environnementales; </a:t>
            </a:r>
          </a:p>
          <a:p>
            <a:pPr lvl="1"/>
            <a:r>
              <a:rPr lang="fr-FR" dirty="0" smtClean="0">
                <a:effectLst/>
              </a:rPr>
              <a:t>Les communautés cibles: participation à l'analyse de la sensibilité socio-économique et de la sensibilité de l'écosystème au CC &amp; identification des options d'adaptation;</a:t>
            </a:r>
            <a:endParaRPr lang="fr-FR" dirty="0">
              <a:ea typeface="Calibri"/>
              <a:cs typeface="Times New Roman"/>
            </a:endParaRPr>
          </a:p>
          <a:p>
            <a:pPr lvl="1"/>
            <a:endParaRPr lang="fr-FR" b="1" dirty="0"/>
          </a:p>
        </p:txBody>
      </p:sp>
      <p:sp>
        <p:nvSpPr>
          <p:cNvPr id="7" name="ZoneTexte 6"/>
          <p:cNvSpPr txBox="1"/>
          <p:nvPr/>
        </p:nvSpPr>
        <p:spPr>
          <a:xfrm>
            <a:off x="971600" y="0"/>
            <a:ext cx="324036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6"/>
            </a:pPr>
            <a:r>
              <a:rPr lang="fr-FR" sz="2400" b="1" dirty="0" smtClean="0"/>
              <a:t>PARTENAIRES</a:t>
            </a:r>
            <a:endParaRPr lang="fr-FR" sz="2400" b="1" dirty="0"/>
          </a:p>
        </p:txBody>
      </p:sp>
    </p:spTree>
    <p:extLst>
      <p:ext uri="{BB962C8B-B14F-4D97-AF65-F5344CB8AC3E}">
        <p14:creationId xmlns:p14="http://schemas.microsoft.com/office/powerpoint/2010/main" val="3691708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20688"/>
            <a:ext cx="8229600" cy="1143000"/>
          </a:xfrm>
        </p:spPr>
        <p:style>
          <a:lnRef idx="1">
            <a:schemeClr val="accent5"/>
          </a:lnRef>
          <a:fillRef idx="2">
            <a:schemeClr val="accent5"/>
          </a:fillRef>
          <a:effectRef idx="1">
            <a:schemeClr val="accent5"/>
          </a:effectRef>
          <a:fontRef idx="minor">
            <a:schemeClr val="dk1"/>
          </a:fontRef>
        </p:style>
        <p:txBody>
          <a:bodyPr>
            <a:normAutofit/>
          </a:bodyPr>
          <a:lstStyle/>
          <a:p>
            <a:pPr algn="l">
              <a:lnSpc>
                <a:spcPct val="115000"/>
              </a:lnSpc>
              <a:spcAft>
                <a:spcPts val="0"/>
              </a:spcAft>
            </a:pPr>
            <a:r>
              <a:rPr lang="fr-FR" sz="1800" b="1" dirty="0" smtClean="0">
                <a:solidFill>
                  <a:schemeClr val="tx1"/>
                </a:solidFill>
                <a:effectLst/>
              </a:rPr>
              <a:t>Produit  13 :</a:t>
            </a:r>
            <a:r>
              <a:rPr lang="fr-FR" sz="1800" b="1" dirty="0">
                <a:solidFill>
                  <a:schemeClr val="tx1"/>
                </a:solidFill>
              </a:rPr>
              <a:t> Une Plateforme de partage des informations est mise en place ou renforcée pour soutenir la gestion des risques climatiques et la planification à long terme de l’adaptation;</a:t>
            </a:r>
            <a:endParaRPr lang="fr-FR" sz="1800" b="1" dirty="0">
              <a:solidFill>
                <a:schemeClr val="tx1"/>
              </a:solidFill>
              <a:effectLst/>
            </a:endParaRPr>
          </a:p>
        </p:txBody>
      </p:sp>
      <p:sp>
        <p:nvSpPr>
          <p:cNvPr id="3" name="Espace réservé du texte 2"/>
          <p:cNvSpPr>
            <a:spLocks noGrp="1"/>
          </p:cNvSpPr>
          <p:nvPr>
            <p:ph type="body" idx="1"/>
          </p:nvPr>
        </p:nvSpPr>
        <p:spPr>
          <a:xfrm>
            <a:off x="653792" y="1923846"/>
            <a:ext cx="4023360" cy="640080"/>
          </a:xfrm>
        </p:spPr>
        <p:style>
          <a:lnRef idx="1">
            <a:schemeClr val="accent5"/>
          </a:lnRef>
          <a:fillRef idx="2">
            <a:schemeClr val="accent5"/>
          </a:fillRef>
          <a:effectRef idx="1">
            <a:schemeClr val="accent5"/>
          </a:effectRef>
          <a:fontRef idx="minor">
            <a:schemeClr val="dk1"/>
          </a:fontRef>
        </p:style>
        <p:txBody>
          <a:bodyPr/>
          <a:lstStyle/>
          <a:p>
            <a:r>
              <a:rPr lang="fr-FR" dirty="0" smtClean="0"/>
              <a:t>Institutions responsables</a:t>
            </a:r>
            <a:endParaRPr lang="fr-FR" dirty="0"/>
          </a:p>
        </p:txBody>
      </p:sp>
      <p:sp>
        <p:nvSpPr>
          <p:cNvPr id="4" name="Espace réservé du contenu 3"/>
          <p:cNvSpPr>
            <a:spLocks noGrp="1"/>
          </p:cNvSpPr>
          <p:nvPr>
            <p:ph sz="half" idx="2"/>
          </p:nvPr>
        </p:nvSpPr>
        <p:spPr>
          <a:xfrm>
            <a:off x="653792" y="2564904"/>
            <a:ext cx="4023360" cy="4114800"/>
          </a:xfrm>
        </p:spPr>
        <p:style>
          <a:lnRef idx="2">
            <a:schemeClr val="accent5"/>
          </a:lnRef>
          <a:fillRef idx="1">
            <a:schemeClr val="lt1"/>
          </a:fillRef>
          <a:effectRef idx="0">
            <a:schemeClr val="accent5"/>
          </a:effectRef>
          <a:fontRef idx="minor">
            <a:schemeClr val="dk1"/>
          </a:fontRef>
        </p:style>
        <p:txBody>
          <a:bodyPr/>
          <a:lstStyle/>
          <a:p>
            <a:pPr lvl="0"/>
            <a:r>
              <a:rPr lang="fr-FR" b="1" dirty="0" smtClean="0">
                <a:effectLst/>
              </a:rPr>
              <a:t>ANACIM</a:t>
            </a:r>
            <a:endParaRPr lang="fr-FR" dirty="0"/>
          </a:p>
          <a:p>
            <a:pPr lvl="1"/>
            <a:r>
              <a:rPr lang="fr-FR" dirty="0" smtClean="0">
                <a:effectLst/>
              </a:rPr>
              <a:t> </a:t>
            </a:r>
            <a:r>
              <a:rPr lang="fr-FR" sz="1800" dirty="0" smtClean="0">
                <a:effectLst/>
              </a:rPr>
              <a:t>mise en place de la plate-forme de partage</a:t>
            </a:r>
            <a:endParaRPr lang="fr-FR" sz="1800" dirty="0">
              <a:ea typeface="Calibri"/>
              <a:cs typeface="Times New Roman"/>
            </a:endParaRPr>
          </a:p>
          <a:p>
            <a:endParaRPr lang="fr-FR" dirty="0"/>
          </a:p>
        </p:txBody>
      </p:sp>
      <p:sp>
        <p:nvSpPr>
          <p:cNvPr id="5" name="Espace réservé du texte 4"/>
          <p:cNvSpPr>
            <a:spLocks noGrp="1"/>
          </p:cNvSpPr>
          <p:nvPr>
            <p:ph type="body" sz="quarter" idx="3"/>
          </p:nvPr>
        </p:nvSpPr>
        <p:spPr>
          <a:xfrm>
            <a:off x="4860032" y="1923846"/>
            <a:ext cx="4023360" cy="640080"/>
          </a:xfrm>
        </p:spPr>
        <p:style>
          <a:lnRef idx="1">
            <a:schemeClr val="accent5"/>
          </a:lnRef>
          <a:fillRef idx="2">
            <a:schemeClr val="accent5"/>
          </a:fillRef>
          <a:effectRef idx="1">
            <a:schemeClr val="accent5"/>
          </a:effectRef>
          <a:fontRef idx="minor">
            <a:schemeClr val="dk1"/>
          </a:fontRef>
        </p:style>
        <p:txBody>
          <a:bodyPr/>
          <a:lstStyle/>
          <a:p>
            <a:r>
              <a:rPr lang="fr-FR" dirty="0" smtClean="0"/>
              <a:t>Autres parties prenantes</a:t>
            </a:r>
            <a:endParaRPr lang="fr-FR" dirty="0"/>
          </a:p>
        </p:txBody>
      </p:sp>
      <p:sp>
        <p:nvSpPr>
          <p:cNvPr id="6" name="Espace réservé du contenu 5"/>
          <p:cNvSpPr>
            <a:spLocks noGrp="1"/>
          </p:cNvSpPr>
          <p:nvPr>
            <p:ph sz="quarter" idx="4"/>
          </p:nvPr>
        </p:nvSpPr>
        <p:spPr>
          <a:xfrm>
            <a:off x="4860032" y="2564904"/>
            <a:ext cx="4023360" cy="4114800"/>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fr-FR" b="1" dirty="0" smtClean="0">
                <a:effectLst/>
              </a:rPr>
              <a:t>CSE, DGPRE, DEEC, DEFCCS, COMNACC</a:t>
            </a:r>
            <a:r>
              <a:rPr lang="fr-FR" dirty="0" smtClean="0"/>
              <a:t>…..</a:t>
            </a:r>
          </a:p>
          <a:p>
            <a:pPr lvl="1"/>
            <a:r>
              <a:rPr lang="fr-FR" sz="1900" dirty="0" smtClean="0">
                <a:effectLst/>
              </a:rPr>
              <a:t>contribution à identifier le système de partage pertinent en vigueur </a:t>
            </a:r>
          </a:p>
          <a:p>
            <a:pPr lvl="1"/>
            <a:r>
              <a:rPr lang="fr-FR" sz="1900" dirty="0" smtClean="0">
                <a:effectLst/>
              </a:rPr>
              <a:t>participation dans la conception et l'opérationnalisation de la plate-forme de partage de l'information; </a:t>
            </a:r>
          </a:p>
          <a:p>
            <a:pPr lvl="1"/>
            <a:r>
              <a:rPr lang="fr-FR" sz="1900" b="1" dirty="0" smtClean="0">
                <a:effectLst/>
              </a:rPr>
              <a:t>Les conseils départementaux et municipaux </a:t>
            </a:r>
            <a:r>
              <a:rPr lang="fr-FR" sz="1900" dirty="0" smtClean="0">
                <a:effectLst/>
              </a:rPr>
              <a:t>la mobilisation des communautés;  </a:t>
            </a:r>
          </a:p>
          <a:p>
            <a:pPr lvl="1"/>
            <a:r>
              <a:rPr lang="fr-FR" sz="1900" b="1" dirty="0" smtClean="0"/>
              <a:t>Les c</a:t>
            </a:r>
            <a:r>
              <a:rPr lang="fr-FR" sz="1900" b="1" dirty="0" smtClean="0">
                <a:effectLst/>
              </a:rPr>
              <a:t>ommunautés</a:t>
            </a:r>
            <a:r>
              <a:rPr lang="fr-FR" sz="1900" dirty="0" smtClean="0">
                <a:effectLst/>
              </a:rPr>
              <a:t>: la participation à la plate-forme de partage de l'information.</a:t>
            </a:r>
            <a:endParaRPr lang="fr-FR" sz="1900" dirty="0">
              <a:ea typeface="Calibri"/>
              <a:cs typeface="Times New Roman"/>
            </a:endParaRPr>
          </a:p>
          <a:p>
            <a:pPr lvl="1"/>
            <a:endParaRPr lang="fr-FR" dirty="0" smtClean="0">
              <a:effectLst/>
            </a:endParaRPr>
          </a:p>
          <a:p>
            <a:pPr lvl="1"/>
            <a:endParaRPr lang="fr-FR" dirty="0"/>
          </a:p>
        </p:txBody>
      </p:sp>
      <p:sp>
        <p:nvSpPr>
          <p:cNvPr id="7" name="ZoneTexte 6"/>
          <p:cNvSpPr txBox="1"/>
          <p:nvPr/>
        </p:nvSpPr>
        <p:spPr>
          <a:xfrm>
            <a:off x="971600" y="0"/>
            <a:ext cx="324036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6"/>
            </a:pPr>
            <a:r>
              <a:rPr lang="fr-FR" sz="2400" b="1" dirty="0" smtClean="0"/>
              <a:t>PARTENAIRES</a:t>
            </a:r>
            <a:endParaRPr lang="fr-FR" sz="2400" b="1" dirty="0"/>
          </a:p>
        </p:txBody>
      </p:sp>
    </p:spTree>
    <p:extLst>
      <p:ext uri="{BB962C8B-B14F-4D97-AF65-F5344CB8AC3E}">
        <p14:creationId xmlns:p14="http://schemas.microsoft.com/office/powerpoint/2010/main" val="29653630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548680"/>
            <a:ext cx="8229600" cy="1368152"/>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l">
              <a:spcAft>
                <a:spcPts val="0"/>
              </a:spcAft>
            </a:pPr>
            <a:r>
              <a:rPr lang="fr-CA" sz="2000" b="1" dirty="0" smtClean="0">
                <a:solidFill>
                  <a:schemeClr val="tx1"/>
                </a:solidFill>
              </a:rPr>
              <a:t/>
            </a:r>
            <a:br>
              <a:rPr lang="fr-CA" sz="2000" b="1" dirty="0" smtClean="0">
                <a:solidFill>
                  <a:schemeClr val="tx1"/>
                </a:solidFill>
              </a:rPr>
            </a:br>
            <a:r>
              <a:rPr lang="fr-CA" sz="2000" b="1" dirty="0" smtClean="0">
                <a:solidFill>
                  <a:schemeClr val="tx1"/>
                </a:solidFill>
              </a:rPr>
              <a:t>Produit</a:t>
            </a:r>
            <a:r>
              <a:rPr lang="fr-FR" sz="2000" b="1" dirty="0" smtClean="0">
                <a:solidFill>
                  <a:schemeClr val="tx1"/>
                </a:solidFill>
              </a:rPr>
              <a:t> </a:t>
            </a:r>
            <a:r>
              <a:rPr lang="fr-FR" sz="2000" b="1" dirty="0">
                <a:solidFill>
                  <a:schemeClr val="tx1"/>
                </a:solidFill>
              </a:rPr>
              <a:t>2.1:</a:t>
            </a:r>
            <a:r>
              <a:rPr lang="fr-FR" sz="2000" b="1" dirty="0" smtClean="0">
                <a:solidFill>
                  <a:schemeClr val="tx1"/>
                </a:solidFill>
                <a:effectLst/>
              </a:rPr>
              <a:t/>
            </a:r>
            <a:br>
              <a:rPr lang="fr-FR" sz="2000" b="1" dirty="0" smtClean="0">
                <a:solidFill>
                  <a:schemeClr val="tx1"/>
                </a:solidFill>
                <a:effectLst/>
              </a:rPr>
            </a:br>
            <a:r>
              <a:rPr lang="fr-FR" sz="2000" b="1" dirty="0">
                <a:solidFill>
                  <a:schemeClr val="tx1"/>
                </a:solidFill>
              </a:rPr>
              <a:t> Au moins 100 hectares de plantations de mangroves sont  gérés de façon durable pour restaurer cet écosystème important comme moyen d’existence (ostréiculture par exemple) et réduire l’impact de la houle et de l’érosion côtière </a:t>
            </a:r>
            <a:r>
              <a:rPr lang="fr-FR" sz="1800" dirty="0"/>
              <a:t>;</a:t>
            </a:r>
            <a:r>
              <a:rPr lang="fr-FR" sz="1800" dirty="0" smtClean="0">
                <a:effectLst/>
              </a:rPr>
              <a:t/>
            </a:r>
            <a:br>
              <a:rPr lang="fr-FR" sz="1800" dirty="0" smtClean="0">
                <a:effectLst/>
              </a:rPr>
            </a:br>
            <a:endParaRPr lang="fr-FR" sz="1800" dirty="0"/>
          </a:p>
        </p:txBody>
      </p:sp>
      <p:sp>
        <p:nvSpPr>
          <p:cNvPr id="3" name="Espace réservé du texte 2"/>
          <p:cNvSpPr>
            <a:spLocks noGrp="1"/>
          </p:cNvSpPr>
          <p:nvPr>
            <p:ph type="body" idx="1"/>
          </p:nvPr>
        </p:nvSpPr>
        <p:spPr>
          <a:xfrm>
            <a:off x="683568" y="2102142"/>
            <a:ext cx="4023360" cy="640080"/>
          </a:xfrm>
        </p:spPr>
        <p:style>
          <a:lnRef idx="1">
            <a:schemeClr val="accent5"/>
          </a:lnRef>
          <a:fillRef idx="2">
            <a:schemeClr val="accent5"/>
          </a:fillRef>
          <a:effectRef idx="1">
            <a:schemeClr val="accent5"/>
          </a:effectRef>
          <a:fontRef idx="minor">
            <a:schemeClr val="dk1"/>
          </a:fontRef>
        </p:style>
        <p:txBody>
          <a:bodyPr/>
          <a:lstStyle/>
          <a:p>
            <a:r>
              <a:rPr lang="fr-FR" dirty="0" smtClean="0"/>
              <a:t>Institutions responsables</a:t>
            </a:r>
            <a:endParaRPr lang="fr-FR" dirty="0"/>
          </a:p>
        </p:txBody>
      </p:sp>
      <p:sp>
        <p:nvSpPr>
          <p:cNvPr id="4" name="Espace réservé du contenu 3"/>
          <p:cNvSpPr>
            <a:spLocks noGrp="1"/>
          </p:cNvSpPr>
          <p:nvPr>
            <p:ph sz="half" idx="2"/>
          </p:nvPr>
        </p:nvSpPr>
        <p:spPr>
          <a:xfrm>
            <a:off x="683568" y="2743200"/>
            <a:ext cx="4023360" cy="3926160"/>
          </a:xfrm>
        </p:spPr>
        <p:style>
          <a:lnRef idx="2">
            <a:schemeClr val="accent5"/>
          </a:lnRef>
          <a:fillRef idx="1">
            <a:schemeClr val="lt1"/>
          </a:fillRef>
          <a:effectRef idx="0">
            <a:schemeClr val="accent5"/>
          </a:effectRef>
          <a:fontRef idx="minor">
            <a:schemeClr val="dk1"/>
          </a:fontRef>
        </p:style>
        <p:txBody>
          <a:bodyPr/>
          <a:lstStyle/>
          <a:p>
            <a:pPr lvl="0"/>
            <a:r>
              <a:rPr lang="fr-FR" b="1" dirty="0" smtClean="0">
                <a:effectLst/>
              </a:rPr>
              <a:t>ANA &amp; DEFCCS</a:t>
            </a:r>
            <a:r>
              <a:rPr lang="fr-FR" dirty="0" smtClean="0">
                <a:effectLst/>
              </a:rPr>
              <a:t>: </a:t>
            </a:r>
          </a:p>
          <a:p>
            <a:pPr lvl="1"/>
            <a:r>
              <a:rPr lang="fr-FR" dirty="0" smtClean="0">
                <a:effectLst/>
              </a:rPr>
              <a:t>rôle consultatif et de supervision </a:t>
            </a:r>
          </a:p>
          <a:p>
            <a:endParaRPr lang="fr-FR" dirty="0"/>
          </a:p>
        </p:txBody>
      </p:sp>
      <p:sp>
        <p:nvSpPr>
          <p:cNvPr id="5" name="Espace réservé du texte 4"/>
          <p:cNvSpPr>
            <a:spLocks noGrp="1"/>
          </p:cNvSpPr>
          <p:nvPr>
            <p:ph type="body" sz="quarter" idx="3"/>
          </p:nvPr>
        </p:nvSpPr>
        <p:spPr>
          <a:xfrm>
            <a:off x="4889808" y="2102142"/>
            <a:ext cx="4023360" cy="640080"/>
          </a:xfrm>
        </p:spPr>
        <p:style>
          <a:lnRef idx="1">
            <a:schemeClr val="accent5"/>
          </a:lnRef>
          <a:fillRef idx="2">
            <a:schemeClr val="accent5"/>
          </a:fillRef>
          <a:effectRef idx="1">
            <a:schemeClr val="accent5"/>
          </a:effectRef>
          <a:fontRef idx="minor">
            <a:schemeClr val="dk1"/>
          </a:fontRef>
        </p:style>
        <p:txBody>
          <a:bodyPr/>
          <a:lstStyle/>
          <a:p>
            <a:r>
              <a:rPr lang="fr-FR" dirty="0" smtClean="0"/>
              <a:t>Autres acteurs</a:t>
            </a:r>
            <a:endParaRPr lang="fr-FR" dirty="0"/>
          </a:p>
        </p:txBody>
      </p:sp>
      <p:sp>
        <p:nvSpPr>
          <p:cNvPr id="6" name="Espace réservé du contenu 5"/>
          <p:cNvSpPr>
            <a:spLocks noGrp="1"/>
          </p:cNvSpPr>
          <p:nvPr>
            <p:ph sz="quarter" idx="4"/>
          </p:nvPr>
        </p:nvSpPr>
        <p:spPr>
          <a:xfrm>
            <a:off x="4889808" y="2743200"/>
            <a:ext cx="4023360" cy="3926160"/>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lvl="0"/>
            <a:r>
              <a:rPr lang="fr-FR" b="1" dirty="0" smtClean="0">
                <a:effectLst/>
              </a:rPr>
              <a:t>ONG Océanium et Enfance / Paix: l</a:t>
            </a:r>
            <a:r>
              <a:rPr lang="fr-FR" dirty="0" smtClean="0">
                <a:effectLst/>
              </a:rPr>
              <a:t>a conduite d'activités de restauration dans les sites retenus;</a:t>
            </a:r>
          </a:p>
          <a:p>
            <a:pPr lvl="0"/>
            <a:r>
              <a:rPr lang="fr-FR" b="1" dirty="0" smtClean="0">
                <a:effectLst/>
              </a:rPr>
              <a:t>Le gouvernement local:</a:t>
            </a:r>
            <a:r>
              <a:rPr lang="fr-FR" dirty="0" smtClean="0">
                <a:effectLst/>
              </a:rPr>
              <a:t> la mobilisation des communautés participantes;</a:t>
            </a:r>
          </a:p>
          <a:p>
            <a:pPr lvl="0"/>
            <a:r>
              <a:rPr lang="fr-FR" b="1" dirty="0" smtClean="0">
                <a:effectLst/>
              </a:rPr>
              <a:t>Les communautés cibles (organisations de femmes): </a:t>
            </a:r>
            <a:r>
              <a:rPr lang="fr-FR" dirty="0" smtClean="0">
                <a:effectLst/>
              </a:rPr>
              <a:t>participation à la restauration des sites et conduite d'AGR;</a:t>
            </a:r>
            <a:endParaRPr lang="fr-FR" dirty="0">
              <a:ea typeface="Calibri"/>
              <a:cs typeface="Times New Roman"/>
            </a:endParaRPr>
          </a:p>
          <a:p>
            <a:pPr marL="457200" lvl="1" indent="0">
              <a:buNone/>
            </a:pPr>
            <a:endParaRPr lang="fr-FR" dirty="0" smtClean="0">
              <a:effectLst/>
            </a:endParaRPr>
          </a:p>
          <a:p>
            <a:endParaRPr lang="fr-FR" dirty="0"/>
          </a:p>
        </p:txBody>
      </p:sp>
      <p:sp>
        <p:nvSpPr>
          <p:cNvPr id="7" name="ZoneTexte 6"/>
          <p:cNvSpPr txBox="1"/>
          <p:nvPr/>
        </p:nvSpPr>
        <p:spPr>
          <a:xfrm>
            <a:off x="971600" y="0"/>
            <a:ext cx="324036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6"/>
            </a:pPr>
            <a:r>
              <a:rPr lang="fr-FR" sz="2400" b="1" dirty="0" smtClean="0"/>
              <a:t>PARTENAIRES</a:t>
            </a:r>
            <a:endParaRPr lang="fr-FR" sz="2400" b="1" dirty="0"/>
          </a:p>
        </p:txBody>
      </p:sp>
    </p:spTree>
    <p:extLst>
      <p:ext uri="{BB962C8B-B14F-4D97-AF65-F5344CB8AC3E}">
        <p14:creationId xmlns:p14="http://schemas.microsoft.com/office/powerpoint/2010/main" val="214857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620688"/>
            <a:ext cx="8229600" cy="1143000"/>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fr-FR" sz="2000" b="1" dirty="0"/>
              <a:t>Produit  </a:t>
            </a:r>
            <a:r>
              <a:rPr lang="fr-FR" sz="2000" b="1" dirty="0" smtClean="0"/>
              <a:t>23</a:t>
            </a:r>
            <a:r>
              <a:rPr lang="fr-FR" sz="2000" b="1" dirty="0"/>
              <a:t> </a:t>
            </a:r>
            <a:r>
              <a:rPr lang="fr-FR" sz="2000" dirty="0"/>
              <a:t>: Au moins 10 groupements communautaires notamment des groupements féminins  seront soutenus en Casamance pour améliorer la résilience climatique </a:t>
            </a:r>
          </a:p>
        </p:txBody>
      </p:sp>
      <p:sp>
        <p:nvSpPr>
          <p:cNvPr id="3" name="Espace réservé du texte 2"/>
          <p:cNvSpPr>
            <a:spLocks noGrp="1"/>
          </p:cNvSpPr>
          <p:nvPr>
            <p:ph type="body" idx="1"/>
          </p:nvPr>
        </p:nvSpPr>
        <p:spPr>
          <a:xfrm>
            <a:off x="653792" y="1844824"/>
            <a:ext cx="4023360" cy="640080"/>
          </a:xfrm>
        </p:spPr>
        <p:style>
          <a:lnRef idx="1">
            <a:schemeClr val="accent5"/>
          </a:lnRef>
          <a:fillRef idx="2">
            <a:schemeClr val="accent5"/>
          </a:fillRef>
          <a:effectRef idx="1">
            <a:schemeClr val="accent5"/>
          </a:effectRef>
          <a:fontRef idx="minor">
            <a:schemeClr val="dk1"/>
          </a:fontRef>
        </p:style>
        <p:txBody>
          <a:bodyPr/>
          <a:lstStyle/>
          <a:p>
            <a:r>
              <a:rPr lang="fr-FR" dirty="0" smtClean="0"/>
              <a:t>Institutions responsables</a:t>
            </a:r>
            <a:endParaRPr lang="fr-FR" dirty="0"/>
          </a:p>
        </p:txBody>
      </p:sp>
      <p:sp>
        <p:nvSpPr>
          <p:cNvPr id="4" name="Espace réservé du contenu 3"/>
          <p:cNvSpPr>
            <a:spLocks noGrp="1"/>
          </p:cNvSpPr>
          <p:nvPr>
            <p:ph sz="half" idx="2"/>
          </p:nvPr>
        </p:nvSpPr>
        <p:spPr>
          <a:xfrm>
            <a:off x="653792" y="2485882"/>
            <a:ext cx="4023360" cy="4114800"/>
          </a:xfrm>
        </p:spPr>
        <p:style>
          <a:lnRef idx="2">
            <a:schemeClr val="accent5"/>
          </a:lnRef>
          <a:fillRef idx="1">
            <a:schemeClr val="lt1"/>
          </a:fillRef>
          <a:effectRef idx="0">
            <a:schemeClr val="accent5"/>
          </a:effectRef>
          <a:fontRef idx="minor">
            <a:schemeClr val="dk1"/>
          </a:fontRef>
        </p:style>
        <p:txBody>
          <a:bodyPr/>
          <a:lstStyle/>
          <a:p>
            <a:pPr lvl="0"/>
            <a:r>
              <a:rPr lang="fr-FR" b="1" dirty="0" smtClean="0">
                <a:effectLst/>
              </a:rPr>
              <a:t>DEFCCS</a:t>
            </a:r>
            <a:r>
              <a:rPr lang="fr-FR" dirty="0" smtClean="0">
                <a:effectLst/>
              </a:rPr>
              <a:t>: </a:t>
            </a:r>
            <a:r>
              <a:rPr lang="fr-FR" dirty="0"/>
              <a:t>a</a:t>
            </a:r>
            <a:r>
              <a:rPr lang="fr-FR" dirty="0" smtClean="0">
                <a:effectLst/>
              </a:rPr>
              <a:t>ctivités de conseil et de supervision du reboisement;</a:t>
            </a:r>
          </a:p>
          <a:p>
            <a:r>
              <a:rPr lang="fr-FR" b="1" dirty="0" smtClean="0">
                <a:effectLst/>
              </a:rPr>
              <a:t>Les services de vulgarisation</a:t>
            </a:r>
            <a:r>
              <a:rPr lang="fr-FR" dirty="0" smtClean="0">
                <a:effectLst/>
              </a:rPr>
              <a:t>: conseil et supervision des AGR développées par les femmes </a:t>
            </a:r>
            <a:endParaRPr lang="fr-FR" dirty="0">
              <a:ea typeface="Calibri"/>
              <a:cs typeface="Times New Roman"/>
            </a:endParaRPr>
          </a:p>
          <a:p>
            <a:pPr lvl="0"/>
            <a:endParaRPr lang="fr-FR" dirty="0" smtClean="0">
              <a:effectLst/>
            </a:endParaRPr>
          </a:p>
          <a:p>
            <a:endParaRPr lang="fr-FR" dirty="0"/>
          </a:p>
        </p:txBody>
      </p:sp>
      <p:sp>
        <p:nvSpPr>
          <p:cNvPr id="5" name="Espace réservé du texte 4"/>
          <p:cNvSpPr>
            <a:spLocks noGrp="1"/>
          </p:cNvSpPr>
          <p:nvPr>
            <p:ph type="body" sz="quarter" idx="3"/>
          </p:nvPr>
        </p:nvSpPr>
        <p:spPr>
          <a:xfrm>
            <a:off x="4860032" y="1844824"/>
            <a:ext cx="4023360" cy="640080"/>
          </a:xfrm>
        </p:spPr>
        <p:style>
          <a:lnRef idx="1">
            <a:schemeClr val="accent5"/>
          </a:lnRef>
          <a:fillRef idx="2">
            <a:schemeClr val="accent5"/>
          </a:fillRef>
          <a:effectRef idx="1">
            <a:schemeClr val="accent5"/>
          </a:effectRef>
          <a:fontRef idx="minor">
            <a:schemeClr val="dk1"/>
          </a:fontRef>
        </p:style>
        <p:txBody>
          <a:bodyPr/>
          <a:lstStyle/>
          <a:p>
            <a:r>
              <a:rPr lang="fr-FR" dirty="0" smtClean="0"/>
              <a:t>Autres acteurs impliqués</a:t>
            </a:r>
            <a:endParaRPr lang="fr-FR" dirty="0"/>
          </a:p>
        </p:txBody>
      </p:sp>
      <p:sp>
        <p:nvSpPr>
          <p:cNvPr id="6" name="Espace réservé du contenu 5"/>
          <p:cNvSpPr>
            <a:spLocks noGrp="1"/>
          </p:cNvSpPr>
          <p:nvPr>
            <p:ph sz="quarter" idx="4"/>
          </p:nvPr>
        </p:nvSpPr>
        <p:spPr>
          <a:xfrm>
            <a:off x="4860032" y="2485882"/>
            <a:ext cx="4023360" cy="4114800"/>
          </a:xfrm>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pPr lvl="0"/>
            <a:r>
              <a:rPr lang="fr-FR" b="1" dirty="0" smtClean="0">
                <a:effectLst/>
              </a:rPr>
              <a:t>Les conseils </a:t>
            </a:r>
            <a:r>
              <a:rPr lang="fr-FR" b="1" dirty="0" err="1" smtClean="0">
                <a:effectLst/>
              </a:rPr>
              <a:t>dptaux</a:t>
            </a:r>
            <a:r>
              <a:rPr lang="fr-FR" b="1" dirty="0" smtClean="0"/>
              <a:t>/Maires </a:t>
            </a:r>
            <a:r>
              <a:rPr lang="fr-FR" dirty="0" smtClean="0">
                <a:effectLst/>
              </a:rPr>
              <a:t>: la mobilisation des communautés ;</a:t>
            </a:r>
          </a:p>
          <a:p>
            <a:pPr lvl="0"/>
            <a:r>
              <a:rPr lang="fr-FR" b="1" dirty="0" smtClean="0">
                <a:effectLst/>
              </a:rPr>
              <a:t>Les services de microfinance: </a:t>
            </a:r>
            <a:r>
              <a:rPr lang="fr-FR" dirty="0" smtClean="0">
                <a:effectLst/>
              </a:rPr>
              <a:t>soutenir les femmes dans leurs activités AGR (établissement de livrets d’épargne, lignes de crédit,  formation sur l'entrepreneuriat rural);</a:t>
            </a:r>
          </a:p>
          <a:p>
            <a:pPr lvl="0"/>
            <a:r>
              <a:rPr lang="fr-FR" b="1" dirty="0" smtClean="0">
                <a:effectLst/>
              </a:rPr>
              <a:t>Organisation de femmes: </a:t>
            </a:r>
            <a:r>
              <a:rPr lang="fr-FR" dirty="0" smtClean="0">
                <a:effectLst/>
              </a:rPr>
              <a:t>identification et réalisation d’AGR, et établissement de pépinière;</a:t>
            </a:r>
          </a:p>
          <a:p>
            <a:pPr lvl="0"/>
            <a:r>
              <a:rPr lang="fr-FR" b="1" dirty="0" smtClean="0">
                <a:effectLst/>
              </a:rPr>
              <a:t>Organisation d’agriculteurs: </a:t>
            </a:r>
            <a:r>
              <a:rPr lang="fr-FR" dirty="0" smtClean="0">
                <a:effectLst/>
              </a:rPr>
              <a:t>impliqués dans les systèmes agricoles (bénéficiaires) ;</a:t>
            </a:r>
          </a:p>
          <a:p>
            <a:pPr lvl="0"/>
            <a:r>
              <a:rPr lang="fr-FR" b="1" dirty="0" smtClean="0"/>
              <a:t>Forestiers</a:t>
            </a:r>
            <a:r>
              <a:rPr lang="fr-FR" dirty="0" smtClean="0"/>
              <a:t>: lutte contre les feux de brousse, aménagement de forêts &amp; reboisement;</a:t>
            </a:r>
            <a:endParaRPr lang="fr-FR" dirty="0" smtClean="0">
              <a:effectLst/>
            </a:endParaRPr>
          </a:p>
          <a:p>
            <a:endParaRPr lang="fr-FR" dirty="0"/>
          </a:p>
        </p:txBody>
      </p:sp>
      <p:sp>
        <p:nvSpPr>
          <p:cNvPr id="7" name="ZoneTexte 6"/>
          <p:cNvSpPr txBox="1"/>
          <p:nvPr/>
        </p:nvSpPr>
        <p:spPr>
          <a:xfrm>
            <a:off x="971600" y="0"/>
            <a:ext cx="324036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6"/>
            </a:pPr>
            <a:r>
              <a:rPr lang="fr-FR" sz="2400" b="1" dirty="0" smtClean="0"/>
              <a:t>PARTENAIRES</a:t>
            </a:r>
            <a:endParaRPr lang="fr-FR" sz="2400" b="1" dirty="0"/>
          </a:p>
        </p:txBody>
      </p:sp>
    </p:spTree>
    <p:extLst>
      <p:ext uri="{BB962C8B-B14F-4D97-AF65-F5344CB8AC3E}">
        <p14:creationId xmlns:p14="http://schemas.microsoft.com/office/powerpoint/2010/main" val="3816945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04664"/>
            <a:ext cx="8229600" cy="1301006"/>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l">
              <a:lnSpc>
                <a:spcPct val="115000"/>
              </a:lnSpc>
              <a:spcAft>
                <a:spcPts val="0"/>
              </a:spcAft>
              <a:tabLst>
                <a:tab pos="270510" algn="l"/>
              </a:tabLst>
            </a:pPr>
            <a:r>
              <a:rPr lang="fr-FR" sz="2200" b="1" dirty="0" smtClean="0"/>
              <a:t/>
            </a:r>
            <a:br>
              <a:rPr lang="fr-FR" sz="2200" b="1" dirty="0" smtClean="0"/>
            </a:br>
            <a:r>
              <a:rPr lang="fr-FR" sz="2200" b="1" dirty="0" smtClean="0"/>
              <a:t>Produit </a:t>
            </a:r>
            <a:r>
              <a:rPr lang="fr-FR" sz="2200" b="1" dirty="0"/>
              <a:t> 3.1 : </a:t>
            </a:r>
            <a:r>
              <a:rPr lang="fr-FR" sz="2200" b="1" dirty="0" smtClean="0"/>
              <a:t>l</a:t>
            </a:r>
            <a:r>
              <a:rPr lang="fr-FR" sz="2200" dirty="0" smtClean="0"/>
              <a:t>es </a:t>
            </a:r>
            <a:r>
              <a:rPr lang="fr-FR" sz="2200" dirty="0"/>
              <a:t>gouvernements locaux et les services techniques déconcentrés disposent des compétences nécessaires pour appuyer les communautés dans les actions d’adaptation;</a:t>
            </a:r>
            <a:r>
              <a:rPr lang="fr-FR" sz="1800" dirty="0"/>
              <a:t/>
            </a:r>
            <a:br>
              <a:rPr lang="fr-FR" sz="1800" dirty="0"/>
            </a:br>
            <a:endParaRPr lang="fr-FR" sz="1800" dirty="0"/>
          </a:p>
        </p:txBody>
      </p:sp>
      <p:sp>
        <p:nvSpPr>
          <p:cNvPr id="3" name="Espace réservé du texte 2"/>
          <p:cNvSpPr>
            <a:spLocks noGrp="1"/>
          </p:cNvSpPr>
          <p:nvPr>
            <p:ph type="body" idx="1"/>
          </p:nvPr>
        </p:nvSpPr>
        <p:spPr>
          <a:xfrm>
            <a:off x="581784" y="1772816"/>
            <a:ext cx="4023360" cy="640080"/>
          </a:xfrm>
        </p:spPr>
        <p:style>
          <a:lnRef idx="1">
            <a:schemeClr val="accent5"/>
          </a:lnRef>
          <a:fillRef idx="2">
            <a:schemeClr val="accent5"/>
          </a:fillRef>
          <a:effectRef idx="1">
            <a:schemeClr val="accent5"/>
          </a:effectRef>
          <a:fontRef idx="minor">
            <a:schemeClr val="dk1"/>
          </a:fontRef>
        </p:style>
        <p:txBody>
          <a:bodyPr/>
          <a:lstStyle/>
          <a:p>
            <a:r>
              <a:rPr lang="fr-FR" dirty="0" smtClean="0"/>
              <a:t>Institutions responsables</a:t>
            </a:r>
            <a:endParaRPr lang="fr-FR" dirty="0"/>
          </a:p>
        </p:txBody>
      </p:sp>
      <p:sp>
        <p:nvSpPr>
          <p:cNvPr id="4" name="Espace réservé du contenu 3"/>
          <p:cNvSpPr>
            <a:spLocks noGrp="1"/>
          </p:cNvSpPr>
          <p:nvPr>
            <p:ph sz="half" idx="2"/>
          </p:nvPr>
        </p:nvSpPr>
        <p:spPr>
          <a:xfrm>
            <a:off x="581784" y="2413874"/>
            <a:ext cx="4023360" cy="4114800"/>
          </a:xfrm>
        </p:spPr>
        <p:style>
          <a:lnRef idx="2">
            <a:schemeClr val="accent5"/>
          </a:lnRef>
          <a:fillRef idx="1">
            <a:schemeClr val="lt1"/>
          </a:fillRef>
          <a:effectRef idx="0">
            <a:schemeClr val="accent5"/>
          </a:effectRef>
          <a:fontRef idx="minor">
            <a:schemeClr val="dk1"/>
          </a:fontRef>
        </p:style>
        <p:txBody>
          <a:bodyPr/>
          <a:lstStyle/>
          <a:p>
            <a:pPr lvl="0"/>
            <a:r>
              <a:rPr lang="fr-FR" b="1" dirty="0"/>
              <a:t>ANACIM &amp; COMNACC</a:t>
            </a:r>
            <a:r>
              <a:rPr lang="fr-FR" dirty="0"/>
              <a:t>: </a:t>
            </a:r>
            <a:endParaRPr lang="fr-FR" dirty="0" smtClean="0"/>
          </a:p>
          <a:p>
            <a:pPr lvl="1"/>
            <a:r>
              <a:rPr lang="fr-FR" dirty="0" smtClean="0"/>
              <a:t>le </a:t>
            </a:r>
            <a:r>
              <a:rPr lang="fr-FR" dirty="0"/>
              <a:t>développement de programmes de formation</a:t>
            </a:r>
            <a:endParaRPr lang="fr-FR" dirty="0">
              <a:ea typeface="Calibri"/>
              <a:cs typeface="Times New Roman"/>
            </a:endParaRPr>
          </a:p>
          <a:p>
            <a:endParaRPr lang="fr-FR" dirty="0"/>
          </a:p>
        </p:txBody>
      </p:sp>
      <p:sp>
        <p:nvSpPr>
          <p:cNvPr id="5" name="Espace réservé du texte 4"/>
          <p:cNvSpPr>
            <a:spLocks noGrp="1"/>
          </p:cNvSpPr>
          <p:nvPr>
            <p:ph type="body" sz="quarter" idx="3"/>
          </p:nvPr>
        </p:nvSpPr>
        <p:spPr>
          <a:xfrm>
            <a:off x="4788024" y="1772816"/>
            <a:ext cx="4023360" cy="640080"/>
          </a:xfrm>
        </p:spPr>
        <p:style>
          <a:lnRef idx="1">
            <a:schemeClr val="accent5"/>
          </a:lnRef>
          <a:fillRef idx="2">
            <a:schemeClr val="accent5"/>
          </a:fillRef>
          <a:effectRef idx="1">
            <a:schemeClr val="accent5"/>
          </a:effectRef>
          <a:fontRef idx="minor">
            <a:schemeClr val="dk1"/>
          </a:fontRef>
        </p:style>
        <p:txBody>
          <a:bodyPr/>
          <a:lstStyle/>
          <a:p>
            <a:r>
              <a:rPr lang="fr-FR" dirty="0" smtClean="0"/>
              <a:t>Autres parties prenantes</a:t>
            </a:r>
            <a:endParaRPr lang="fr-FR" dirty="0"/>
          </a:p>
        </p:txBody>
      </p:sp>
      <p:sp>
        <p:nvSpPr>
          <p:cNvPr id="6" name="Espace réservé du contenu 5"/>
          <p:cNvSpPr>
            <a:spLocks noGrp="1"/>
          </p:cNvSpPr>
          <p:nvPr>
            <p:ph sz="quarter" idx="4"/>
          </p:nvPr>
        </p:nvSpPr>
        <p:spPr>
          <a:xfrm>
            <a:off x="4788024" y="2413874"/>
            <a:ext cx="4023360" cy="4114800"/>
          </a:xfrm>
        </p:spPr>
        <p:style>
          <a:lnRef idx="2">
            <a:schemeClr val="accent5"/>
          </a:lnRef>
          <a:fillRef idx="1">
            <a:schemeClr val="lt1"/>
          </a:fillRef>
          <a:effectRef idx="0">
            <a:schemeClr val="accent5"/>
          </a:effectRef>
          <a:fontRef idx="minor">
            <a:schemeClr val="dk1"/>
          </a:fontRef>
        </p:style>
        <p:txBody>
          <a:bodyPr>
            <a:normAutofit fontScale="85000" lnSpcReduction="20000"/>
          </a:bodyPr>
          <a:lstStyle/>
          <a:p>
            <a:pPr lvl="0"/>
            <a:r>
              <a:rPr lang="fr-FR" b="1" dirty="0" smtClean="0"/>
              <a:t>Personnel technique des communes, </a:t>
            </a:r>
            <a:r>
              <a:rPr lang="fr-FR" b="1" dirty="0"/>
              <a:t>les services de vulgarisation </a:t>
            </a:r>
            <a:r>
              <a:rPr lang="fr-FR" b="1" dirty="0" smtClean="0"/>
              <a:t>(CADL) et </a:t>
            </a:r>
            <a:r>
              <a:rPr lang="fr-FR" b="1" dirty="0"/>
              <a:t>les </a:t>
            </a:r>
            <a:r>
              <a:rPr lang="fr-FR" b="1" dirty="0" smtClean="0"/>
              <a:t>OCB: </a:t>
            </a:r>
            <a:r>
              <a:rPr lang="fr-FR" dirty="0"/>
              <a:t>identification des besoins de formation, la participation à des sessions de </a:t>
            </a:r>
            <a:r>
              <a:rPr lang="fr-FR" dirty="0" smtClean="0"/>
              <a:t>formation;</a:t>
            </a:r>
          </a:p>
          <a:p>
            <a:pPr lvl="0"/>
            <a:r>
              <a:rPr lang="fr-FR" b="1" dirty="0"/>
              <a:t>Ministère de l'éducation </a:t>
            </a:r>
            <a:r>
              <a:rPr lang="fr-FR" b="1" dirty="0" smtClean="0"/>
              <a:t>(IA, IEF, etc…): </a:t>
            </a:r>
            <a:r>
              <a:rPr lang="fr-FR" dirty="0"/>
              <a:t>contribuer à l'élaboration de livrets scolaires sur les changements </a:t>
            </a:r>
            <a:r>
              <a:rPr lang="fr-FR" dirty="0" smtClean="0"/>
              <a:t>climatiques;</a:t>
            </a:r>
          </a:p>
          <a:p>
            <a:r>
              <a:rPr lang="fr-FR" b="1" dirty="0"/>
              <a:t>Les communautés cibles</a:t>
            </a:r>
            <a:r>
              <a:rPr lang="fr-FR" dirty="0"/>
              <a:t>: impliquées dans la communication des projets (forums régionaux, les visites        d’ échanges, etc.)</a:t>
            </a:r>
            <a:endParaRPr lang="fr-FR" dirty="0">
              <a:ea typeface="Calibri"/>
              <a:cs typeface="Times New Roman"/>
            </a:endParaRPr>
          </a:p>
          <a:p>
            <a:pPr lvl="0"/>
            <a:endParaRPr lang="fr-FR" dirty="0">
              <a:ea typeface="Calibri"/>
              <a:cs typeface="Times New Roman"/>
            </a:endParaRPr>
          </a:p>
          <a:p>
            <a:endParaRPr lang="fr-FR" dirty="0"/>
          </a:p>
        </p:txBody>
      </p:sp>
      <p:sp>
        <p:nvSpPr>
          <p:cNvPr id="7" name="ZoneTexte 6"/>
          <p:cNvSpPr txBox="1"/>
          <p:nvPr/>
        </p:nvSpPr>
        <p:spPr>
          <a:xfrm>
            <a:off x="971600" y="0"/>
            <a:ext cx="324036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6"/>
            </a:pPr>
            <a:r>
              <a:rPr lang="fr-FR" sz="2400" b="1" dirty="0" smtClean="0"/>
              <a:t>PARTENAIRES</a:t>
            </a:r>
            <a:endParaRPr lang="fr-FR" sz="2400" b="1" dirty="0"/>
          </a:p>
        </p:txBody>
      </p:sp>
    </p:spTree>
    <p:extLst>
      <p:ext uri="{BB962C8B-B14F-4D97-AF65-F5344CB8AC3E}">
        <p14:creationId xmlns:p14="http://schemas.microsoft.com/office/powerpoint/2010/main" val="1765302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692696"/>
            <a:ext cx="8229600" cy="1143000"/>
          </a:xfrm>
        </p:spPr>
        <p:style>
          <a:lnRef idx="1">
            <a:schemeClr val="accent5"/>
          </a:lnRef>
          <a:fillRef idx="2">
            <a:schemeClr val="accent5"/>
          </a:fillRef>
          <a:effectRef idx="1">
            <a:schemeClr val="accent5"/>
          </a:effectRef>
          <a:fontRef idx="minor">
            <a:schemeClr val="dk1"/>
          </a:fontRef>
        </p:style>
        <p:txBody>
          <a:bodyPr>
            <a:noAutofit/>
          </a:bodyPr>
          <a:lstStyle/>
          <a:p>
            <a:pPr algn="l"/>
            <a:r>
              <a:rPr lang="fr-CA" sz="2400" b="1" dirty="0"/>
              <a:t>Produit </a:t>
            </a:r>
            <a:r>
              <a:rPr lang="fr-FR" sz="2400" b="1" dirty="0"/>
              <a:t> 3.2 </a:t>
            </a:r>
            <a:r>
              <a:rPr lang="fr-FR" sz="2400" dirty="0"/>
              <a:t>: Les avantages des mesures d’adaptation prises sont suivis et partagés avec les pouvoirs publics, les communautés cibles et les partenaires </a:t>
            </a:r>
          </a:p>
        </p:txBody>
      </p:sp>
      <p:sp>
        <p:nvSpPr>
          <p:cNvPr id="3" name="Espace réservé du texte 2"/>
          <p:cNvSpPr>
            <a:spLocks noGrp="1"/>
          </p:cNvSpPr>
          <p:nvPr>
            <p:ph type="body" idx="1"/>
          </p:nvPr>
        </p:nvSpPr>
        <p:spPr>
          <a:xfrm>
            <a:off x="725800" y="1916832"/>
            <a:ext cx="4023360" cy="640080"/>
          </a:xfrm>
        </p:spPr>
        <p:style>
          <a:lnRef idx="1">
            <a:schemeClr val="accent5"/>
          </a:lnRef>
          <a:fillRef idx="2">
            <a:schemeClr val="accent5"/>
          </a:fillRef>
          <a:effectRef idx="1">
            <a:schemeClr val="accent5"/>
          </a:effectRef>
          <a:fontRef idx="minor">
            <a:schemeClr val="dk1"/>
          </a:fontRef>
        </p:style>
        <p:txBody>
          <a:bodyPr/>
          <a:lstStyle/>
          <a:p>
            <a:r>
              <a:rPr lang="fr-FR" dirty="0" smtClean="0"/>
              <a:t>Institutions responsables</a:t>
            </a:r>
            <a:endParaRPr lang="fr-FR" dirty="0"/>
          </a:p>
        </p:txBody>
      </p:sp>
      <p:sp>
        <p:nvSpPr>
          <p:cNvPr id="4" name="Espace réservé du contenu 3"/>
          <p:cNvSpPr>
            <a:spLocks noGrp="1"/>
          </p:cNvSpPr>
          <p:nvPr>
            <p:ph sz="half" idx="2"/>
          </p:nvPr>
        </p:nvSpPr>
        <p:spPr>
          <a:xfrm>
            <a:off x="725800" y="2557890"/>
            <a:ext cx="4023360" cy="4114800"/>
          </a:xfrm>
        </p:spPr>
        <p:style>
          <a:lnRef idx="2">
            <a:schemeClr val="accent5"/>
          </a:lnRef>
          <a:fillRef idx="1">
            <a:schemeClr val="lt1"/>
          </a:fillRef>
          <a:effectRef idx="0">
            <a:schemeClr val="accent5"/>
          </a:effectRef>
          <a:fontRef idx="minor">
            <a:schemeClr val="dk1"/>
          </a:fontRef>
        </p:style>
        <p:txBody>
          <a:bodyPr/>
          <a:lstStyle/>
          <a:p>
            <a:pPr lvl="0"/>
            <a:r>
              <a:rPr lang="fr-FR" b="1" dirty="0"/>
              <a:t>Ministère de l'Environnement</a:t>
            </a:r>
            <a:r>
              <a:rPr lang="fr-FR" dirty="0"/>
              <a:t>: </a:t>
            </a:r>
            <a:endParaRPr lang="fr-FR" dirty="0" smtClean="0"/>
          </a:p>
          <a:p>
            <a:pPr lvl="1"/>
            <a:r>
              <a:rPr lang="fr-FR" sz="2400" dirty="0" smtClean="0"/>
              <a:t>pour la </a:t>
            </a:r>
            <a:r>
              <a:rPr lang="fr-FR" sz="2400" dirty="0"/>
              <a:t>gestion de la composante communication du projet</a:t>
            </a:r>
            <a:endParaRPr lang="fr-FR" sz="2400" dirty="0">
              <a:ea typeface="Calibri"/>
              <a:cs typeface="Times New Roman"/>
            </a:endParaRPr>
          </a:p>
          <a:p>
            <a:endParaRPr lang="fr-FR" dirty="0"/>
          </a:p>
        </p:txBody>
      </p:sp>
      <p:sp>
        <p:nvSpPr>
          <p:cNvPr id="5" name="Espace réservé du texte 4"/>
          <p:cNvSpPr>
            <a:spLocks noGrp="1"/>
          </p:cNvSpPr>
          <p:nvPr>
            <p:ph type="body" sz="quarter" idx="3"/>
          </p:nvPr>
        </p:nvSpPr>
        <p:spPr>
          <a:xfrm>
            <a:off x="4932040" y="1916832"/>
            <a:ext cx="4023360" cy="640080"/>
          </a:xfrm>
        </p:spPr>
        <p:style>
          <a:lnRef idx="1">
            <a:schemeClr val="accent5"/>
          </a:lnRef>
          <a:fillRef idx="2">
            <a:schemeClr val="accent5"/>
          </a:fillRef>
          <a:effectRef idx="1">
            <a:schemeClr val="accent5"/>
          </a:effectRef>
          <a:fontRef idx="minor">
            <a:schemeClr val="dk1"/>
          </a:fontRef>
        </p:style>
        <p:txBody>
          <a:bodyPr/>
          <a:lstStyle/>
          <a:p>
            <a:r>
              <a:rPr lang="fr-FR" dirty="0" smtClean="0"/>
              <a:t>Autres parties prenantes</a:t>
            </a:r>
            <a:endParaRPr lang="fr-FR" dirty="0"/>
          </a:p>
        </p:txBody>
      </p:sp>
      <p:sp>
        <p:nvSpPr>
          <p:cNvPr id="6" name="Espace réservé du contenu 5"/>
          <p:cNvSpPr>
            <a:spLocks noGrp="1"/>
          </p:cNvSpPr>
          <p:nvPr>
            <p:ph sz="quarter" idx="4"/>
          </p:nvPr>
        </p:nvSpPr>
        <p:spPr>
          <a:xfrm>
            <a:off x="4932040" y="2557890"/>
            <a:ext cx="4023360" cy="4114800"/>
          </a:xfrm>
        </p:spPr>
        <p:style>
          <a:lnRef idx="2">
            <a:schemeClr val="accent5"/>
          </a:lnRef>
          <a:fillRef idx="1">
            <a:schemeClr val="lt1"/>
          </a:fillRef>
          <a:effectRef idx="0">
            <a:schemeClr val="accent5"/>
          </a:effectRef>
          <a:fontRef idx="minor">
            <a:schemeClr val="dk1"/>
          </a:fontRef>
        </p:style>
        <p:txBody>
          <a:bodyPr>
            <a:normAutofit fontScale="92500"/>
          </a:bodyPr>
          <a:lstStyle/>
          <a:p>
            <a:pPr lvl="0"/>
            <a:r>
              <a:rPr lang="fr-FR" b="1" dirty="0"/>
              <a:t>Ministère de l'éducation </a:t>
            </a:r>
            <a:r>
              <a:rPr lang="fr-FR" b="1" dirty="0" smtClean="0"/>
              <a:t>(IA, IEF, DIRECTIONS ECOLES): </a:t>
            </a:r>
            <a:r>
              <a:rPr lang="fr-FR" dirty="0"/>
              <a:t>contribuer à l'élaboration de livrets scolaires sur les changements </a:t>
            </a:r>
            <a:r>
              <a:rPr lang="fr-FR" dirty="0" smtClean="0"/>
              <a:t>climatiques;</a:t>
            </a:r>
          </a:p>
          <a:p>
            <a:r>
              <a:rPr lang="fr-FR" b="1" dirty="0"/>
              <a:t>Les communautés cibles</a:t>
            </a:r>
            <a:r>
              <a:rPr lang="fr-FR" dirty="0"/>
              <a:t>: impliquées dans la communication des projets (forums régionaux, les visites        d’ échanges, etc.)</a:t>
            </a:r>
            <a:endParaRPr lang="fr-FR" dirty="0">
              <a:ea typeface="Calibri"/>
              <a:cs typeface="Times New Roman"/>
            </a:endParaRPr>
          </a:p>
          <a:p>
            <a:pPr lvl="0"/>
            <a:endParaRPr lang="fr-FR" dirty="0"/>
          </a:p>
          <a:p>
            <a:endParaRPr lang="fr-FR" dirty="0"/>
          </a:p>
        </p:txBody>
      </p:sp>
      <p:sp>
        <p:nvSpPr>
          <p:cNvPr id="7" name="ZoneTexte 6"/>
          <p:cNvSpPr txBox="1"/>
          <p:nvPr/>
        </p:nvSpPr>
        <p:spPr>
          <a:xfrm>
            <a:off x="611560" y="231031"/>
            <a:ext cx="324036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6"/>
            </a:pPr>
            <a:r>
              <a:rPr lang="fr-FR" sz="2400" b="1" dirty="0" smtClean="0"/>
              <a:t>PARTENAIRES</a:t>
            </a:r>
            <a:endParaRPr lang="fr-FR" sz="2400" b="1" dirty="0"/>
          </a:p>
        </p:txBody>
      </p:sp>
    </p:spTree>
    <p:extLst>
      <p:ext uri="{BB962C8B-B14F-4D97-AF65-F5344CB8AC3E}">
        <p14:creationId xmlns:p14="http://schemas.microsoft.com/office/powerpoint/2010/main" val="3418706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71600" y="188640"/>
            <a:ext cx="324036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7"/>
            </a:pPr>
            <a:r>
              <a:rPr lang="fr-FR" sz="2400" b="1" dirty="0" smtClean="0"/>
              <a:t>BUDGET</a:t>
            </a:r>
            <a:endParaRPr lang="fr-FR" sz="2400" b="1" dirty="0"/>
          </a:p>
        </p:txBody>
      </p:sp>
      <p:sp>
        <p:nvSpPr>
          <p:cNvPr id="1026" name="Zone de texte 41"/>
          <p:cNvSpPr txBox="1">
            <a:spLocks noChangeArrowheads="1"/>
          </p:cNvSpPr>
          <p:nvPr/>
        </p:nvSpPr>
        <p:spPr bwMode="auto">
          <a:xfrm>
            <a:off x="1043608" y="1052736"/>
            <a:ext cx="3240359" cy="511256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Période du programme: 2015-2020</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ID de la subvention Atlas: 00087092</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ID du projet: 	00094237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PIMS:	4964</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Date de démarrage:</a:t>
            </a:r>
            <a:r>
              <a:rPr kumimoji="0" lang="fr-FR" sz="1400" b="1" i="0" u="none" strike="noStrike" cap="none" normalizeH="0" baseline="0" dirty="0" smtClean="0">
                <a:ln>
                  <a:noFill/>
                </a:ln>
                <a:solidFill>
                  <a:schemeClr val="tx1"/>
                </a:solidFill>
                <a:effectLst/>
                <a:latin typeface="Arial" pitchFamily="34" charset="0"/>
                <a:cs typeface="Arial" pitchFamily="34" charset="0"/>
              </a:rPr>
              <a:t>	</a:t>
            </a:r>
            <a:r>
              <a:rPr kumimoji="0" lang="fr-FR" sz="1400" b="0" i="0" u="none" strike="noStrike" cap="none" normalizeH="0" baseline="0" dirty="0" smtClean="0">
                <a:ln>
                  <a:noFill/>
                </a:ln>
                <a:solidFill>
                  <a:schemeClr val="tx1"/>
                </a:solidFill>
                <a:effectLst/>
                <a:latin typeface="Arial" pitchFamily="34" charset="0"/>
                <a:cs typeface="Arial" pitchFamily="34" charset="0"/>
              </a:rPr>
              <a:t>Juin 2015</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Date d’achèvement:</a:t>
            </a:r>
            <a:r>
              <a:rPr kumimoji="0" lang="fr-FR" sz="1400" b="1" i="0" u="none" strike="noStrike" cap="none" normalizeH="0" baseline="0" dirty="0" smtClean="0">
                <a:ln>
                  <a:noFill/>
                </a:ln>
                <a:solidFill>
                  <a:schemeClr val="tx1"/>
                </a:solidFill>
                <a:effectLst/>
                <a:latin typeface="Arial" pitchFamily="34" charset="0"/>
                <a:cs typeface="Arial" pitchFamily="34" charset="0"/>
              </a:rPr>
              <a:t>	</a:t>
            </a:r>
            <a:r>
              <a:rPr kumimoji="0" lang="fr-FR" sz="1400" b="0" i="0" u="none" strike="noStrike" cap="none" normalizeH="0" baseline="0" dirty="0" smtClean="0">
                <a:ln>
                  <a:noFill/>
                </a:ln>
                <a:solidFill>
                  <a:schemeClr val="tx1"/>
                </a:solidFill>
                <a:effectLst/>
                <a:latin typeface="Arial" pitchFamily="34" charset="0"/>
                <a:cs typeface="Arial" pitchFamily="34" charset="0"/>
              </a:rPr>
              <a:t>Juin 2020</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Modalités de gestion:</a:t>
            </a:r>
            <a:r>
              <a:rPr kumimoji="0" lang="fr-FR" b="0" i="0" u="none" strike="noStrike" cap="none" normalizeH="0" baseline="0" dirty="0" smtClean="0">
                <a:ln>
                  <a:noFill/>
                </a:ln>
                <a:solidFill>
                  <a:schemeClr val="tx1"/>
                </a:solidFill>
                <a:effectLst/>
                <a:latin typeface="Arial" pitchFamily="34" charset="0"/>
                <a:cs typeface="Arial" pitchFamily="34" charset="0"/>
              </a:rPr>
              <a:t>	NEX</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Date de réunion CLEP	10 Aout 2015</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Zone de texte 42"/>
          <p:cNvSpPr txBox="1">
            <a:spLocks noChangeArrowheads="1"/>
          </p:cNvSpPr>
          <p:nvPr/>
        </p:nvSpPr>
        <p:spPr bwMode="auto">
          <a:xfrm>
            <a:off x="4427984" y="980728"/>
            <a:ext cx="4392488" cy="525658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tx1"/>
                </a:solidFill>
                <a:effectLst/>
                <a:latin typeface="Arial" pitchFamily="34" charset="0"/>
                <a:cs typeface="Arial" pitchFamily="34" charset="0"/>
              </a:rPr>
              <a:t>Total des ressources allouées en cash: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b="0" i="0" u="none" strike="noStrike" cap="none" normalizeH="0" baseline="0" dirty="0" smtClean="0">
                <a:ln>
                  <a:noFill/>
                </a:ln>
                <a:solidFill>
                  <a:schemeClr val="tx1"/>
                </a:solidFill>
                <a:effectLst/>
                <a:latin typeface="Arial" pitchFamily="34" charset="0"/>
                <a:cs typeface="Arial" pitchFamily="34" charset="0"/>
              </a:rPr>
              <a:t>FEM/FPMA	        </a:t>
            </a:r>
            <a:r>
              <a:rPr kumimoji="0" lang="fr-FR" b="1" i="0" u="none" strike="noStrike" cap="none" normalizeH="0" baseline="0" dirty="0" smtClean="0">
                <a:ln>
                  <a:noFill/>
                </a:ln>
                <a:solidFill>
                  <a:schemeClr val="tx1"/>
                </a:solidFill>
                <a:effectLst/>
                <a:latin typeface="Arial" pitchFamily="34" charset="0"/>
                <a:cs typeface="Arial" pitchFamily="34" charset="0"/>
              </a:rPr>
              <a:t>$ 4,100,000</a:t>
            </a:r>
          </a:p>
          <a:p>
            <a:pPr lvl="0" fontAlgn="base">
              <a:spcBef>
                <a:spcPct val="0"/>
              </a:spcBef>
              <a:spcAft>
                <a:spcPct val="0"/>
              </a:spcAft>
              <a:buFont typeface="Wingdings" pitchFamily="2" charset="2"/>
              <a:buChar char="§"/>
            </a:pPr>
            <a:r>
              <a:rPr lang="fr-FR" dirty="0" smtClean="0">
                <a:latin typeface="Arial" pitchFamily="34" charset="0"/>
                <a:cs typeface="Arial" pitchFamily="34" charset="0"/>
              </a:rPr>
              <a:t>PNUD </a:t>
            </a:r>
            <a:r>
              <a:rPr lang="fr-FR" b="1" dirty="0" smtClean="0">
                <a:latin typeface="Arial" pitchFamily="34" charset="0"/>
                <a:cs typeface="Arial" pitchFamily="34" charset="0"/>
              </a:rPr>
              <a:t>		        $ 500,000</a:t>
            </a:r>
            <a:endParaRPr lang="fr-FR" dirty="0" smtClean="0">
              <a:latin typeface="Arial" pitchFamily="34" charset="0"/>
              <a:cs typeface="Arial" pitchFamily="34" charset="0"/>
            </a:endParaRPr>
          </a:p>
          <a:p>
            <a:pPr lvl="0" fontAlgn="base">
              <a:spcBef>
                <a:spcPct val="0"/>
              </a:spcBef>
              <a:spcAft>
                <a:spcPct val="0"/>
              </a:spcAft>
              <a:buFont typeface="Wingdings" pitchFamily="2" charset="2"/>
              <a:buChar char="§"/>
            </a:pPr>
            <a:r>
              <a:rPr kumimoji="0" lang="fr-FR" b="0" i="0" u="none" strike="noStrike" cap="none" normalizeH="0" baseline="0" dirty="0" smtClean="0">
                <a:ln>
                  <a:noFill/>
                </a:ln>
                <a:solidFill>
                  <a:schemeClr val="tx1"/>
                </a:solidFill>
                <a:effectLst/>
                <a:latin typeface="Arial" pitchFamily="34" charset="0"/>
                <a:cs typeface="Arial" pitchFamily="34" charset="0"/>
              </a:rPr>
              <a:t> </a:t>
            </a:r>
            <a:r>
              <a:rPr lang="fr-FR" dirty="0" smtClean="0">
                <a:latin typeface="Arial" pitchFamily="34" charset="0"/>
                <a:cs typeface="Arial" pitchFamily="34" charset="0"/>
              </a:rPr>
              <a:t>ETAT</a:t>
            </a:r>
            <a:r>
              <a:rPr kumimoji="0" lang="fr-FR" b="0" i="0" u="none" strike="noStrike" cap="none" normalizeH="0" baseline="0" dirty="0" smtClean="0">
                <a:ln>
                  <a:noFill/>
                </a:ln>
                <a:solidFill>
                  <a:schemeClr val="tx1"/>
                </a:solidFill>
                <a:effectLst/>
                <a:latin typeface="Arial" pitchFamily="34" charset="0"/>
                <a:cs typeface="Arial" pitchFamily="34" charset="0"/>
              </a:rPr>
              <a:t> SENEGAL        </a:t>
            </a:r>
            <a:r>
              <a:rPr lang="fr-FR" b="1" dirty="0" smtClean="0">
                <a:latin typeface="Arial" pitchFamily="34" charset="0"/>
                <a:cs typeface="Arial" pitchFamily="34" charset="0"/>
              </a:rPr>
              <a:t>$ 800,00</a:t>
            </a:r>
            <a:r>
              <a:rPr lang="fr-FR" sz="1600" b="1" dirty="0" smtClean="0">
                <a:latin typeface="Arial" pitchFamily="34" charset="0"/>
                <a:cs typeface="Arial" pitchFamily="34" charset="0"/>
              </a:rPr>
              <a:t>0</a:t>
            </a:r>
          </a:p>
          <a:p>
            <a:pPr lvl="0" fontAlgn="base">
              <a:spcBef>
                <a:spcPct val="0"/>
              </a:spcBef>
              <a:spcAft>
                <a:spcPts val="1000"/>
              </a:spcAft>
            </a:pPr>
            <a:endParaRPr kumimoji="0" lang="fr-FR" sz="1600" b="1" i="0" u="none" strike="noStrike" cap="none" normalizeH="0" baseline="0" dirty="0" smtClean="0">
              <a:ln>
                <a:noFill/>
              </a:ln>
              <a:solidFill>
                <a:schemeClr val="tx1"/>
              </a:solidFill>
              <a:effectLst/>
              <a:latin typeface="Arial" pitchFamily="34" charset="0"/>
              <a:cs typeface="Arial" pitchFamily="34" charset="0"/>
            </a:endParaRPr>
          </a:p>
          <a:p>
            <a:pPr lvl="0" fontAlgn="base">
              <a:spcBef>
                <a:spcPct val="0"/>
              </a:spcBef>
              <a:spcAft>
                <a:spcPts val="1000"/>
              </a:spcAf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fr-FR" sz="2000" b="1" i="0" u="none" strike="noStrike" cap="none" normalizeH="0" baseline="0" dirty="0" smtClean="0">
                <a:ln>
                  <a:noFill/>
                </a:ln>
                <a:solidFill>
                  <a:schemeClr val="tx1"/>
                </a:solidFill>
                <a:effectLst/>
                <a:latin typeface="Arial" pitchFamily="34" charset="0"/>
                <a:cs typeface="Arial" pitchFamily="34" charset="0"/>
              </a:rPr>
              <a:t>Autres</a:t>
            </a:r>
            <a:r>
              <a:rPr kumimoji="0" lang="fr-FR" sz="2000" b="1" i="0" u="none" strike="noStrike" cap="none" normalizeH="0" dirty="0" smtClean="0">
                <a:ln>
                  <a:noFill/>
                </a:ln>
                <a:solidFill>
                  <a:schemeClr val="tx1"/>
                </a:solidFill>
                <a:effectLst/>
                <a:latin typeface="Arial" pitchFamily="34" charset="0"/>
                <a:cs typeface="Arial" pitchFamily="34" charset="0"/>
              </a:rPr>
              <a:t> (</a:t>
            </a:r>
            <a:r>
              <a:rPr kumimoji="0" lang="fr-FR" sz="2000" b="1" i="0" u="none" strike="noStrike" cap="none" normalizeH="0" dirty="0" err="1" smtClean="0">
                <a:ln>
                  <a:noFill/>
                </a:ln>
                <a:solidFill>
                  <a:schemeClr val="tx1"/>
                </a:solidFill>
                <a:effectLst/>
                <a:latin typeface="Arial" pitchFamily="34" charset="0"/>
                <a:cs typeface="Arial" pitchFamily="34" charset="0"/>
              </a:rPr>
              <a:t>co-financement</a:t>
            </a:r>
            <a:r>
              <a:rPr lang="fr-FR" sz="2000" b="1" dirty="0" smtClean="0">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dirty="0" smtClean="0">
                <a:ln>
                  <a:noFill/>
                </a:ln>
                <a:solidFill>
                  <a:schemeClr val="tx1"/>
                </a:solidFill>
                <a:effectLst/>
                <a:latin typeface="Arial" pitchFamily="34" charset="0"/>
                <a:cs typeface="Arial" pitchFamily="34" charset="0"/>
              </a:rPr>
              <a:t>Gouvernement (subvention)	$ 7,800,000.00</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dirty="0" smtClean="0">
                <a:ln>
                  <a:noFill/>
                </a:ln>
                <a:solidFill>
                  <a:schemeClr val="tx1"/>
                </a:solidFill>
                <a:effectLst/>
                <a:latin typeface="Arial" pitchFamily="34" charset="0"/>
                <a:cs typeface="Arial" pitchFamily="34" charset="0"/>
              </a:rPr>
              <a:t>Gouvernement (en nature)	$ 200,000.00</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dirty="0" smtClean="0">
                <a:ln>
                  <a:noFill/>
                </a:ln>
                <a:solidFill>
                  <a:schemeClr val="tx1"/>
                </a:solidFill>
                <a:effectLst/>
                <a:latin typeface="Arial" pitchFamily="34" charset="0"/>
                <a:cs typeface="Arial" pitchFamily="34" charset="0"/>
              </a:rPr>
              <a:t>ANACIM	$ 3,500,000.00</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dirty="0" smtClean="0">
                <a:ln>
                  <a:noFill/>
                </a:ln>
                <a:solidFill>
                  <a:schemeClr val="tx1"/>
                </a:solidFill>
                <a:effectLst/>
                <a:latin typeface="Arial" pitchFamily="34" charset="0"/>
                <a:cs typeface="Arial" pitchFamily="34" charset="0"/>
              </a:rPr>
              <a:t>PNUD (subvention)	$ 2,500,000.00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  </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4762269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5760"/>
            <a:ext cx="4258816" cy="422920"/>
          </a:xfrm>
        </p:spPr>
        <p:txBody>
          <a:bodyPr>
            <a:normAutofit fontScale="90000"/>
          </a:bodyPr>
          <a:lstStyle/>
          <a:p>
            <a:r>
              <a:rPr lang="fr-FR" b="1" dirty="0" smtClean="0">
                <a:solidFill>
                  <a:schemeClr val="tx2"/>
                </a:solidFill>
              </a:rPr>
              <a:t>CONCLUSIONS</a:t>
            </a:r>
            <a:endParaRPr lang="fr-FR" b="1" dirty="0">
              <a:solidFill>
                <a:schemeClr val="tx2"/>
              </a:solidFill>
            </a:endParaRPr>
          </a:p>
        </p:txBody>
      </p:sp>
      <p:sp>
        <p:nvSpPr>
          <p:cNvPr id="4" name="Espace réservé du pied de page 3"/>
          <p:cNvSpPr>
            <a:spLocks noGrp="1"/>
          </p:cNvSpPr>
          <p:nvPr>
            <p:ph type="ftr" sz="quarter" idx="11"/>
          </p:nvPr>
        </p:nvSpPr>
        <p:spPr/>
        <p:txBody>
          <a:bodyPr/>
          <a:lstStyle/>
          <a:p>
            <a:r>
              <a:rPr lang="fr-FR" smtClean="0"/>
              <a:t>PNUD/CLEP, Août 2015</a:t>
            </a:r>
            <a:endParaRPr lang="fr-FR" dirty="0"/>
          </a:p>
        </p:txBody>
      </p:sp>
      <p:sp>
        <p:nvSpPr>
          <p:cNvPr id="5" name="Espace réservé du contenu 2"/>
          <p:cNvSpPr>
            <a:spLocks noGrp="1"/>
          </p:cNvSpPr>
          <p:nvPr>
            <p:ph idx="1"/>
          </p:nvPr>
        </p:nvSpPr>
        <p:spPr>
          <a:xfrm>
            <a:off x="1259632" y="692696"/>
            <a:ext cx="7427168" cy="4857403"/>
          </a:xfrm>
        </p:spPr>
        <p:txBody>
          <a:bodyPr>
            <a:noAutofit/>
          </a:bodyPr>
          <a:lstStyle/>
          <a:p>
            <a:pPr algn="just">
              <a:buFont typeface="Wingdings" panose="05000000000000000000" pitchFamily="2" charset="2"/>
              <a:buChar char="ü"/>
            </a:pPr>
            <a:r>
              <a:rPr lang="fr-FR" sz="2000" dirty="0" smtClean="0">
                <a:latin typeface="Arial" pitchFamily="34" charset="0"/>
                <a:cs typeface="Arial" pitchFamily="34" charset="0"/>
              </a:rPr>
              <a:t>Le document de projet a été élaboré suivant une approche participative et inclusive à travers des réunions, des visites de terrain, des correspondances et mails, téléphones, etc.;</a:t>
            </a:r>
          </a:p>
          <a:p>
            <a:pPr algn="just">
              <a:buFont typeface="Wingdings" panose="05000000000000000000" pitchFamily="2" charset="2"/>
              <a:buChar char="ü"/>
            </a:pPr>
            <a:endParaRPr lang="fr-FR" sz="2000" dirty="0" smtClean="0">
              <a:latin typeface="Arial" pitchFamily="34" charset="0"/>
              <a:cs typeface="Arial" pitchFamily="34" charset="0"/>
            </a:endParaRPr>
          </a:p>
          <a:p>
            <a:pPr algn="just">
              <a:buFont typeface="Wingdings" panose="05000000000000000000" pitchFamily="2" charset="2"/>
              <a:buChar char="ü"/>
            </a:pPr>
            <a:r>
              <a:rPr lang="fr-FR" sz="2000" dirty="0" smtClean="0">
                <a:latin typeface="Arial" pitchFamily="34" charset="0"/>
                <a:cs typeface="Arial" pitchFamily="34" charset="0"/>
              </a:rPr>
              <a:t>Les risques du projet sont déjà identifiés (</a:t>
            </a:r>
            <a:r>
              <a:rPr lang="fr-FR" sz="2000" b="1" dirty="0" smtClean="0">
                <a:latin typeface="Arial" pitchFamily="34" charset="0"/>
                <a:cs typeface="Arial" pitchFamily="34" charset="0"/>
              </a:rPr>
              <a:t>voir matrice des risques)</a:t>
            </a:r>
            <a:r>
              <a:rPr lang="fr-FR" sz="2000" dirty="0" smtClean="0">
                <a:latin typeface="Arial" pitchFamily="34" charset="0"/>
                <a:cs typeface="Arial" pitchFamily="34" charset="0"/>
              </a:rPr>
              <a:t> et adressés convenablement; ils seront continuellement revus </a:t>
            </a:r>
            <a:r>
              <a:rPr lang="fr-FR" sz="2000" dirty="0">
                <a:latin typeface="Arial" pitchFamily="34" charset="0"/>
                <a:cs typeface="Arial" pitchFamily="34" charset="0"/>
              </a:rPr>
              <a:t>et pris en charge convenablement </a:t>
            </a:r>
            <a:r>
              <a:rPr lang="fr-FR" sz="2000" dirty="0" smtClean="0">
                <a:latin typeface="Arial" pitchFamily="34" charset="0"/>
                <a:cs typeface="Arial" pitchFamily="34" charset="0"/>
              </a:rPr>
              <a:t>à mesure que le projet avance;</a:t>
            </a:r>
          </a:p>
          <a:p>
            <a:pPr algn="just">
              <a:buFont typeface="Wingdings" panose="05000000000000000000" pitchFamily="2" charset="2"/>
              <a:buChar char="ü"/>
            </a:pPr>
            <a:endParaRPr lang="fr-FR" sz="2000" dirty="0" smtClean="0">
              <a:latin typeface="Arial" pitchFamily="34" charset="0"/>
              <a:cs typeface="Arial" pitchFamily="34" charset="0"/>
            </a:endParaRPr>
          </a:p>
          <a:p>
            <a:pPr algn="just">
              <a:buFont typeface="Wingdings" panose="05000000000000000000" pitchFamily="2" charset="2"/>
              <a:buChar char="ü"/>
            </a:pPr>
            <a:r>
              <a:rPr lang="fr-FR" sz="2000" dirty="0" smtClean="0">
                <a:latin typeface="Arial" pitchFamily="34" charset="0"/>
                <a:cs typeface="Arial" pitchFamily="34" charset="0"/>
              </a:rPr>
              <a:t>Le projet répond bien aux intérêts et préoccupations des populations durement impactées par les CC actuels; il est en cohérence avec les politiques et stratégies gouvernementales;</a:t>
            </a:r>
          </a:p>
          <a:p>
            <a:pPr algn="just">
              <a:buFont typeface="Wingdings" panose="05000000000000000000" pitchFamily="2" charset="2"/>
              <a:buChar char="ü"/>
            </a:pPr>
            <a:endParaRPr lang="fr-FR" sz="2000" dirty="0" smtClean="0">
              <a:latin typeface="Arial" pitchFamily="34" charset="0"/>
              <a:cs typeface="Arial" pitchFamily="34" charset="0"/>
            </a:endParaRPr>
          </a:p>
          <a:p>
            <a:pPr algn="just">
              <a:buFont typeface="Wingdings" panose="05000000000000000000" pitchFamily="2" charset="2"/>
              <a:buChar char="ü"/>
            </a:pPr>
            <a:r>
              <a:rPr lang="fr-FR" sz="2000" dirty="0" smtClean="0">
                <a:latin typeface="Arial" pitchFamily="34" charset="0"/>
                <a:cs typeface="Arial" pitchFamily="34" charset="0"/>
              </a:rPr>
              <a:t>Maintenant, il est attendu une bonne appropriation pour assurer la durabilité et la replicabilité des interventions. Ces dimensions sont déjà bien pris en compte à travers notamment les activités de la composantes 3.</a:t>
            </a:r>
            <a:endParaRPr lang="fr-FR" sz="2000" dirty="0">
              <a:latin typeface="Arial" pitchFamily="34" charset="0"/>
              <a:cs typeface="Arial" pitchFamily="34" charset="0"/>
            </a:endParaRPr>
          </a:p>
        </p:txBody>
      </p:sp>
    </p:spTree>
    <p:extLst>
      <p:ext uri="{BB962C8B-B14F-4D97-AF65-F5344CB8AC3E}">
        <p14:creationId xmlns:p14="http://schemas.microsoft.com/office/powerpoint/2010/main" val="6803265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115616" y="332656"/>
            <a:ext cx="54006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a:pPr>
            <a:r>
              <a:rPr lang="fr-FR" sz="2400" b="1" dirty="0" smtClean="0"/>
              <a:t>ANALYSE DE LA SITUATION</a:t>
            </a:r>
            <a:endParaRPr lang="fr-FR" sz="2400" b="1" dirty="0"/>
          </a:p>
        </p:txBody>
      </p:sp>
      <p:sp>
        <p:nvSpPr>
          <p:cNvPr id="6" name="Espace réservé du contenu 2"/>
          <p:cNvSpPr txBox="1">
            <a:spLocks/>
          </p:cNvSpPr>
          <p:nvPr/>
        </p:nvSpPr>
        <p:spPr>
          <a:xfrm>
            <a:off x="1331640" y="1268760"/>
            <a:ext cx="7498080" cy="5256584"/>
          </a:xfrm>
          <a:prstGeom prst="rect">
            <a:avLst/>
          </a:prstGeom>
        </p:spPr>
        <p:txBody>
          <a:bodyPr tIns="0">
            <a:noAutofit/>
          </a:bodyPr>
          <a:lstStyle/>
          <a:p>
            <a:pPr marL="0" marR="0" lvl="0" indent="0"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fr-CA" sz="2400" b="0" i="0" u="none" strike="noStrike" kern="1200" cap="none" spc="0" normalizeH="0" baseline="0" noProof="0" dirty="0" smtClean="0">
                <a:ln>
                  <a:noFill/>
                </a:ln>
                <a:solidFill>
                  <a:schemeClr val="tx2">
                    <a:shade val="30000"/>
                    <a:satMod val="150000"/>
                  </a:schemeClr>
                </a:solidFill>
                <a:effectLst/>
                <a:uLnTx/>
                <a:uFillTx/>
                <a:latin typeface="Arial" pitchFamily="34" charset="0"/>
                <a:cs typeface="Arial" pitchFamily="34" charset="0"/>
              </a:rPr>
              <a:t>Au Sénégal, les CC se caractérisent,</a:t>
            </a:r>
            <a:r>
              <a:rPr kumimoji="0" lang="fr-CA" sz="2400" b="0" i="0" u="none" strike="noStrike" kern="1200" cap="none" spc="0" normalizeH="0" noProof="0" dirty="0" smtClean="0">
                <a:ln>
                  <a:noFill/>
                </a:ln>
                <a:solidFill>
                  <a:schemeClr val="tx2">
                    <a:shade val="30000"/>
                    <a:satMod val="150000"/>
                  </a:schemeClr>
                </a:solidFill>
                <a:effectLst/>
                <a:uLnTx/>
                <a:uFillTx/>
                <a:latin typeface="Arial" pitchFamily="34" charset="0"/>
                <a:cs typeface="Arial" pitchFamily="34" charset="0"/>
              </a:rPr>
              <a:t> entre autres </a:t>
            </a:r>
            <a:r>
              <a:rPr kumimoji="0" lang="fr-CA" sz="2400" b="0" i="0" u="none" strike="noStrike" kern="1200" cap="none" spc="0" normalizeH="0" baseline="0" noProof="0" dirty="0" smtClean="0">
                <a:ln>
                  <a:noFill/>
                </a:ln>
                <a:solidFill>
                  <a:schemeClr val="tx2">
                    <a:shade val="30000"/>
                    <a:satMod val="150000"/>
                  </a:schemeClr>
                </a:solidFill>
                <a:effectLst/>
                <a:uLnTx/>
                <a:uFillTx/>
                <a:latin typeface="Arial" pitchFamily="34" charset="0"/>
                <a:cs typeface="Arial" pitchFamily="34" charset="0"/>
              </a:rPr>
              <a:t> par:</a:t>
            </a:r>
          </a:p>
          <a:p>
            <a:pPr marL="0" marR="0" lvl="0" indent="0"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fr-CA" sz="2400" b="0" i="0" u="none" strike="noStrike" kern="1200" cap="none" spc="0" normalizeH="0" baseline="0" noProof="0" dirty="0" smtClean="0">
              <a:ln>
                <a:noFill/>
              </a:ln>
              <a:solidFill>
                <a:schemeClr val="tx2">
                  <a:shade val="30000"/>
                  <a:satMod val="150000"/>
                </a:schemeClr>
              </a:solidFill>
              <a:effectLst/>
              <a:uLnTx/>
              <a:uFillTx/>
              <a:latin typeface="Arial" pitchFamily="34" charset="0"/>
              <a:cs typeface="Arial" pitchFamily="34" charset="0"/>
            </a:endParaRPr>
          </a:p>
          <a:p>
            <a:pPr marL="27432">
              <a:spcBef>
                <a:spcPts val="600"/>
              </a:spcBef>
              <a:buClr>
                <a:schemeClr val="accent1"/>
              </a:buClr>
              <a:buSzPct val="80000"/>
              <a:buFont typeface="Wingdings" panose="05000000000000000000" pitchFamily="2" charset="2"/>
              <a:buChar char="Ø"/>
            </a:pPr>
            <a:r>
              <a:rPr kumimoji="0" lang="fr-CA" sz="2400" b="0" i="0" u="none" strike="noStrike" kern="1200" cap="none" spc="0" normalizeH="0" baseline="0" noProof="0" dirty="0" smtClean="0">
                <a:ln>
                  <a:noFill/>
                </a:ln>
                <a:solidFill>
                  <a:schemeClr val="tx2">
                    <a:shade val="30000"/>
                    <a:satMod val="150000"/>
                  </a:schemeClr>
                </a:solidFill>
                <a:effectLst/>
                <a:uLnTx/>
                <a:uFillTx/>
                <a:latin typeface="Arial" pitchFamily="34" charset="0"/>
                <a:cs typeface="Arial" pitchFamily="34" charset="0"/>
              </a:rPr>
              <a:t> 	une augmentation de l’occurrence des pauses 	pluviométriques, </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panose="05000000000000000000" pitchFamily="2" charset="2"/>
              <a:buChar char="Ø"/>
              <a:tabLst/>
              <a:defRPr/>
            </a:pPr>
            <a:r>
              <a:rPr kumimoji="0" lang="fr-CA" sz="2400" b="0" i="0" u="none" strike="noStrike" kern="1200" cap="none" spc="0" normalizeH="0" baseline="0" noProof="0" dirty="0" smtClean="0">
                <a:ln>
                  <a:noFill/>
                </a:ln>
                <a:solidFill>
                  <a:schemeClr val="tx2">
                    <a:shade val="30000"/>
                    <a:satMod val="150000"/>
                  </a:schemeClr>
                </a:solidFill>
                <a:effectLst/>
                <a:uLnTx/>
                <a:uFillTx/>
                <a:latin typeface="Arial" pitchFamily="34" charset="0"/>
                <a:cs typeface="Arial" pitchFamily="34" charset="0"/>
              </a:rPr>
              <a:t> 	une forte variabilité intra et inter annuelle des 	précipitations, </a:t>
            </a:r>
          </a:p>
          <a:p>
            <a:pPr marL="27432">
              <a:spcBef>
                <a:spcPts val="600"/>
              </a:spcBef>
              <a:buClr>
                <a:schemeClr val="accent1"/>
              </a:buClr>
              <a:buSzPct val="80000"/>
              <a:buFont typeface="Wingdings" panose="05000000000000000000" pitchFamily="2" charset="2"/>
              <a:buChar char="Ø"/>
            </a:pPr>
            <a:r>
              <a:rPr kumimoji="0" lang="fr-CA" sz="2400" b="0" i="0" u="none" strike="noStrike" kern="1200" cap="none" spc="0" normalizeH="0" baseline="0" noProof="0" dirty="0" smtClean="0">
                <a:ln>
                  <a:noFill/>
                </a:ln>
                <a:solidFill>
                  <a:schemeClr val="tx2">
                    <a:shade val="30000"/>
                    <a:satMod val="150000"/>
                  </a:schemeClr>
                </a:solidFill>
                <a:effectLst/>
                <a:uLnTx/>
                <a:uFillTx/>
                <a:latin typeface="Arial" pitchFamily="34" charset="0"/>
                <a:cs typeface="Arial" pitchFamily="34" charset="0"/>
              </a:rPr>
              <a:t> 	un retard dans l’installation de la saison 	(absence de 	maitrise date début/fin), </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panose="05000000000000000000" pitchFamily="2" charset="2"/>
              <a:buChar char="Ø"/>
              <a:tabLst/>
              <a:defRPr/>
            </a:pPr>
            <a:r>
              <a:rPr kumimoji="0" lang="fr-CA" sz="2400" b="0" i="0" u="none" strike="noStrike" kern="1200" cap="none" spc="0" normalizeH="0" baseline="0" noProof="0" dirty="0" smtClean="0">
                <a:ln>
                  <a:noFill/>
                </a:ln>
                <a:solidFill>
                  <a:schemeClr val="tx2">
                    <a:shade val="30000"/>
                    <a:satMod val="150000"/>
                  </a:schemeClr>
                </a:solidFill>
                <a:effectLst/>
                <a:uLnTx/>
                <a:uFillTx/>
                <a:latin typeface="Arial" pitchFamily="34" charset="0"/>
                <a:cs typeface="Arial" pitchFamily="34" charset="0"/>
              </a:rPr>
              <a:t> 	un écourtement de la  saison des pluies,</a:t>
            </a:r>
          </a:p>
          <a:p>
            <a:pPr marL="27432">
              <a:spcBef>
                <a:spcPts val="600"/>
              </a:spcBef>
              <a:buClr>
                <a:schemeClr val="accent1"/>
              </a:buClr>
              <a:buSzPct val="80000"/>
              <a:buFont typeface="Wingdings" panose="05000000000000000000" pitchFamily="2" charset="2"/>
              <a:buChar char="Ø"/>
            </a:pPr>
            <a:r>
              <a:rPr kumimoji="0" lang="fr-CA" sz="2400" b="0" i="0" u="none" strike="noStrike" kern="1200" cap="none" spc="0" normalizeH="0" baseline="0" noProof="0" dirty="0" smtClean="0">
                <a:ln>
                  <a:noFill/>
                </a:ln>
                <a:solidFill>
                  <a:schemeClr val="tx2">
                    <a:shade val="30000"/>
                    <a:satMod val="150000"/>
                  </a:schemeClr>
                </a:solidFill>
                <a:effectLst/>
                <a:uLnTx/>
                <a:uFillTx/>
                <a:latin typeface="Arial" pitchFamily="34" charset="0"/>
                <a:cs typeface="Arial" pitchFamily="34" charset="0"/>
              </a:rPr>
              <a:t> 	certaines spéculations ne parviennent pas à 	boucler</a:t>
            </a:r>
            <a:r>
              <a:rPr kumimoji="0" lang="fr-CA" sz="2400" b="0" i="0" u="none" strike="noStrike" kern="1200" cap="none" spc="0" normalizeH="0" noProof="0" dirty="0" smtClean="0">
                <a:ln>
                  <a:noFill/>
                </a:ln>
                <a:solidFill>
                  <a:schemeClr val="tx2">
                    <a:shade val="30000"/>
                    <a:satMod val="150000"/>
                  </a:schemeClr>
                </a:solidFill>
                <a:effectLst/>
                <a:uLnTx/>
                <a:uFillTx/>
                <a:latin typeface="Arial" pitchFamily="34" charset="0"/>
                <a:cs typeface="Arial" pitchFamily="34" charset="0"/>
              </a:rPr>
              <a:t> </a:t>
            </a:r>
            <a:r>
              <a:rPr kumimoji="0" lang="fr-CA" sz="2400" b="0" i="0" u="none" strike="noStrike" kern="1200" cap="none" spc="0" normalizeH="0" baseline="0" noProof="0" dirty="0" smtClean="0">
                <a:ln>
                  <a:noFill/>
                </a:ln>
                <a:solidFill>
                  <a:schemeClr val="tx2">
                    <a:shade val="30000"/>
                    <a:satMod val="150000"/>
                  </a:schemeClr>
                </a:solidFill>
                <a:effectLst/>
                <a:uLnTx/>
                <a:uFillTx/>
                <a:latin typeface="Arial" pitchFamily="34" charset="0"/>
                <a:cs typeface="Arial" pitchFamily="34" charset="0"/>
              </a:rPr>
              <a:t>leur cycle dans de bonnes conditions 	d’alimentation hydrique </a:t>
            </a:r>
            <a:endParaRPr kumimoji="0" lang="fr-FR" sz="2400" b="1" i="0" u="none" strike="noStrike" kern="1200" cap="none" spc="0" normalizeH="0" baseline="0" noProof="0" dirty="0">
              <a:ln>
                <a:noFill/>
              </a:ln>
              <a:solidFill>
                <a:schemeClr val="tx2">
                  <a:shade val="30000"/>
                  <a:satMod val="150000"/>
                </a:schemeClr>
              </a:solidFill>
              <a:effectLst/>
              <a:uLnTx/>
              <a:uFillTx/>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348" y="1844824"/>
            <a:ext cx="7772400" cy="3240360"/>
          </a:xfrm>
        </p:spPr>
        <p:txBody>
          <a:bodyPr>
            <a:noAutofit/>
          </a:bodyPr>
          <a:lstStyle/>
          <a:p>
            <a:pPr algn="ctr"/>
            <a:r>
              <a:rPr lang="fr-FR" sz="3200" dirty="0" smtClean="0">
                <a:solidFill>
                  <a:schemeClr val="accent3">
                    <a:lumMod val="75000"/>
                  </a:schemeClr>
                </a:solidFill>
              </a:rPr>
              <a:t>JE VOUS REMERCIE DE VOTRE AIMABLE ATTENTION.</a:t>
            </a:r>
            <a:endParaRPr lang="fr-FR" sz="3200" dirty="0">
              <a:solidFill>
                <a:schemeClr val="accent3">
                  <a:lumMod val="75000"/>
                </a:schemeClr>
              </a:solidFill>
            </a:endParaRPr>
          </a:p>
        </p:txBody>
      </p:sp>
      <p:sp>
        <p:nvSpPr>
          <p:cNvPr id="3" name="Espace réservé du pied de page 2"/>
          <p:cNvSpPr>
            <a:spLocks noGrp="1"/>
          </p:cNvSpPr>
          <p:nvPr>
            <p:ph type="ftr" sz="quarter" idx="11"/>
          </p:nvPr>
        </p:nvSpPr>
        <p:spPr/>
        <p:txBody>
          <a:bodyPr/>
          <a:lstStyle/>
          <a:p>
            <a:r>
              <a:rPr lang="fr-FR" smtClean="0"/>
              <a:t>PNUD/CLEP, Août 2015</a:t>
            </a:r>
            <a:endParaRPr lang="fr-FR" dirty="0"/>
          </a:p>
        </p:txBody>
      </p:sp>
    </p:spTree>
    <p:extLst>
      <p:ext uri="{BB962C8B-B14F-4D97-AF65-F5344CB8AC3E}">
        <p14:creationId xmlns:p14="http://schemas.microsoft.com/office/powerpoint/2010/main" val="318187180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971600" y="2276872"/>
            <a:ext cx="7920880" cy="4800600"/>
          </a:xfrm>
          <a:prstGeom prst="rect">
            <a:avLst/>
          </a:prstGeom>
        </p:spPr>
        <p:txBody>
          <a:bodyPr tIns="0">
            <a:normAutofit fontScale="32500" lnSpcReduction="20000"/>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panose="05000000000000000000" pitchFamily="2" charset="2"/>
              <a:buChar char="ü"/>
              <a:tabLst/>
              <a:defRPr/>
            </a:pPr>
            <a:r>
              <a:rPr kumimoji="0" lang="fr-FR" sz="74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Le Plan Sénégal Emergent (PSE);</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panose="05000000000000000000" pitchFamily="2" charset="2"/>
              <a:buChar char="ü"/>
              <a:tabLst/>
              <a:defRPr/>
            </a:pPr>
            <a:endParaRPr kumimoji="0" lang="fr-FR" sz="74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panose="05000000000000000000" pitchFamily="2" charset="2"/>
              <a:buChar char="ü"/>
              <a:tabLst/>
              <a:defRPr/>
            </a:pPr>
            <a:r>
              <a:rPr kumimoji="0" lang="fr-FR" sz="74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La Stratégie Nationale de Développement Durable 	(SNDD) qui vient d’être révisée et validée;</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panose="05000000000000000000" pitchFamily="2" charset="2"/>
              <a:buChar char="ü"/>
              <a:tabLst/>
              <a:defRPr/>
            </a:pPr>
            <a:endParaRPr kumimoji="0" lang="fr-FR" sz="74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panose="05000000000000000000" pitchFamily="2" charset="2"/>
              <a:buChar char="ü"/>
              <a:tabLst/>
              <a:defRPr/>
            </a:pPr>
            <a:r>
              <a:rPr kumimoji="0" lang="fr-FR" sz="74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Les Objectifs du Millénaire pour le Développement 	(OMD): remplacés par les ODD;</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panose="05000000000000000000" pitchFamily="2" charset="2"/>
              <a:buChar char="ü"/>
              <a:tabLst/>
              <a:defRPr/>
            </a:pPr>
            <a:endParaRPr kumimoji="0" lang="fr-FR" sz="74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panose="05000000000000000000" pitchFamily="2" charset="2"/>
              <a:buChar char="ü"/>
              <a:tabLst/>
              <a:defRPr/>
            </a:pPr>
            <a:r>
              <a:rPr kumimoji="0" lang="fr-FR" sz="74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Le Plan d’Actions National d’Adaptation (PANA) aux 	CC suite à la ratification de la CCNUCC et du 	Protocole de Kyoto;</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panose="05000000000000000000" pitchFamily="2" charset="2"/>
              <a:buChar char="ü"/>
              <a:tabLst/>
              <a:defRPr/>
            </a:pPr>
            <a:r>
              <a:rPr kumimoji="0" lang="fr-FR" sz="74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La Stratégie Décennale de l’UNCCD (2008-2018);</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panose="05000000000000000000" pitchFamily="2" charset="2"/>
              <a:buChar char="ü"/>
              <a:tabLst/>
              <a:defRPr/>
            </a:pPr>
            <a:r>
              <a:rPr kumimoji="0" lang="fr-FR" sz="74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Et autres politiques, stratégies et outils appropriés.</a:t>
            </a:r>
            <a:endParaRPr kumimoji="0" lang="fr-FR"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4" name="ZoneTexte 3"/>
          <p:cNvSpPr txBox="1"/>
          <p:nvPr/>
        </p:nvSpPr>
        <p:spPr>
          <a:xfrm>
            <a:off x="1115616" y="332656"/>
            <a:ext cx="54006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a:pPr>
            <a:r>
              <a:rPr lang="fr-FR" sz="2400" b="1" dirty="0" smtClean="0"/>
              <a:t>ANALYSE DE LA SITUATION</a:t>
            </a:r>
            <a:endParaRPr lang="fr-FR" sz="2400" b="1" dirty="0"/>
          </a:p>
        </p:txBody>
      </p:sp>
      <p:sp>
        <p:nvSpPr>
          <p:cNvPr id="5" name="ZoneTexte 4"/>
          <p:cNvSpPr txBox="1"/>
          <p:nvPr/>
        </p:nvSpPr>
        <p:spPr>
          <a:xfrm>
            <a:off x="1331640" y="1052736"/>
            <a:ext cx="6840760" cy="1200329"/>
          </a:xfrm>
          <a:prstGeom prst="rect">
            <a:avLst/>
          </a:prstGeom>
          <a:noFill/>
        </p:spPr>
        <p:txBody>
          <a:bodyPr wrap="square" rtlCol="0">
            <a:spAutoFit/>
          </a:bodyPr>
          <a:lstStyle/>
          <a:p>
            <a:pPr lvl="0"/>
            <a:r>
              <a:rPr lang="fr-FR" sz="2400" dirty="0" smtClean="0">
                <a:solidFill>
                  <a:schemeClr val="tx2">
                    <a:shade val="30000"/>
                    <a:satMod val="150000"/>
                  </a:schemeClr>
                </a:solidFill>
                <a:latin typeface="Arial" pitchFamily="34" charset="0"/>
                <a:cs typeface="Arial" pitchFamily="34" charset="0"/>
              </a:rPr>
              <a:t>En réponse, le Sénégal a formulé le PRGTE est conforme aux textes et plans nationaux et conventions internationales : </a:t>
            </a:r>
            <a:endParaRPr lang="fr-FR"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Atelier de démarrage du PRGTE</a:t>
            </a:r>
            <a:endParaRPr lang="fr-FR"/>
          </a:p>
        </p:txBody>
      </p:sp>
      <p:pic>
        <p:nvPicPr>
          <p:cNvPr id="1027" name="Image 1" descr="C:\Documents and Settings\Invité\Mes documents\Mes images\PHOTOS SEDHIOU\Bacoum Aperçu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06550"/>
            <a:ext cx="4032448" cy="225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3347700"/>
            <a:ext cx="4260333" cy="369332"/>
          </a:xfrm>
          <a:prstGeom prst="rect">
            <a:avLst/>
          </a:prstGeom>
        </p:spPr>
        <p:txBody>
          <a:bodyPr wrap="none">
            <a:spAutoFit/>
          </a:bodyPr>
          <a:lstStyle/>
          <a:p>
            <a:r>
              <a:rPr lang="fr-SN" b="1" dirty="0">
                <a:solidFill>
                  <a:schemeClr val="bg1"/>
                </a:solidFill>
              </a:rPr>
              <a:t>Ensablement </a:t>
            </a:r>
            <a:r>
              <a:rPr lang="fr-SN" b="1" dirty="0" smtClean="0">
                <a:solidFill>
                  <a:schemeClr val="bg1"/>
                </a:solidFill>
              </a:rPr>
              <a:t>de vallées freine la riziculture</a:t>
            </a:r>
            <a:endParaRPr lang="fr-FR" b="1" dirty="0">
              <a:solidFill>
                <a:schemeClr val="bg1"/>
              </a:solidFill>
            </a:endParaRPr>
          </a:p>
        </p:txBody>
      </p:sp>
      <p:pic>
        <p:nvPicPr>
          <p:cNvPr id="1028" name="Image 20" descr="D:\Desktop\GRAND DOSSIER\DES PHOTOS IPHONE 4\DCIM 1 IFONE 4\860OKMZO\IMG_05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606550"/>
            <a:ext cx="4067944" cy="225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752528" y="1630541"/>
            <a:ext cx="4572000" cy="338554"/>
          </a:xfrm>
          <a:prstGeom prst="rect">
            <a:avLst/>
          </a:prstGeom>
        </p:spPr>
        <p:txBody>
          <a:bodyPr>
            <a:spAutoFit/>
          </a:bodyPr>
          <a:lstStyle/>
          <a:p>
            <a:r>
              <a:rPr lang="fr-FR" sz="1600" b="1" dirty="0" smtClean="0">
                <a:solidFill>
                  <a:schemeClr val="bg1"/>
                </a:solidFill>
              </a:rPr>
              <a:t>Saliculture à </a:t>
            </a:r>
            <a:r>
              <a:rPr lang="fr-FR" sz="1600" b="1" dirty="0" err="1" smtClean="0">
                <a:solidFill>
                  <a:schemeClr val="bg1"/>
                </a:solidFill>
              </a:rPr>
              <a:t>Sédhiou</a:t>
            </a:r>
            <a:r>
              <a:rPr lang="fr-FR" sz="1600" b="1" dirty="0" smtClean="0">
                <a:solidFill>
                  <a:schemeClr val="bg1"/>
                </a:solidFill>
              </a:rPr>
              <a:t> / Salinisation</a:t>
            </a:r>
            <a:r>
              <a:rPr lang="fr-FR" sz="1600" b="1" dirty="0">
                <a:solidFill>
                  <a:schemeClr val="bg1"/>
                </a:solidFill>
              </a:rPr>
              <a:t> </a:t>
            </a:r>
            <a:r>
              <a:rPr lang="fr-FR" sz="1600" b="1" dirty="0" smtClean="0">
                <a:solidFill>
                  <a:schemeClr val="bg1"/>
                </a:solidFill>
              </a:rPr>
              <a:t>de vallées</a:t>
            </a:r>
            <a:endParaRPr lang="fr-FR" sz="1600" b="1" dirty="0">
              <a:solidFill>
                <a:schemeClr val="bg1"/>
              </a:solidFill>
            </a:endParaRPr>
          </a:p>
        </p:txBody>
      </p:sp>
      <p:pic>
        <p:nvPicPr>
          <p:cNvPr id="1029" name="Picture 5" descr="MVC-014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007198"/>
            <a:ext cx="4032448" cy="237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67544" y="4067780"/>
            <a:ext cx="4032448" cy="338554"/>
          </a:xfrm>
          <a:prstGeom prst="rect">
            <a:avLst/>
          </a:prstGeom>
        </p:spPr>
        <p:txBody>
          <a:bodyPr wrap="square">
            <a:spAutoFit/>
          </a:bodyPr>
          <a:lstStyle/>
          <a:p>
            <a:r>
              <a:rPr lang="fr-SN" sz="1600" b="1" dirty="0"/>
              <a:t>Fixation des dunes à </a:t>
            </a:r>
            <a:r>
              <a:rPr lang="fr-SN" sz="1600" b="1" dirty="0" err="1"/>
              <a:t>Saly</a:t>
            </a:r>
            <a:r>
              <a:rPr lang="fr-SN" sz="1600" b="1" dirty="0"/>
              <a:t> avec de l’Eucalyptus </a:t>
            </a:r>
            <a:endParaRPr lang="fr-FR" sz="1600" b="1" dirty="0"/>
          </a:p>
        </p:txBody>
      </p:sp>
      <p:pic>
        <p:nvPicPr>
          <p:cNvPr id="1030" name="Image 28" descr="D:\Desktop\GRAND DOSSIER\DES PHOTOS IPHONE 4\DCIM 1 IFONE 4\860OKMZO\IMG_03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4007198"/>
            <a:ext cx="3995936" cy="237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716016" y="4221088"/>
            <a:ext cx="4247964" cy="338554"/>
          </a:xfrm>
          <a:prstGeom prst="rect">
            <a:avLst/>
          </a:prstGeom>
        </p:spPr>
        <p:txBody>
          <a:bodyPr wrap="square">
            <a:spAutoFit/>
          </a:bodyPr>
          <a:lstStyle/>
          <a:p>
            <a:r>
              <a:rPr lang="fr-SN" sz="1600" b="1" dirty="0">
                <a:solidFill>
                  <a:schemeClr val="accent3">
                    <a:lumMod val="50000"/>
                  </a:schemeClr>
                </a:solidFill>
              </a:rPr>
              <a:t>Un paysage des </a:t>
            </a:r>
            <a:r>
              <a:rPr lang="fr-SN" sz="1600" b="1" dirty="0" err="1" smtClean="0">
                <a:solidFill>
                  <a:schemeClr val="accent3">
                    <a:lumMod val="50000"/>
                  </a:schemeClr>
                </a:solidFill>
              </a:rPr>
              <a:t>Niayes</a:t>
            </a:r>
            <a:r>
              <a:rPr lang="fr-SN" sz="1600" b="1" dirty="0" smtClean="0">
                <a:solidFill>
                  <a:schemeClr val="accent3">
                    <a:lumMod val="50000"/>
                  </a:schemeClr>
                </a:solidFill>
              </a:rPr>
              <a:t>: cuvette maraîchère</a:t>
            </a:r>
            <a:r>
              <a:rPr lang="fr-SN" sz="1600" b="1" dirty="0"/>
              <a:t>.</a:t>
            </a:r>
            <a:endParaRPr lang="fr-FR" sz="1600" b="1" dirty="0"/>
          </a:p>
        </p:txBody>
      </p:sp>
      <p:sp>
        <p:nvSpPr>
          <p:cNvPr id="13" name="ZoneTexte 12"/>
          <p:cNvSpPr txBox="1"/>
          <p:nvPr/>
        </p:nvSpPr>
        <p:spPr>
          <a:xfrm>
            <a:off x="1115616" y="332656"/>
            <a:ext cx="6912768"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a:pPr>
            <a:r>
              <a:rPr lang="fr-FR" sz="2400" b="1" dirty="0" smtClean="0"/>
              <a:t>ANALYSE DE LA SITUATION (terrain)</a:t>
            </a:r>
            <a:endParaRPr lang="fr-FR" sz="2400" b="1" dirty="0"/>
          </a:p>
        </p:txBody>
      </p:sp>
    </p:spTree>
    <p:extLst>
      <p:ext uri="{BB962C8B-B14F-4D97-AF65-F5344CB8AC3E}">
        <p14:creationId xmlns:p14="http://schemas.microsoft.com/office/powerpoint/2010/main" val="284266065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3"/>
          <p:cNvGrpSpPr/>
          <p:nvPr/>
        </p:nvGrpSpPr>
        <p:grpSpPr>
          <a:xfrm>
            <a:off x="539552" y="1196752"/>
            <a:ext cx="8102600" cy="5544616"/>
            <a:chOff x="327052" y="928670"/>
            <a:chExt cx="8102600" cy="5365750"/>
          </a:xfrm>
        </p:grpSpPr>
        <p:grpSp>
          <p:nvGrpSpPr>
            <p:cNvPr id="4" name="Groupe 15"/>
            <p:cNvGrpSpPr/>
            <p:nvPr/>
          </p:nvGrpSpPr>
          <p:grpSpPr>
            <a:xfrm>
              <a:off x="327052" y="928670"/>
              <a:ext cx="8102600" cy="5365750"/>
              <a:chOff x="327052" y="920770"/>
              <a:chExt cx="8102600" cy="5365750"/>
            </a:xfrm>
          </p:grpSpPr>
          <p:pic>
            <p:nvPicPr>
              <p:cNvPr id="7" name="Picture 1" descr="zeg du littoral et des niay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052" y="920770"/>
                <a:ext cx="8102600" cy="5365750"/>
              </a:xfrm>
              <a:prstGeom prst="rect">
                <a:avLst/>
              </a:prstGeom>
              <a:noFill/>
              <a:ln w="6350" cmpd="sng">
                <a:solidFill>
                  <a:srgbClr val="000000"/>
                </a:solidFill>
                <a:miter lim="800000"/>
                <a:headEnd/>
                <a:tailEnd/>
              </a:ln>
              <a:effectLst/>
            </p:spPr>
          </p:pic>
          <p:grpSp>
            <p:nvGrpSpPr>
              <p:cNvPr id="5" name="Group 2"/>
              <p:cNvGrpSpPr>
                <a:grpSpLocks/>
              </p:cNvGrpSpPr>
              <p:nvPr/>
            </p:nvGrpSpPr>
            <p:grpSpPr bwMode="auto">
              <a:xfrm>
                <a:off x="2000232" y="1285892"/>
                <a:ext cx="6051550" cy="4572000"/>
                <a:chOff x="4130" y="2410"/>
                <a:chExt cx="9530" cy="7200"/>
              </a:xfrm>
            </p:grpSpPr>
            <p:sp>
              <p:nvSpPr>
                <p:cNvPr id="9" name="Zone de texte 3"/>
                <p:cNvSpPr txBox="1">
                  <a:spLocks noChangeArrowheads="1"/>
                </p:cNvSpPr>
                <p:nvPr/>
              </p:nvSpPr>
              <p:spPr bwMode="auto">
                <a:xfrm>
                  <a:off x="11970" y="2410"/>
                  <a:ext cx="1690" cy="213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Arial" pitchFamily="34" charset="0"/>
                    </a:rPr>
                    <a:t>-</a:t>
                  </a:r>
                  <a:r>
                    <a:rPr kumimoji="0" lang="fr-FR" sz="800" b="0" i="0" u="none" strike="noStrike" cap="none" normalizeH="0" baseline="0" smtClean="0">
                      <a:ln>
                        <a:noFill/>
                      </a:ln>
                      <a:solidFill>
                        <a:schemeClr val="tx1"/>
                      </a:solidFill>
                      <a:effectLst/>
                      <a:latin typeface="Calibri" pitchFamily="34" charset="0"/>
                      <a:cs typeface="Arial" pitchFamily="34" charset="0"/>
                    </a:rPr>
                    <a:t>Superficie : 405 km2</a:t>
                  </a:r>
                  <a:endParaRPr kumimoji="0" lang="fr-FR" sz="8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-Population : 30335 hbts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-Village : 106</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-Activités : horticulture, agroforesterie, élevage, pêche, commerce, etc.</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-Bassin prod. oignon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Connecteur droit avec flèche 4"/>
                <p:cNvCxnSpPr>
                  <a:cxnSpLocks noChangeShapeType="1"/>
                </p:cNvCxnSpPr>
                <p:nvPr/>
              </p:nvCxnSpPr>
              <p:spPr bwMode="auto">
                <a:xfrm>
                  <a:off x="11430" y="3160"/>
                  <a:ext cx="540" cy="10"/>
                </a:xfrm>
                <a:prstGeom prst="straightConnector1">
                  <a:avLst/>
                </a:prstGeom>
                <a:noFill/>
                <a:ln w="9525">
                  <a:solidFill>
                    <a:srgbClr val="4579B8"/>
                  </a:solidFill>
                  <a:round/>
                  <a:headEnd/>
                  <a:tailEnd type="arrow" w="med" len="med"/>
                </a:ln>
              </p:spPr>
            </p:cxnSp>
            <p:sp>
              <p:nvSpPr>
                <p:cNvPr id="11" name="Zone de texte 5"/>
                <p:cNvSpPr txBox="1">
                  <a:spLocks noChangeArrowheads="1"/>
                </p:cNvSpPr>
                <p:nvPr/>
              </p:nvSpPr>
              <p:spPr bwMode="auto">
                <a:xfrm>
                  <a:off x="11480" y="4730"/>
                  <a:ext cx="1970" cy="188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Arial" pitchFamily="34" charset="0"/>
                    </a:rPr>
                    <a:t>-</a:t>
                  </a:r>
                  <a:r>
                    <a:rPr kumimoji="0" lang="fr-FR" sz="800" b="0" i="0" u="none" strike="noStrike" cap="none" normalizeH="0" baseline="0" smtClean="0">
                      <a:ln>
                        <a:noFill/>
                      </a:ln>
                      <a:solidFill>
                        <a:schemeClr val="tx1"/>
                      </a:solidFill>
                      <a:effectLst/>
                      <a:latin typeface="Calibri" pitchFamily="34" charset="0"/>
                      <a:cs typeface="Arial" pitchFamily="34" charset="0"/>
                    </a:rPr>
                    <a:t>Superficie : 415 km2</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 Population : 12235 hbts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-Horticulture et culture sous pluie,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-Elevage,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-Petit commerce,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-La majorité des terres occupée par Agri. Pluviale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2" name="Connecteur droit avec flèche 7"/>
                <p:cNvCxnSpPr>
                  <a:cxnSpLocks noChangeShapeType="1"/>
                </p:cNvCxnSpPr>
                <p:nvPr/>
              </p:nvCxnSpPr>
              <p:spPr bwMode="auto">
                <a:xfrm>
                  <a:off x="10500" y="5460"/>
                  <a:ext cx="980" cy="30"/>
                </a:xfrm>
                <a:prstGeom prst="straightConnector1">
                  <a:avLst/>
                </a:prstGeom>
                <a:noFill/>
                <a:ln w="9525">
                  <a:solidFill>
                    <a:srgbClr val="4579B8"/>
                  </a:solidFill>
                  <a:round/>
                  <a:headEnd/>
                  <a:tailEnd type="arrow" w="med" len="med"/>
                </a:ln>
              </p:spPr>
            </p:cxnSp>
            <p:sp>
              <p:nvSpPr>
                <p:cNvPr id="13" name="Zone de texte 8"/>
                <p:cNvSpPr txBox="1">
                  <a:spLocks noChangeArrowheads="1"/>
                </p:cNvSpPr>
                <p:nvPr/>
              </p:nvSpPr>
              <p:spPr bwMode="auto">
                <a:xfrm>
                  <a:off x="6630" y="3600"/>
                  <a:ext cx="2380" cy="148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Times New Roman" pitchFamily="18" charset="0"/>
                      <a:cs typeface="Arial" pitchFamily="34" charset="0"/>
                    </a:rPr>
                    <a:t>-</a:t>
                  </a:r>
                  <a:r>
                    <a:rPr kumimoji="0" lang="fr-FR" sz="800" b="0" i="0" u="none" strike="noStrike" cap="none" normalizeH="0" baseline="0" dirty="0" err="1" smtClean="0">
                      <a:ln>
                        <a:noFill/>
                      </a:ln>
                      <a:solidFill>
                        <a:schemeClr val="tx1"/>
                      </a:solidFill>
                      <a:effectLst/>
                      <a:latin typeface="Calibri" pitchFamily="34" charset="0"/>
                      <a:cs typeface="Arial" pitchFamily="34" charset="0"/>
                    </a:rPr>
                    <a:t>Darou</a:t>
                  </a:r>
                  <a:r>
                    <a:rPr kumimoji="0" lang="fr-FR" sz="800" b="0" i="0" u="none" strike="noStrike" cap="none" normalizeH="0" baseline="0" dirty="0" smtClean="0">
                      <a:ln>
                        <a:noFill/>
                      </a:ln>
                      <a:solidFill>
                        <a:schemeClr val="tx1"/>
                      </a:solidFill>
                      <a:effectLst/>
                      <a:latin typeface="Calibri" pitchFamily="34" charset="0"/>
                      <a:cs typeface="Arial" pitchFamily="34" charset="0"/>
                    </a:rPr>
                    <a:t> </a:t>
                  </a:r>
                  <a:r>
                    <a:rPr kumimoji="0" lang="fr-FR" sz="800" b="0" i="0" u="none" strike="noStrike" cap="none" normalizeH="0" baseline="0" dirty="0" err="1" smtClean="0">
                      <a:ln>
                        <a:noFill/>
                      </a:ln>
                      <a:solidFill>
                        <a:schemeClr val="tx1"/>
                      </a:solidFill>
                      <a:effectLst/>
                      <a:latin typeface="Calibri" pitchFamily="34" charset="0"/>
                      <a:cs typeface="Arial" pitchFamily="34" charset="0"/>
                    </a:rPr>
                    <a:t>Khoudoss</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-Superficie : 520 km2</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-Population : 64 576 </a:t>
                  </a:r>
                  <a:r>
                    <a:rPr kumimoji="0" lang="fr-FR" sz="800" b="0" i="0" u="none" strike="noStrike" cap="none" normalizeH="0" baseline="0" dirty="0" err="1" smtClean="0">
                      <a:ln>
                        <a:noFill/>
                      </a:ln>
                      <a:solidFill>
                        <a:schemeClr val="tx1"/>
                      </a:solidFill>
                      <a:effectLst/>
                      <a:latin typeface="Calibri" pitchFamily="34" charset="0"/>
                      <a:cs typeface="Arial" pitchFamily="34" charset="0"/>
                    </a:rPr>
                    <a:t>hbts</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-Cultures pluviales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-Horticulture ou maraîchage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-Elevage et pêche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 name="Connecteur droit avec flèche 9"/>
                <p:cNvCxnSpPr>
                  <a:cxnSpLocks noChangeShapeType="1"/>
                </p:cNvCxnSpPr>
                <p:nvPr/>
              </p:nvCxnSpPr>
              <p:spPr bwMode="auto">
                <a:xfrm flipH="1" flipV="1">
                  <a:off x="8190" y="5080"/>
                  <a:ext cx="190" cy="970"/>
                </a:xfrm>
                <a:prstGeom prst="straightConnector1">
                  <a:avLst/>
                </a:prstGeom>
                <a:noFill/>
                <a:ln w="9525">
                  <a:solidFill>
                    <a:srgbClr val="4579B8"/>
                  </a:solidFill>
                  <a:round/>
                  <a:headEnd/>
                  <a:tailEnd type="arrow" w="med" len="med"/>
                </a:ln>
              </p:spPr>
            </p:cxnSp>
            <p:sp>
              <p:nvSpPr>
                <p:cNvPr id="15" name="Zone de texte 10"/>
                <p:cNvSpPr txBox="1">
                  <a:spLocks noChangeArrowheads="1"/>
                </p:cNvSpPr>
                <p:nvPr/>
              </p:nvSpPr>
              <p:spPr bwMode="auto">
                <a:xfrm>
                  <a:off x="7240" y="8240"/>
                  <a:ext cx="1720" cy="137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-Superficie :140 Km2</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-Population : 27 994 </a:t>
                  </a:r>
                  <a:r>
                    <a:rPr kumimoji="0" lang="fr-FR" sz="800" b="0" i="0" u="none" strike="noStrike" cap="none" normalizeH="0" baseline="0" dirty="0" err="1" smtClean="0">
                      <a:ln>
                        <a:noFill/>
                      </a:ln>
                      <a:solidFill>
                        <a:schemeClr val="tx1"/>
                      </a:solidFill>
                      <a:effectLst/>
                      <a:latin typeface="Calibri" pitchFamily="34" charset="0"/>
                      <a:cs typeface="Arial" pitchFamily="34" charset="0"/>
                    </a:rPr>
                    <a:t>hbts</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-Maraîchage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-Arboriculture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-Agriculture pluviale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Zone de texte 12"/>
                <p:cNvSpPr txBox="1">
                  <a:spLocks noChangeArrowheads="1"/>
                </p:cNvSpPr>
                <p:nvPr/>
              </p:nvSpPr>
              <p:spPr bwMode="auto">
                <a:xfrm>
                  <a:off x="4130" y="6530"/>
                  <a:ext cx="1990" cy="223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-Superficie de 3.1 km2,</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-Population : 25982 </a:t>
                  </a:r>
                  <a:r>
                    <a:rPr kumimoji="0" lang="fr-FR" sz="800" b="0" i="0" u="none" strike="noStrike" cap="none" normalizeH="0" baseline="0" dirty="0" err="1" smtClean="0">
                      <a:ln>
                        <a:noFill/>
                      </a:ln>
                      <a:solidFill>
                        <a:schemeClr val="tx1"/>
                      </a:solidFill>
                      <a:effectLst/>
                      <a:latin typeface="Calibri" pitchFamily="34" charset="0"/>
                      <a:cs typeface="Arial" pitchFamily="34" charset="0"/>
                    </a:rPr>
                    <a:t>hbts</a:t>
                  </a:r>
                  <a:r>
                    <a:rPr kumimoji="0" lang="fr-FR" sz="8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-Importante zone industrielle et commerciale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-Avec les communes avoisinantes constitue un grand marché international de produits horticoles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 name="Connecteur droit avec flèche 14"/>
                <p:cNvCxnSpPr>
                  <a:cxnSpLocks noChangeShapeType="1"/>
                </p:cNvCxnSpPr>
                <p:nvPr/>
              </p:nvCxnSpPr>
              <p:spPr bwMode="auto">
                <a:xfrm flipH="1">
                  <a:off x="6120" y="6480"/>
                  <a:ext cx="1970" cy="240"/>
                </a:xfrm>
                <a:prstGeom prst="straightConnector1">
                  <a:avLst/>
                </a:prstGeom>
                <a:noFill/>
                <a:ln w="9525">
                  <a:solidFill>
                    <a:srgbClr val="4579B8"/>
                  </a:solidFill>
                  <a:round/>
                  <a:headEnd/>
                  <a:tailEnd type="arrow" w="med" len="med"/>
                </a:ln>
              </p:spPr>
            </p:cxnSp>
          </p:grpSp>
        </p:grpSp>
        <p:cxnSp>
          <p:nvCxnSpPr>
            <p:cNvPr id="6" name="Connecteur droit avec flèche 15"/>
            <p:cNvCxnSpPr>
              <a:cxnSpLocks noChangeShapeType="1"/>
            </p:cNvCxnSpPr>
            <p:nvPr/>
          </p:nvCxnSpPr>
          <p:spPr bwMode="auto">
            <a:xfrm>
              <a:off x="4643438" y="4632336"/>
              <a:ext cx="0" cy="368300"/>
            </a:xfrm>
            <a:prstGeom prst="straightConnector1">
              <a:avLst/>
            </a:prstGeom>
            <a:noFill/>
            <a:ln w="9525">
              <a:solidFill>
                <a:srgbClr val="4579B8"/>
              </a:solidFill>
              <a:round/>
              <a:headEnd/>
              <a:tailEnd type="arrow" w="med" len="med"/>
            </a:ln>
          </p:spPr>
        </p:cxnSp>
      </p:grpSp>
      <p:sp>
        <p:nvSpPr>
          <p:cNvPr id="18" name="Espace réservé du pied de page 17"/>
          <p:cNvSpPr>
            <a:spLocks noGrp="1"/>
          </p:cNvSpPr>
          <p:nvPr>
            <p:ph type="ftr" sz="quarter" idx="11"/>
          </p:nvPr>
        </p:nvSpPr>
        <p:spPr/>
        <p:txBody>
          <a:bodyPr/>
          <a:lstStyle/>
          <a:p>
            <a:r>
              <a:rPr lang="fr-FR" smtClean="0"/>
              <a:t>PNUD/CLEP, Août 2015</a:t>
            </a:r>
            <a:endParaRPr lang="fr-FR" dirty="0"/>
          </a:p>
        </p:txBody>
      </p:sp>
      <p:sp>
        <p:nvSpPr>
          <p:cNvPr id="20" name="ZoneTexte 19"/>
          <p:cNvSpPr txBox="1"/>
          <p:nvPr/>
        </p:nvSpPr>
        <p:spPr>
          <a:xfrm>
            <a:off x="1475656" y="188640"/>
            <a:ext cx="4464496"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2"/>
            </a:pPr>
            <a:r>
              <a:rPr lang="fr-FR" sz="2400" b="1" dirty="0" smtClean="0"/>
              <a:t>ZONE D’INTERVENTION</a:t>
            </a:r>
            <a:endParaRPr lang="fr-FR" sz="2400" b="1" dirty="0"/>
          </a:p>
        </p:txBody>
      </p:sp>
    </p:spTree>
    <p:extLst>
      <p:ext uri="{BB962C8B-B14F-4D97-AF65-F5344CB8AC3E}">
        <p14:creationId xmlns:p14="http://schemas.microsoft.com/office/powerpoint/2010/main" val="42640812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27"/>
          <p:cNvGrpSpPr/>
          <p:nvPr/>
        </p:nvGrpSpPr>
        <p:grpSpPr>
          <a:xfrm>
            <a:off x="500034" y="1257934"/>
            <a:ext cx="8197850" cy="5483434"/>
            <a:chOff x="473075" y="803275"/>
            <a:chExt cx="8197850" cy="5251450"/>
          </a:xfrm>
        </p:grpSpPr>
        <p:pic>
          <p:nvPicPr>
            <p:cNvPr id="19" name="Picture 2" descr="zeg du su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075" y="803275"/>
              <a:ext cx="8197850" cy="5251450"/>
            </a:xfrm>
            <a:prstGeom prst="rect">
              <a:avLst/>
            </a:prstGeom>
            <a:noFill/>
            <a:ln w="6350" cmpd="sng">
              <a:solidFill>
                <a:srgbClr val="000000"/>
              </a:solidFill>
              <a:miter lim="800000"/>
              <a:headEnd/>
              <a:tailEnd/>
            </a:ln>
            <a:effectLst/>
          </p:spPr>
        </p:pic>
        <p:grpSp>
          <p:nvGrpSpPr>
            <p:cNvPr id="3" name="Group 13"/>
            <p:cNvGrpSpPr>
              <a:grpSpLocks/>
            </p:cNvGrpSpPr>
            <p:nvPr/>
          </p:nvGrpSpPr>
          <p:grpSpPr bwMode="auto">
            <a:xfrm>
              <a:off x="1071538" y="1638306"/>
              <a:ext cx="5778500" cy="2647950"/>
              <a:chOff x="2440" y="2720"/>
              <a:chExt cx="9100" cy="4170"/>
            </a:xfrm>
          </p:grpSpPr>
          <p:sp>
            <p:nvSpPr>
              <p:cNvPr id="1038" name="Zone de texte 16"/>
              <p:cNvSpPr txBox="1">
                <a:spLocks noChangeArrowheads="1"/>
              </p:cNvSpPr>
              <p:nvPr/>
            </p:nvSpPr>
            <p:spPr bwMode="auto">
              <a:xfrm>
                <a:off x="7340" y="2720"/>
                <a:ext cx="1580" cy="266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-Sup:375 km2</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-Pop. : 16 982 hbts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-Villages : 93</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-Activités dominantes : agriculture, élevage, pêche, commerce, artisanat, exploitation forestière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Pluviométrie : 1000mm /an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39" name="Connecteur droit avec flèche 17"/>
              <p:cNvCxnSpPr>
                <a:cxnSpLocks noChangeShapeType="1"/>
              </p:cNvCxnSpPr>
              <p:nvPr/>
            </p:nvCxnSpPr>
            <p:spPr bwMode="auto">
              <a:xfrm flipV="1">
                <a:off x="8030" y="5380"/>
                <a:ext cx="10" cy="440"/>
              </a:xfrm>
              <a:prstGeom prst="straightConnector1">
                <a:avLst/>
              </a:prstGeom>
              <a:noFill/>
              <a:ln w="9525">
                <a:solidFill>
                  <a:srgbClr val="4579B8"/>
                </a:solidFill>
                <a:round/>
                <a:headEnd/>
                <a:tailEnd type="arrow" w="med" len="med"/>
              </a:ln>
            </p:spPr>
          </p:cxnSp>
          <p:sp>
            <p:nvSpPr>
              <p:cNvPr id="1040" name="Zone de texte 18"/>
              <p:cNvSpPr txBox="1">
                <a:spLocks noChangeArrowheads="1"/>
              </p:cNvSpPr>
              <p:nvPr/>
            </p:nvSpPr>
            <p:spPr bwMode="auto">
              <a:xfrm>
                <a:off x="9830" y="4640"/>
                <a:ext cx="1710" cy="225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-Surface :179 km2</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-Population :14 980 hbts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-Villages : 56</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-Agriculture est l’activité dominante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-Elevage et aviculture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-Pêche &amp; pisciculture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-Artisanat &amp; commerce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cs typeface="Arial" pitchFamily="34" charset="0"/>
                  </a:rPr>
                  <a:t>-Pluie : 900-1000 mm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41" name="Connecteur droit avec flèche 19"/>
              <p:cNvCxnSpPr>
                <a:cxnSpLocks noChangeShapeType="1"/>
              </p:cNvCxnSpPr>
              <p:nvPr/>
            </p:nvCxnSpPr>
            <p:spPr bwMode="auto">
              <a:xfrm flipV="1">
                <a:off x="8650" y="5900"/>
                <a:ext cx="1180" cy="800"/>
              </a:xfrm>
              <a:prstGeom prst="straightConnector1">
                <a:avLst/>
              </a:prstGeom>
              <a:noFill/>
              <a:ln w="9525">
                <a:solidFill>
                  <a:srgbClr val="4579B8"/>
                </a:solidFill>
                <a:round/>
                <a:headEnd/>
                <a:tailEnd type="arrow" w="med" len="med"/>
              </a:ln>
            </p:spPr>
          </p:cxnSp>
          <p:sp>
            <p:nvSpPr>
              <p:cNvPr id="1042" name="Zone de texte 20"/>
              <p:cNvSpPr txBox="1">
                <a:spLocks noChangeArrowheads="1"/>
              </p:cNvSpPr>
              <p:nvPr/>
            </p:nvSpPr>
            <p:spPr bwMode="auto">
              <a:xfrm>
                <a:off x="5120" y="2960"/>
                <a:ext cx="1720" cy="29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Times New Roman" pitchFamily="18" charset="0"/>
                    <a:cs typeface="Arial" pitchFamily="34" charset="0"/>
                  </a:rPr>
                  <a:t>-</a:t>
                </a:r>
                <a:r>
                  <a:rPr kumimoji="0" lang="fr-FR" sz="800" b="0" i="0" u="none" strike="noStrike" cap="none" normalizeH="0" baseline="0" dirty="0" smtClean="0">
                    <a:ln>
                      <a:noFill/>
                    </a:ln>
                    <a:solidFill>
                      <a:schemeClr val="tx1"/>
                    </a:solidFill>
                    <a:effectLst/>
                    <a:latin typeface="Calibri" pitchFamily="34" charset="0"/>
                    <a:cs typeface="Arial" pitchFamily="34" charset="0"/>
                  </a:rPr>
                  <a:t>Surface : 164 km2</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-Pop. : 20 655 </a:t>
                </a:r>
                <a:r>
                  <a:rPr kumimoji="0" lang="fr-FR" sz="800" b="0" i="0" u="none" strike="noStrike" cap="none" normalizeH="0" baseline="0" dirty="0" err="1" smtClean="0">
                    <a:ln>
                      <a:noFill/>
                    </a:ln>
                    <a:solidFill>
                      <a:schemeClr val="tx1"/>
                    </a:solidFill>
                    <a:effectLst/>
                    <a:latin typeface="Calibri" pitchFamily="34" charset="0"/>
                    <a:cs typeface="Arial" pitchFamily="34" charset="0"/>
                  </a:rPr>
                  <a:t>hbts</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-Cultures : graines de mil, sorgho, mais ;arachide et coton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-Production de riz</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-Agriculture : source essentielle de revenue pour 80% de population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-Pluviométrie : peut atteindre des pics de 1300 mm/an</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43" name="Connecteur droit avec flèche 21"/>
              <p:cNvCxnSpPr>
                <a:cxnSpLocks noChangeShapeType="1"/>
              </p:cNvCxnSpPr>
              <p:nvPr/>
            </p:nvCxnSpPr>
            <p:spPr bwMode="auto">
              <a:xfrm flipV="1">
                <a:off x="6110" y="5860"/>
                <a:ext cx="30" cy="450"/>
              </a:xfrm>
              <a:prstGeom prst="straightConnector1">
                <a:avLst/>
              </a:prstGeom>
              <a:noFill/>
              <a:ln w="9525">
                <a:solidFill>
                  <a:srgbClr val="4579B8"/>
                </a:solidFill>
                <a:round/>
                <a:headEnd/>
                <a:tailEnd type="arrow" w="med" len="med"/>
              </a:ln>
            </p:spPr>
          </p:cxnSp>
          <p:sp>
            <p:nvSpPr>
              <p:cNvPr id="1044" name="Zone de texte 22"/>
              <p:cNvSpPr txBox="1">
                <a:spLocks noChangeArrowheads="1"/>
              </p:cNvSpPr>
              <p:nvPr/>
            </p:nvSpPr>
            <p:spPr bwMode="auto">
              <a:xfrm>
                <a:off x="2440" y="3080"/>
                <a:ext cx="2290" cy="305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dirty="0" smtClean="0">
                    <a:ln>
                      <a:noFill/>
                    </a:ln>
                    <a:solidFill>
                      <a:schemeClr val="tx1"/>
                    </a:solidFill>
                    <a:effectLst/>
                    <a:latin typeface="Calibri" pitchFamily="34" charset="0"/>
                    <a:cs typeface="Arial" pitchFamily="34" charset="0"/>
                  </a:rPr>
                  <a:t>Les </a:t>
                </a:r>
                <a:r>
                  <a:rPr kumimoji="0" lang="fr-FR" sz="800" b="1" i="0" u="none" strike="noStrike" cap="none" normalizeH="0" baseline="0" dirty="0" err="1" smtClean="0">
                    <a:ln>
                      <a:noFill/>
                    </a:ln>
                    <a:solidFill>
                      <a:schemeClr val="tx1"/>
                    </a:solidFill>
                    <a:effectLst/>
                    <a:latin typeface="Calibri" pitchFamily="34" charset="0"/>
                    <a:cs typeface="Arial" pitchFamily="34" charset="0"/>
                  </a:rPr>
                  <a:t>Kalounayes</a:t>
                </a:r>
                <a:r>
                  <a:rPr kumimoji="0" lang="fr-FR" sz="800" b="1" i="0" u="none" strike="noStrike" cap="none" normalizeH="0" baseline="0" dirty="0" smtClean="0">
                    <a:ln>
                      <a:noFill/>
                    </a:ln>
                    <a:solidFill>
                      <a:schemeClr val="tx1"/>
                    </a:solidFill>
                    <a:effectLst/>
                    <a:latin typeface="Calibri" pitchFamily="34" charset="0"/>
                    <a:cs typeface="Arial" pitchFamily="34" charset="0"/>
                  </a:rPr>
                  <a:t> (</a:t>
                </a:r>
                <a:r>
                  <a:rPr kumimoji="0" lang="fr-FR" sz="800" b="1" i="0" u="none" strike="noStrike" cap="none" normalizeH="0" baseline="0" dirty="0" smtClean="0">
                    <a:ln>
                      <a:noFill/>
                    </a:ln>
                    <a:solidFill>
                      <a:schemeClr val="tx1"/>
                    </a:solidFill>
                    <a:effectLst/>
                    <a:latin typeface="Times New Roman" pitchFamily="18" charset="0"/>
                    <a:cs typeface="Arial" pitchFamily="34" charset="0"/>
                  </a:rPr>
                  <a:t>0</a:t>
                </a:r>
                <a:r>
                  <a:rPr kumimoji="0" lang="fr-FR" sz="800" b="1" i="0" u="none" strike="noStrike" cap="none" normalizeH="0" baseline="0" dirty="0" smtClean="0">
                    <a:ln>
                      <a:noFill/>
                    </a:ln>
                    <a:solidFill>
                      <a:schemeClr val="tx1"/>
                    </a:solidFill>
                    <a:effectLst/>
                    <a:latin typeface="Calibri" pitchFamily="34" charset="0"/>
                    <a:cs typeface="Arial" pitchFamily="34" charset="0"/>
                  </a:rPr>
                  <a:t>4 communes d’Arrondissement </a:t>
                </a:r>
                <a:r>
                  <a:rPr kumimoji="0" lang="fr-FR" sz="800" b="1" i="0" u="none" strike="noStrike" cap="none" normalizeH="0" baseline="0" dirty="0" err="1" smtClean="0">
                    <a:ln>
                      <a:noFill/>
                    </a:ln>
                    <a:solidFill>
                      <a:schemeClr val="tx1"/>
                    </a:solidFill>
                    <a:effectLst/>
                    <a:latin typeface="Calibri" pitchFamily="34" charset="0"/>
                    <a:cs typeface="Arial" pitchFamily="34" charset="0"/>
                  </a:rPr>
                  <a:t>Tenghory</a:t>
                </a:r>
                <a:r>
                  <a:rPr kumimoji="0" lang="fr-FR" sz="8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-Superficie : 1073 km2</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-Total 48 235 </a:t>
                </a:r>
                <a:r>
                  <a:rPr kumimoji="0" lang="fr-FR" sz="800" b="0" i="0" u="none" strike="noStrike" cap="none" normalizeH="0" baseline="0" dirty="0" err="1" smtClean="0">
                    <a:ln>
                      <a:noFill/>
                    </a:ln>
                    <a:solidFill>
                      <a:schemeClr val="tx1"/>
                    </a:solidFill>
                    <a:effectLst/>
                    <a:latin typeface="Calibri" pitchFamily="34" charset="0"/>
                    <a:cs typeface="Arial" pitchFamily="34" charset="0"/>
                  </a:rPr>
                  <a:t>hbts</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pitchFamily="34" charset="0"/>
                    <a:cs typeface="Arial" pitchFamily="34" charset="0"/>
                  </a:rPr>
                  <a:t>-Activités économiques dominantes : exploitation des ressources forestières, agriculture, élevage, pêche, commerce, artisanat, tourisme, industrie basée sur les produits forestiers, riziculture, etc.</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13" name="Espace réservé du pied de page 12"/>
          <p:cNvSpPr>
            <a:spLocks noGrp="1"/>
          </p:cNvSpPr>
          <p:nvPr>
            <p:ph type="ftr" sz="quarter" idx="11"/>
          </p:nvPr>
        </p:nvSpPr>
        <p:spPr/>
        <p:txBody>
          <a:bodyPr/>
          <a:lstStyle/>
          <a:p>
            <a:r>
              <a:rPr lang="fr-FR" smtClean="0"/>
              <a:t>PNUD/CLEP, Août 2015</a:t>
            </a:r>
            <a:endParaRPr lang="fr-FR" dirty="0"/>
          </a:p>
        </p:txBody>
      </p:sp>
      <p:sp>
        <p:nvSpPr>
          <p:cNvPr id="16" name="ZoneTexte 15"/>
          <p:cNvSpPr txBox="1"/>
          <p:nvPr/>
        </p:nvSpPr>
        <p:spPr>
          <a:xfrm>
            <a:off x="1475656" y="188640"/>
            <a:ext cx="4464496"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2"/>
            </a:pPr>
            <a:r>
              <a:rPr lang="fr-FR" sz="2400" b="1" dirty="0" smtClean="0"/>
              <a:t>ZONE D’INTERVENTION</a:t>
            </a:r>
            <a:endParaRPr lang="fr-FR" sz="2400" b="1" dirty="0"/>
          </a:p>
        </p:txBody>
      </p:sp>
    </p:spTree>
    <p:extLst>
      <p:ext uri="{BB962C8B-B14F-4D97-AF65-F5344CB8AC3E}">
        <p14:creationId xmlns:p14="http://schemas.microsoft.com/office/powerpoint/2010/main" val="3250974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9632" y="980728"/>
            <a:ext cx="7498080" cy="1008112"/>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r>
              <a:rPr lang="fr-CA" dirty="0"/>
              <a:t>C</a:t>
            </a:r>
            <a:r>
              <a:rPr lang="fr-CA" dirty="0" smtClean="0"/>
              <a:t>réer </a:t>
            </a:r>
            <a:r>
              <a:rPr lang="fr-CA" dirty="0"/>
              <a:t>un environnement propice à la mise en œuvre de mesures d’adaptation basées sur la gestion des écosystèmes </a:t>
            </a:r>
            <a:r>
              <a:rPr lang="fr-CA" dirty="0" smtClean="0"/>
              <a:t>des </a:t>
            </a:r>
            <a:r>
              <a:rPr lang="fr-CA" dirty="0"/>
              <a:t>Niayes et </a:t>
            </a:r>
            <a:r>
              <a:rPr lang="fr-CA" dirty="0" smtClean="0"/>
              <a:t>de la </a:t>
            </a:r>
            <a:r>
              <a:rPr lang="fr-CA" dirty="0"/>
              <a:t>Casamance</a:t>
            </a:r>
            <a:r>
              <a:rPr lang="fr-CA" dirty="0" smtClean="0"/>
              <a:t>.</a:t>
            </a:r>
            <a:endParaRPr lang="fr-FR" dirty="0"/>
          </a:p>
        </p:txBody>
      </p:sp>
      <p:sp>
        <p:nvSpPr>
          <p:cNvPr id="5" name="ZoneTexte 4"/>
          <p:cNvSpPr txBox="1"/>
          <p:nvPr/>
        </p:nvSpPr>
        <p:spPr>
          <a:xfrm>
            <a:off x="2051720" y="188640"/>
            <a:ext cx="4608512"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3"/>
            </a:pPr>
            <a:r>
              <a:rPr lang="fr-FR" sz="2400" b="1" dirty="0" smtClean="0"/>
              <a:t>OBJECTIFS/RESULTATS</a:t>
            </a:r>
            <a:endParaRPr lang="fr-FR" sz="2400" b="1" dirty="0"/>
          </a:p>
        </p:txBody>
      </p:sp>
      <p:graphicFrame>
        <p:nvGraphicFramePr>
          <p:cNvPr id="7" name="Espace réservé du contenu 3"/>
          <p:cNvGraphicFramePr>
            <a:graphicFrameLocks/>
          </p:cNvGraphicFramePr>
          <p:nvPr>
            <p:extLst>
              <p:ext uri="{D42A27DB-BD31-4B8C-83A1-F6EECF244321}">
                <p14:modId xmlns:p14="http://schemas.microsoft.com/office/powerpoint/2010/main" val="2732911052"/>
              </p:ext>
            </p:extLst>
          </p:nvPr>
        </p:nvGraphicFramePr>
        <p:xfrm>
          <a:off x="611560" y="2116013"/>
          <a:ext cx="8229600" cy="4741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077047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4499992" y="836712"/>
            <a:ext cx="4644009" cy="20882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000" dirty="0" smtClean="0">
                <a:latin typeface="Arial" pitchFamily="34" charset="0"/>
                <a:cs typeface="Arial" pitchFamily="34" charset="0"/>
              </a:rPr>
              <a:t>A111:</a:t>
            </a:r>
            <a:r>
              <a:rPr lang="fr-FR" sz="2000" dirty="0">
                <a:latin typeface="Arial" pitchFamily="34" charset="0"/>
                <a:cs typeface="Arial" pitchFamily="34" charset="0"/>
              </a:rPr>
              <a:t>Identification participative des besoins en informations climatiques des usagers potentiels et diagnostic du réseau d’observations </a:t>
            </a:r>
            <a:r>
              <a:rPr lang="fr-FR" sz="2000" dirty="0" smtClean="0">
                <a:latin typeface="Arial" pitchFamily="34" charset="0"/>
                <a:cs typeface="Arial" pitchFamily="34" charset="0"/>
              </a:rPr>
              <a:t>climat., météo., hydro.  </a:t>
            </a:r>
            <a:r>
              <a:rPr lang="fr-FR" sz="2000" dirty="0">
                <a:latin typeface="Arial" pitchFamily="34" charset="0"/>
                <a:cs typeface="Arial" pitchFamily="34" charset="0"/>
              </a:rPr>
              <a:t>et hydrodynamique marine;</a:t>
            </a:r>
            <a:endParaRPr lang="fr-FR" sz="2000" dirty="0">
              <a:latin typeface="Arial" pitchFamily="34" charset="0"/>
              <a:ea typeface="Calibri"/>
              <a:cs typeface="Arial" pitchFamily="34" charset="0"/>
            </a:endParaRPr>
          </a:p>
          <a:p>
            <a:endParaRPr lang="fr-FR" sz="2000" dirty="0">
              <a:latin typeface="Arial" pitchFamily="34" charset="0"/>
              <a:cs typeface="Arial" pitchFamily="34" charset="0"/>
            </a:endParaRPr>
          </a:p>
        </p:txBody>
      </p:sp>
      <p:sp>
        <p:nvSpPr>
          <p:cNvPr id="7" name="Rectangle à coins arrondis 6"/>
          <p:cNvSpPr/>
          <p:nvPr/>
        </p:nvSpPr>
        <p:spPr>
          <a:xfrm>
            <a:off x="4572000" y="3068960"/>
            <a:ext cx="4572000" cy="17281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000" dirty="0" smtClean="0">
                <a:latin typeface="Arial" pitchFamily="34" charset="0"/>
                <a:cs typeface="Arial" pitchFamily="34" charset="0"/>
              </a:rPr>
              <a:t>A112:</a:t>
            </a:r>
            <a:r>
              <a:rPr lang="fr-FR" sz="2000" dirty="0">
                <a:latin typeface="Arial" pitchFamily="34" charset="0"/>
                <a:cs typeface="Arial" pitchFamily="34" charset="0"/>
              </a:rPr>
              <a:t>Acquisition et installation </a:t>
            </a:r>
            <a:r>
              <a:rPr lang="fr-FR" sz="2000" dirty="0" smtClean="0">
                <a:latin typeface="Arial" pitchFamily="34" charset="0"/>
                <a:cs typeface="Arial" pitchFamily="34" charset="0"/>
              </a:rPr>
              <a:t>de matériels et équipements de mesures: exemple, </a:t>
            </a:r>
            <a:r>
              <a:rPr lang="fr-FR" sz="2000" dirty="0">
                <a:latin typeface="Arial" pitchFamily="34" charset="0"/>
                <a:cs typeface="Arial" pitchFamily="34" charset="0"/>
              </a:rPr>
              <a:t>postes pluviométriques automatiques; de stations météorologiques automatiques </a:t>
            </a:r>
            <a:r>
              <a:rPr lang="fr-FR" sz="2000" dirty="0" smtClean="0">
                <a:latin typeface="Arial" pitchFamily="34" charset="0"/>
                <a:cs typeface="Arial" pitchFamily="34" charset="0"/>
              </a:rPr>
              <a:t>, etc.</a:t>
            </a:r>
            <a:endParaRPr lang="fr-FR" sz="2000" dirty="0">
              <a:latin typeface="Arial" pitchFamily="34" charset="0"/>
              <a:cs typeface="Arial" pitchFamily="34" charset="0"/>
            </a:endParaRPr>
          </a:p>
        </p:txBody>
      </p:sp>
      <p:sp>
        <p:nvSpPr>
          <p:cNvPr id="8" name="Rectangle à coins arrondis 7"/>
          <p:cNvSpPr/>
          <p:nvPr/>
        </p:nvSpPr>
        <p:spPr>
          <a:xfrm>
            <a:off x="4644008" y="4941168"/>
            <a:ext cx="4499992" cy="17281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000" dirty="0" smtClean="0">
                <a:latin typeface="Arial" pitchFamily="34" charset="0"/>
                <a:cs typeface="Arial" pitchFamily="34" charset="0"/>
              </a:rPr>
              <a:t>A113: </a:t>
            </a:r>
            <a:r>
              <a:rPr lang="fr-FR" sz="2000" dirty="0">
                <a:latin typeface="Arial" pitchFamily="34" charset="0"/>
                <a:cs typeface="Arial" pitchFamily="34" charset="0"/>
              </a:rPr>
              <a:t>Formation des agents techniques (Météo, Hydro, agriculture, etc.) et les producteurs sur la collecte, le traitement et l’analyse des données ; </a:t>
            </a:r>
          </a:p>
        </p:txBody>
      </p:sp>
      <p:sp>
        <p:nvSpPr>
          <p:cNvPr id="11" name="Rectangle à coins arrondis 10"/>
          <p:cNvSpPr/>
          <p:nvPr/>
        </p:nvSpPr>
        <p:spPr>
          <a:xfrm>
            <a:off x="0" y="1844824"/>
            <a:ext cx="3888432" cy="38164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15000"/>
              </a:lnSpc>
              <a:spcAft>
                <a:spcPts val="0"/>
              </a:spcAft>
            </a:pPr>
            <a:r>
              <a:rPr lang="fr-FR" b="1" dirty="0" smtClean="0">
                <a:solidFill>
                  <a:srgbClr val="002060"/>
                </a:solidFill>
              </a:rPr>
              <a:t> </a:t>
            </a:r>
            <a:r>
              <a:rPr lang="fr-FR" sz="2000" b="1" dirty="0" smtClean="0">
                <a:solidFill>
                  <a:srgbClr val="002060"/>
                </a:solidFill>
                <a:latin typeface="Arial" pitchFamily="34" charset="0"/>
                <a:cs typeface="Arial" pitchFamily="34" charset="0"/>
              </a:rPr>
              <a:t>PRODUIT 11:  </a:t>
            </a:r>
            <a:r>
              <a:rPr lang="fr-FR" sz="2000" dirty="0" smtClean="0">
                <a:latin typeface="Arial" pitchFamily="34" charset="0"/>
                <a:cs typeface="Arial" pitchFamily="34" charset="0"/>
              </a:rPr>
              <a:t>Le </a:t>
            </a:r>
            <a:r>
              <a:rPr lang="fr-FR" sz="2000" dirty="0">
                <a:latin typeface="Arial" pitchFamily="34" charset="0"/>
                <a:cs typeface="Arial" pitchFamily="34" charset="0"/>
              </a:rPr>
              <a:t>réseau d'observations climatiques, </a:t>
            </a:r>
            <a:r>
              <a:rPr lang="fr-FR" sz="2000" dirty="0" smtClean="0">
                <a:latin typeface="Arial" pitchFamily="34" charset="0"/>
                <a:cs typeface="Arial" pitchFamily="34" charset="0"/>
              </a:rPr>
              <a:t>météo et </a:t>
            </a:r>
            <a:r>
              <a:rPr lang="fr-FR" sz="2000" dirty="0">
                <a:latin typeface="Arial" pitchFamily="34" charset="0"/>
                <a:cs typeface="Arial" pitchFamily="34" charset="0"/>
              </a:rPr>
              <a:t>hydrologiques des zones cibles et les capacités sont renforcés afin de générer des données fiables nécessaires au suivi et aux analyses des phénomènes hydro-climatiques</a:t>
            </a:r>
            <a:endParaRPr lang="fr-FR" dirty="0">
              <a:latin typeface="Arial" pitchFamily="34" charset="0"/>
              <a:ea typeface="Calibri"/>
              <a:cs typeface="Arial" pitchFamily="34" charset="0"/>
            </a:endParaRPr>
          </a:p>
          <a:p>
            <a:r>
              <a:rPr lang="fr-FR" b="1" dirty="0" smtClean="0">
                <a:solidFill>
                  <a:srgbClr val="002060"/>
                </a:solidFill>
              </a:rPr>
              <a:t> </a:t>
            </a:r>
            <a:endParaRPr lang="fr-FR" dirty="0">
              <a:solidFill>
                <a:srgbClr val="002060"/>
              </a:solidFill>
            </a:endParaRPr>
          </a:p>
        </p:txBody>
      </p:sp>
      <p:sp>
        <p:nvSpPr>
          <p:cNvPr id="9" name="ZoneTexte 8"/>
          <p:cNvSpPr txBox="1"/>
          <p:nvPr/>
        </p:nvSpPr>
        <p:spPr>
          <a:xfrm>
            <a:off x="1115616" y="188640"/>
            <a:ext cx="705678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mj-lt"/>
              <a:buAutoNum type="arabicPeriod" startAt="4"/>
            </a:pPr>
            <a:r>
              <a:rPr lang="fr-FR" sz="2400" b="1" dirty="0" smtClean="0"/>
              <a:t>LES PRODUITS/ACTIVITES  ATTENDUS</a:t>
            </a:r>
            <a:endParaRPr lang="fr-FR" sz="2400" b="1" dirty="0"/>
          </a:p>
        </p:txBody>
      </p:sp>
      <p:cxnSp>
        <p:nvCxnSpPr>
          <p:cNvPr id="12" name="Connecteur droit avec flèche 11"/>
          <p:cNvCxnSpPr/>
          <p:nvPr/>
        </p:nvCxnSpPr>
        <p:spPr>
          <a:xfrm flipV="1">
            <a:off x="3779912" y="1844824"/>
            <a:ext cx="648072"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Connecteur droit avec flèche 14"/>
          <p:cNvCxnSpPr>
            <a:endCxn id="7" idx="1"/>
          </p:cNvCxnSpPr>
          <p:nvPr/>
        </p:nvCxnSpPr>
        <p:spPr>
          <a:xfrm>
            <a:off x="3923928" y="3861048"/>
            <a:ext cx="648072" cy="720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Connecteur droit avec flèche 15"/>
          <p:cNvCxnSpPr>
            <a:endCxn id="8" idx="1"/>
          </p:cNvCxnSpPr>
          <p:nvPr/>
        </p:nvCxnSpPr>
        <p:spPr>
          <a:xfrm>
            <a:off x="3923928" y="5373216"/>
            <a:ext cx="720080" cy="432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98456698"/>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379</TotalTime>
  <Words>2068</Words>
  <Application>Microsoft Office PowerPoint</Application>
  <PresentationFormat>Affichage à l'écran (4:3)</PresentationFormat>
  <Paragraphs>309</Paragraphs>
  <Slides>30</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30</vt:i4>
      </vt:variant>
    </vt:vector>
  </HeadingPairs>
  <TitlesOfParts>
    <vt:vector size="40" baseType="lpstr">
      <vt:lpstr>SimSun</vt:lpstr>
      <vt:lpstr>Arial</vt:lpstr>
      <vt:lpstr>Calibri</vt:lpstr>
      <vt:lpstr>Gill Sans MT</vt:lpstr>
      <vt:lpstr>Symbol</vt:lpstr>
      <vt:lpstr>Times New Roman</vt:lpstr>
      <vt:lpstr>Verdana</vt:lpstr>
      <vt:lpstr>Wingdings</vt:lpstr>
      <vt:lpstr>Wingdings 2</vt:lpstr>
      <vt:lpstr>Solstice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Produit 11 : Le réseau d'observations climatiques, météorologiques et hydrologiques des zones cibles et les capacités sont renforcés </vt:lpstr>
      <vt:lpstr>Produit  12 : un système d'information intégré produisant des informations climatiques et générant des produits nécessaires à l’identification des risques liés aux changements climatiques est développé </vt:lpstr>
      <vt:lpstr>Produit  13 : Une Plateforme de partage des informations est mise en place ou renforcée pour soutenir la gestion des risques climatiques et la planification à long terme de l’adaptation;</vt:lpstr>
      <vt:lpstr> Produit 2.1:  Au moins 100 hectares de plantations de mangroves sont  gérés de façon durable pour restaurer cet écosystème important comme moyen d’existence (ostréiculture par exemple) et réduire l’impact de la houle et de l’érosion côtière ; </vt:lpstr>
      <vt:lpstr>Produit  23 : Au moins 10 groupements communautaires notamment des groupements féminins  seront soutenus en Casamance pour améliorer la résilience climatique </vt:lpstr>
      <vt:lpstr> Produit  3.1 : les gouvernements locaux et les services techniques déconcentrés disposent des compétences nécessaires pour appuyer les communautés dans les actions d’adaptation; </vt:lpstr>
      <vt:lpstr>Produit  3.2 : Les avantages des mesures d’adaptation prises sont suivis et partagés avec les pouvoirs publics, les communautés cibles et les partenaires </vt:lpstr>
      <vt:lpstr>Présentation PowerPoint</vt:lpstr>
      <vt:lpstr>CONCLUSIONS</vt:lpstr>
      <vt:lpstr>JE VOUS REMERCIE DE VOTRE AIMABLE ATTENTION.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egov-s155</dc:creator>
  <cp:lastModifiedBy>HP</cp:lastModifiedBy>
  <cp:revision>54</cp:revision>
  <dcterms:created xsi:type="dcterms:W3CDTF">2015-11-19T19:45:15Z</dcterms:created>
  <dcterms:modified xsi:type="dcterms:W3CDTF">2016-07-21T12:06:00Z</dcterms:modified>
</cp:coreProperties>
</file>