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7"/>
  </p:notesMasterIdLst>
  <p:sldIdLst>
    <p:sldId id="1126" r:id="rId2"/>
    <p:sldId id="1127" r:id="rId3"/>
    <p:sldId id="1128" r:id="rId4"/>
    <p:sldId id="1132" r:id="rId5"/>
    <p:sldId id="1133" r:id="rId6"/>
    <p:sldId id="1645" r:id="rId7"/>
    <p:sldId id="1134" r:id="rId8"/>
    <p:sldId id="1135" r:id="rId9"/>
    <p:sldId id="1220" r:id="rId10"/>
    <p:sldId id="1137" r:id="rId11"/>
    <p:sldId id="1138" r:id="rId12"/>
    <p:sldId id="1139" r:id="rId13"/>
    <p:sldId id="1221" r:id="rId14"/>
    <p:sldId id="1523" r:id="rId15"/>
    <p:sldId id="1524" r:id="rId16"/>
    <p:sldId id="1363" r:id="rId17"/>
    <p:sldId id="1364" r:id="rId18"/>
    <p:sldId id="1365" r:id="rId19"/>
    <p:sldId id="1228" r:id="rId20"/>
    <p:sldId id="1142" r:id="rId21"/>
    <p:sldId id="1143" r:id="rId22"/>
    <p:sldId id="1521" r:id="rId23"/>
    <p:sldId id="1522" r:id="rId24"/>
    <p:sldId id="1345" r:id="rId25"/>
    <p:sldId id="1144" r:id="rId26"/>
    <p:sldId id="1669" r:id="rId27"/>
    <p:sldId id="1648" r:id="rId28"/>
    <p:sldId id="1649" r:id="rId29"/>
    <p:sldId id="1664" r:id="rId30"/>
    <p:sldId id="1665" r:id="rId31"/>
    <p:sldId id="1667" r:id="rId32"/>
    <p:sldId id="1668" r:id="rId33"/>
    <p:sldId id="1675" r:id="rId34"/>
    <p:sldId id="1683" r:id="rId35"/>
    <p:sldId id="1682" r:id="rId36"/>
    <p:sldId id="1673" r:id="rId37"/>
    <p:sldId id="1680" r:id="rId38"/>
    <p:sldId id="1740" r:id="rId39"/>
    <p:sldId id="1684" r:id="rId40"/>
    <p:sldId id="1651" r:id="rId41"/>
    <p:sldId id="1652" r:id="rId42"/>
    <p:sldId id="1653" r:id="rId43"/>
    <p:sldId id="1899" r:id="rId44"/>
    <p:sldId id="1670" r:id="rId45"/>
    <p:sldId id="1671" r:id="rId46"/>
    <p:sldId id="1672" r:id="rId47"/>
    <p:sldId id="1686" r:id="rId48"/>
    <p:sldId id="1687" r:id="rId49"/>
    <p:sldId id="1701" r:id="rId50"/>
    <p:sldId id="1700" r:id="rId51"/>
    <p:sldId id="1736" r:id="rId52"/>
    <p:sldId id="1650" r:id="rId53"/>
    <p:sldId id="1787" r:id="rId54"/>
    <p:sldId id="1681" r:id="rId55"/>
    <p:sldId id="1654" r:id="rId56"/>
    <p:sldId id="1655" r:id="rId57"/>
    <p:sldId id="1690" r:id="rId58"/>
    <p:sldId id="1658" r:id="rId59"/>
    <p:sldId id="1656" r:id="rId60"/>
    <p:sldId id="1708" r:id="rId61"/>
    <p:sldId id="1707" r:id="rId62"/>
    <p:sldId id="1709" r:id="rId63"/>
    <p:sldId id="1722" r:id="rId64"/>
    <p:sldId id="1727" r:id="rId65"/>
    <p:sldId id="1662" r:id="rId66"/>
    <p:sldId id="1724" r:id="rId67"/>
    <p:sldId id="1710" r:id="rId68"/>
    <p:sldId id="1733" r:id="rId69"/>
    <p:sldId id="1734" r:id="rId70"/>
    <p:sldId id="1732" r:id="rId71"/>
    <p:sldId id="1703" r:id="rId72"/>
    <p:sldId id="1704" r:id="rId73"/>
    <p:sldId id="1705" r:id="rId74"/>
    <p:sldId id="1741" r:id="rId75"/>
    <p:sldId id="1742" r:id="rId76"/>
    <p:sldId id="1743" r:id="rId77"/>
    <p:sldId id="1744" r:id="rId78"/>
    <p:sldId id="1745" r:id="rId79"/>
    <p:sldId id="1746" r:id="rId80"/>
    <p:sldId id="1747" r:id="rId81"/>
    <p:sldId id="1749" r:id="rId82"/>
    <p:sldId id="1750" r:id="rId83"/>
    <p:sldId id="1751" r:id="rId84"/>
    <p:sldId id="1756" r:id="rId85"/>
    <p:sldId id="1767" r:id="rId86"/>
    <p:sldId id="1777" r:id="rId87"/>
    <p:sldId id="1757" r:id="rId88"/>
    <p:sldId id="1758" r:id="rId89"/>
    <p:sldId id="1759" r:id="rId90"/>
    <p:sldId id="1760" r:id="rId91"/>
    <p:sldId id="1761" r:id="rId92"/>
    <p:sldId id="1762" r:id="rId93"/>
    <p:sldId id="1778" r:id="rId94"/>
    <p:sldId id="1779" r:id="rId95"/>
    <p:sldId id="1780" r:id="rId96"/>
    <p:sldId id="1781" r:id="rId97"/>
    <p:sldId id="1646" r:id="rId98"/>
    <p:sldId id="1789" r:id="rId99"/>
    <p:sldId id="1790" r:id="rId100"/>
    <p:sldId id="1791" r:id="rId101"/>
    <p:sldId id="1783" r:id="rId102"/>
    <p:sldId id="1822" r:id="rId103"/>
    <p:sldId id="1788" r:id="rId104"/>
    <p:sldId id="1786" r:id="rId105"/>
    <p:sldId id="1792" r:id="rId106"/>
    <p:sldId id="1796" r:id="rId107"/>
    <p:sldId id="1793" r:id="rId108"/>
    <p:sldId id="1804" r:id="rId109"/>
    <p:sldId id="1800" r:id="rId110"/>
    <p:sldId id="1801" r:id="rId111"/>
    <p:sldId id="1802" r:id="rId112"/>
    <p:sldId id="1803" r:id="rId113"/>
    <p:sldId id="1839" r:id="rId114"/>
    <p:sldId id="1840" r:id="rId115"/>
    <p:sldId id="1841" r:id="rId116"/>
    <p:sldId id="1765" r:id="rId117"/>
    <p:sldId id="1820" r:id="rId118"/>
    <p:sldId id="1821" r:id="rId119"/>
    <p:sldId id="1836" r:id="rId120"/>
    <p:sldId id="1826" r:id="rId121"/>
    <p:sldId id="1827" r:id="rId122"/>
    <p:sldId id="1830" r:id="rId123"/>
    <p:sldId id="1828" r:id="rId124"/>
    <p:sldId id="1829" r:id="rId125"/>
    <p:sldId id="1842" r:id="rId126"/>
    <p:sldId id="1849" r:id="rId127"/>
    <p:sldId id="1835" r:id="rId128"/>
    <p:sldId id="1838" r:id="rId129"/>
    <p:sldId id="1837" r:id="rId130"/>
    <p:sldId id="1844" r:id="rId131"/>
    <p:sldId id="1850" r:id="rId132"/>
    <p:sldId id="1843" r:id="rId133"/>
    <p:sldId id="1845" r:id="rId134"/>
    <p:sldId id="1852" r:id="rId135"/>
    <p:sldId id="1853" r:id="rId136"/>
    <p:sldId id="1846" r:id="rId137"/>
    <p:sldId id="1858" r:id="rId138"/>
    <p:sldId id="1863" r:id="rId139"/>
    <p:sldId id="1864" r:id="rId140"/>
    <p:sldId id="1851" r:id="rId141"/>
    <p:sldId id="1848" r:id="rId142"/>
    <p:sldId id="1901" r:id="rId143"/>
    <p:sldId id="1861" r:id="rId144"/>
    <p:sldId id="1865" r:id="rId145"/>
    <p:sldId id="1866" r:id="rId146"/>
    <p:sldId id="1867" r:id="rId147"/>
    <p:sldId id="1868" r:id="rId148"/>
    <p:sldId id="1870" r:id="rId149"/>
    <p:sldId id="1906" r:id="rId150"/>
    <p:sldId id="1871" r:id="rId151"/>
    <p:sldId id="1872" r:id="rId152"/>
    <p:sldId id="1873" r:id="rId153"/>
    <p:sldId id="1874" r:id="rId154"/>
    <p:sldId id="1875" r:id="rId155"/>
    <p:sldId id="1876" r:id="rId156"/>
    <p:sldId id="1877" r:id="rId157"/>
    <p:sldId id="1878" r:id="rId158"/>
    <p:sldId id="1917" r:id="rId159"/>
    <p:sldId id="1918" r:id="rId160"/>
    <p:sldId id="1919" r:id="rId161"/>
    <p:sldId id="1920" r:id="rId162"/>
    <p:sldId id="1921" r:id="rId163"/>
    <p:sldId id="1922" r:id="rId164"/>
    <p:sldId id="1912" r:id="rId165"/>
    <p:sldId id="1913" r:id="rId166"/>
    <p:sldId id="1914" r:id="rId167"/>
    <p:sldId id="1915" r:id="rId168"/>
    <p:sldId id="1925" r:id="rId169"/>
    <p:sldId id="1923" r:id="rId170"/>
    <p:sldId id="1924" r:id="rId171"/>
    <p:sldId id="1856" r:id="rId172"/>
    <p:sldId id="1926" r:id="rId173"/>
    <p:sldId id="1879" r:id="rId174"/>
    <p:sldId id="1880" r:id="rId175"/>
    <p:sldId id="1881" r:id="rId1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EA4"/>
    <a:srgbClr val="FFFF99"/>
    <a:srgbClr val="14B1F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3" autoAdjust="0"/>
    <p:restoredTop sz="94434" autoAdjust="0"/>
  </p:normalViewPr>
  <p:slideViewPr>
    <p:cSldViewPr>
      <p:cViewPr varScale="1">
        <p:scale>
          <a:sx n="68" d="100"/>
          <a:sy n="68" d="100"/>
        </p:scale>
        <p:origin x="534" y="84"/>
      </p:cViewPr>
      <p:guideLst>
        <p:guide orient="horz" pos="2160"/>
        <p:guide pos="2880"/>
      </p:guideLst>
    </p:cSldViewPr>
  </p:slideViewPr>
  <p:outlineViewPr>
    <p:cViewPr>
      <p:scale>
        <a:sx n="33" d="100"/>
        <a:sy n="33" d="100"/>
      </p:scale>
      <p:origin x="0" y="-26172"/>
    </p:cViewPr>
  </p:outlineViewPr>
  <p:notesTextViewPr>
    <p:cViewPr>
      <p:scale>
        <a:sx n="3" d="2"/>
        <a:sy n="3" d="2"/>
      </p:scale>
      <p:origin x="0" y="0"/>
    </p:cViewPr>
  </p:notesTextViewPr>
  <p:sorterViewPr>
    <p:cViewPr>
      <p:scale>
        <a:sx n="100" d="100"/>
        <a:sy n="100" d="100"/>
      </p:scale>
      <p:origin x="0" y="-180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281B3-0856-48B2-95C2-AD01E8034D09}" type="datetimeFigureOut">
              <a:rPr lang="en-US" smtClean="0"/>
              <a:t>2/16/2016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295CF9-4EA8-40AB-957E-07EAA9A16CD6}" type="slidenum">
              <a:rPr lang="en-US" smtClean="0"/>
              <a:t>‹#›</a:t>
            </a:fld>
            <a:endParaRPr lang="en-US"/>
          </a:p>
        </p:txBody>
      </p:sp>
    </p:spTree>
    <p:extLst>
      <p:ext uri="{BB962C8B-B14F-4D97-AF65-F5344CB8AC3E}">
        <p14:creationId xmlns:p14="http://schemas.microsoft.com/office/powerpoint/2010/main" val="41669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9A7A706A-63BC-4E30-B834-B62349A89702}" type="slidenum">
              <a:rPr lang="en-US" altLang="en-US" sz="1200"/>
              <a:pPr eaLnBrk="1" hangingPunct="1"/>
              <a:t>4</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fr-FR" altLang="en-US" smtClean="0"/>
          </a:p>
        </p:txBody>
      </p:sp>
    </p:spTree>
    <p:extLst>
      <p:ext uri="{BB962C8B-B14F-4D97-AF65-F5344CB8AC3E}">
        <p14:creationId xmlns:p14="http://schemas.microsoft.com/office/powerpoint/2010/main" val="252897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5AC63-7721-4862-8634-CE215BA29312}" type="slidenum">
              <a:rPr lang="en-US" smtClean="0"/>
              <a:t>135</a:t>
            </a:fld>
            <a:endParaRPr lang="en-US"/>
          </a:p>
        </p:txBody>
      </p:sp>
    </p:spTree>
    <p:extLst>
      <p:ext uri="{BB962C8B-B14F-4D97-AF65-F5344CB8AC3E}">
        <p14:creationId xmlns:p14="http://schemas.microsoft.com/office/powerpoint/2010/main" val="4061375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 </a:t>
            </a:r>
            <a:r>
              <a:rPr lang="en-US" dirty="0" err="1" smtClean="0"/>
              <a:t>piege</a:t>
            </a:r>
            <a:r>
              <a:rPr lang="en-US" dirty="0" smtClean="0"/>
              <a:t> photo</a:t>
            </a:r>
            <a:endParaRPr lang="en-US" dirty="0"/>
          </a:p>
        </p:txBody>
      </p:sp>
      <p:sp>
        <p:nvSpPr>
          <p:cNvPr id="4" name="Slide Number Placeholder 3"/>
          <p:cNvSpPr>
            <a:spLocks noGrp="1"/>
          </p:cNvSpPr>
          <p:nvPr>
            <p:ph type="sldNum" sz="quarter" idx="10"/>
          </p:nvPr>
        </p:nvSpPr>
        <p:spPr/>
        <p:txBody>
          <a:bodyPr/>
          <a:lstStyle/>
          <a:p>
            <a:fld id="{33295CF9-4EA8-40AB-957E-07EAA9A16CD6}" type="slidenum">
              <a:rPr lang="en-US" smtClean="0"/>
              <a:t>152</a:t>
            </a:fld>
            <a:endParaRPr lang="en-US"/>
          </a:p>
        </p:txBody>
      </p:sp>
    </p:spTree>
    <p:extLst>
      <p:ext uri="{BB962C8B-B14F-4D97-AF65-F5344CB8AC3E}">
        <p14:creationId xmlns:p14="http://schemas.microsoft.com/office/powerpoint/2010/main" val="965421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1329E48-5776-4F3E-A375-DD4EA766AC36}" type="slidenum">
              <a:rPr lang="en-US" altLang="en-US"/>
              <a:pPr/>
              <a:t>6</a:t>
            </a:fld>
            <a:endParaRPr lang="en-US" altLang="en-US"/>
          </a:p>
        </p:txBody>
      </p:sp>
      <p:sp>
        <p:nvSpPr>
          <p:cNvPr id="10240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Tree>
    <p:extLst>
      <p:ext uri="{BB962C8B-B14F-4D97-AF65-F5344CB8AC3E}">
        <p14:creationId xmlns:p14="http://schemas.microsoft.com/office/powerpoint/2010/main" val="2736268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27A6A567-0BD7-48B2-B9B7-EF666210B062}" type="slidenum">
              <a:rPr lang="en-US" altLang="en-US" sz="1200"/>
              <a:pPr eaLnBrk="1" hangingPunct="1"/>
              <a:t>7</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fr-FR" altLang="en-US" smtClean="0"/>
          </a:p>
        </p:txBody>
      </p:sp>
    </p:spTree>
    <p:extLst>
      <p:ext uri="{BB962C8B-B14F-4D97-AF65-F5344CB8AC3E}">
        <p14:creationId xmlns:p14="http://schemas.microsoft.com/office/powerpoint/2010/main" val="229034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9086B2-8D29-415F-BE68-9192EA2EFBBD}" type="slidenum">
              <a:rPr lang="en-US" altLang="en-US" sz="1200" smtClean="0"/>
              <a:pPr eaLnBrk="1" hangingPunct="1"/>
              <a:t>24</a:t>
            </a:fld>
            <a:endParaRPr lang="en-US" altLang="en-US" sz="1200" smtClean="0"/>
          </a:p>
        </p:txBody>
      </p:sp>
      <p:sp>
        <p:nvSpPr>
          <p:cNvPr id="103427" name="Rectangle 2"/>
          <p:cNvSpPr>
            <a:spLocks noGrp="1" noRot="1" noChangeAspect="1" noChangeArrowheads="1" noTextEdit="1"/>
          </p:cNvSpPr>
          <p:nvPr>
            <p:ph type="sldImg"/>
          </p:nvPr>
        </p:nvSpPr>
        <p:spPr>
          <a:xfrm>
            <a:off x="1158875" y="723900"/>
            <a:ext cx="4540250" cy="3405188"/>
          </a:xfrm>
          <a:ln w="12700" cap="flat">
            <a:solidFill>
              <a:schemeClr val="tx1"/>
            </a:solidFill>
          </a:ln>
        </p:spPr>
      </p:sp>
      <p:sp>
        <p:nvSpPr>
          <p:cNvPr id="103428" name="Rectangle 3"/>
          <p:cNvSpPr>
            <a:spLocks noGrp="1" noChangeArrowheads="1"/>
          </p:cNvSpPr>
          <p:nvPr>
            <p:ph type="body" idx="1"/>
          </p:nvPr>
        </p:nvSpPr>
        <p:spPr>
          <a:xfrm>
            <a:off x="917575" y="4368800"/>
            <a:ext cx="5022850" cy="4062413"/>
          </a:xfrm>
          <a:noFill/>
        </p:spPr>
        <p:txBody>
          <a:bodyPr lIns="90299" tIns="45149" rIns="90299" bIns="45149"/>
          <a:lstStyle/>
          <a:p>
            <a:endParaRPr lang="en-US" altLang="en-US" smtClean="0">
              <a:latin typeface="Times New Roman" pitchFamily="18" charset="0"/>
            </a:endParaRPr>
          </a:p>
        </p:txBody>
      </p:sp>
    </p:spTree>
    <p:extLst>
      <p:ext uri="{BB962C8B-B14F-4D97-AF65-F5344CB8AC3E}">
        <p14:creationId xmlns:p14="http://schemas.microsoft.com/office/powerpoint/2010/main" val="3996406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13300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43000" y="685800"/>
            <a:ext cx="4572000" cy="3429000"/>
          </a:xfrm>
          <a:ln/>
        </p:spPr>
      </p:sp>
      <p:sp>
        <p:nvSpPr>
          <p:cNvPr id="81923" name="Rectangle 3"/>
          <p:cNvSpPr>
            <a:spLocks noGrp="1" noChangeArrowheads="1"/>
          </p:cNvSpPr>
          <p:nvPr>
            <p:ph type="body" idx="1"/>
          </p:nvPr>
        </p:nvSpPr>
        <p:spPr>
          <a:xfrm>
            <a:off x="914818" y="4344108"/>
            <a:ext cx="5028365" cy="4114643"/>
          </a:xfrm>
          <a:noFill/>
        </p:spPr>
        <p:txBody>
          <a:bodyPr/>
          <a:lstStyle/>
          <a:p>
            <a:r>
              <a:rPr lang="en-US" altLang="en-US" smtClean="0"/>
              <a:t>We see the vast geographic area  of the project, covering some 15 countries and about 4,000,000 square kilometers.  Each red box represents the coverage of a nominal Landsat satellite image.  Landsat images are a key to mapping land use and land cover from the 1970s to the present.  </a:t>
            </a:r>
          </a:p>
        </p:txBody>
      </p:sp>
    </p:spTree>
    <p:extLst>
      <p:ext uri="{BB962C8B-B14F-4D97-AF65-F5344CB8AC3E}">
        <p14:creationId xmlns:p14="http://schemas.microsoft.com/office/powerpoint/2010/main" val="239535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xfrm>
            <a:off x="1143000" y="685800"/>
            <a:ext cx="4572000" cy="3429000"/>
          </a:xfrm>
          <a:ln/>
        </p:spPr>
      </p:sp>
      <p:sp>
        <p:nvSpPr>
          <p:cNvPr id="279555" name="Rectangle 3"/>
          <p:cNvSpPr>
            <a:spLocks noGrp="1" noChangeArrowheads="1"/>
          </p:cNvSpPr>
          <p:nvPr>
            <p:ph type="body" idx="1"/>
          </p:nvPr>
        </p:nvSpPr>
        <p:spPr>
          <a:xfrm>
            <a:off x="914818" y="4344108"/>
            <a:ext cx="5028365" cy="4114643"/>
          </a:xfrm>
          <a:noFill/>
        </p:spPr>
        <p:txBody>
          <a:bodyPr/>
          <a:lstStyle/>
          <a:p>
            <a:r>
              <a:rPr lang="en-US" smtClean="0"/>
              <a:t>Just an example of the rather dramatic changes one sees from Landsat MSS to Landsat ETM over eastern Burkina.  Most of the change is driven by outsiders coming in to settle.  They are clearing savannas and woodlands and carving out fields.  </a:t>
            </a:r>
          </a:p>
        </p:txBody>
      </p:sp>
    </p:spTree>
    <p:extLst>
      <p:ext uri="{BB962C8B-B14F-4D97-AF65-F5344CB8AC3E}">
        <p14:creationId xmlns:p14="http://schemas.microsoft.com/office/powerpoint/2010/main" val="2461427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9EAAD4-36E1-4CDC-AC1C-DD5C533742AD}" type="slidenum">
              <a:rPr lang="en-US" altLang="en-US" sz="1200" smtClean="0"/>
              <a:pPr eaLnBrk="1" hangingPunct="1"/>
              <a:t>120</a:t>
            </a:fld>
            <a:endParaRPr lang="en-US" altLang="en-US" sz="120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r>
              <a:rPr lang="en-US" altLang="en-US" smtClean="0">
                <a:latin typeface="Times New Roman" pitchFamily="18" charset="0"/>
              </a:rPr>
              <a:t>We return to site 403 to view its condition in 1994.  Clearly, the tree cover has been thinned out, in this case by people logging trees to make charcoal.  Notice that the number of woody species has dramatically decreased, a case of loss of biodiversity in just 10 years.  </a:t>
            </a:r>
          </a:p>
        </p:txBody>
      </p:sp>
    </p:spTree>
    <p:extLst>
      <p:ext uri="{BB962C8B-B14F-4D97-AF65-F5344CB8AC3E}">
        <p14:creationId xmlns:p14="http://schemas.microsoft.com/office/powerpoint/2010/main" val="1857895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shield</a:t>
            </a:r>
            <a:r>
              <a:rPr lang="en-US" baseline="0" dirty="0" smtClean="0"/>
              <a:t> region: a wilderness on the edge.</a:t>
            </a:r>
            <a:endParaRPr lang="en-US" dirty="0"/>
          </a:p>
        </p:txBody>
      </p:sp>
      <p:sp>
        <p:nvSpPr>
          <p:cNvPr id="4" name="Slide Number Placeholder 3"/>
          <p:cNvSpPr>
            <a:spLocks noGrp="1"/>
          </p:cNvSpPr>
          <p:nvPr>
            <p:ph type="sldNum" sz="quarter" idx="10"/>
          </p:nvPr>
        </p:nvSpPr>
        <p:spPr/>
        <p:txBody>
          <a:bodyPr/>
          <a:lstStyle/>
          <a:p>
            <a:fld id="{2F75AC63-7721-4862-8634-CE215BA29312}" type="slidenum">
              <a:rPr lang="en-US" smtClean="0"/>
              <a:t>132</a:t>
            </a:fld>
            <a:endParaRPr lang="en-US"/>
          </a:p>
        </p:txBody>
      </p:sp>
    </p:spTree>
    <p:extLst>
      <p:ext uri="{BB962C8B-B14F-4D97-AF65-F5344CB8AC3E}">
        <p14:creationId xmlns:p14="http://schemas.microsoft.com/office/powerpoint/2010/main" val="317995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84C007-8DE3-487B-96E5-BB31F4E07EB1}"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90656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4C007-8DE3-487B-96E5-BB31F4E07EB1}"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624518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4C007-8DE3-487B-96E5-BB31F4E07EB1}"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45982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4C007-8DE3-487B-96E5-BB31F4E07EB1}"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171416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84C007-8DE3-487B-96E5-BB31F4E07EB1}"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142382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84C007-8DE3-487B-96E5-BB31F4E07EB1}"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296748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84C007-8DE3-487B-96E5-BB31F4E07EB1}" type="datetimeFigureOut">
              <a:rPr lang="en-US" smtClean="0"/>
              <a:t>2/16/2016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4287490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84C007-8DE3-487B-96E5-BB31F4E07EB1}" type="datetimeFigureOut">
              <a:rPr lang="en-US" smtClean="0"/>
              <a:t>2/16/2016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119329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84C007-8DE3-487B-96E5-BB31F4E07EB1}" type="datetimeFigureOut">
              <a:rPr lang="en-US" smtClean="0"/>
              <a:t>2/16/2016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1493325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4C007-8DE3-487B-96E5-BB31F4E07EB1}"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33999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4C007-8DE3-487B-96E5-BB31F4E07EB1}"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5493B-FBC4-416F-8E78-11643B408DF0}" type="slidenum">
              <a:rPr lang="en-US" smtClean="0"/>
              <a:t>‹#›</a:t>
            </a:fld>
            <a:endParaRPr lang="en-US"/>
          </a:p>
        </p:txBody>
      </p:sp>
    </p:spTree>
    <p:extLst>
      <p:ext uri="{BB962C8B-B14F-4D97-AF65-F5344CB8AC3E}">
        <p14:creationId xmlns:p14="http://schemas.microsoft.com/office/powerpoint/2010/main" val="117407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4C007-8DE3-487B-96E5-BB31F4E07EB1}" type="datetimeFigureOut">
              <a:rPr lang="en-US" smtClean="0"/>
              <a:t>2/16/2016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5493B-FBC4-416F-8E78-11643B408DF0}" type="slidenum">
              <a:rPr lang="en-US" smtClean="0"/>
              <a:t>‹#›</a:t>
            </a:fld>
            <a:endParaRPr lang="en-US"/>
          </a:p>
        </p:txBody>
      </p:sp>
    </p:spTree>
    <p:extLst>
      <p:ext uri="{BB962C8B-B14F-4D97-AF65-F5344CB8AC3E}">
        <p14:creationId xmlns:p14="http://schemas.microsoft.com/office/powerpoint/2010/main" val="239361005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6.xml"/><Relationship Id="rId4" Type="http://schemas.openxmlformats.org/officeDocument/2006/relationships/image" Target="../media/image137.jpeg"/></Relationships>
</file>

<file path=ppt/slides/_rels/slide10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10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1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1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5" Type="http://schemas.openxmlformats.org/officeDocument/2006/relationships/image" Target="../media/image170.jpeg"/><Relationship Id="rId4" Type="http://schemas.openxmlformats.org/officeDocument/2006/relationships/image" Target="../media/image169.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1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2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84.jpeg"/><Relationship Id="rId4" Type="http://schemas.microsoft.com/office/2007/relationships/hdphoto" Target="../media/hdphoto2.wdp"/></Relationships>
</file>

<file path=ppt/slides/_rels/slide12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4.xml"/><Relationship Id="rId4" Type="http://schemas.openxmlformats.org/officeDocument/2006/relationships/image" Target="../media/image232.jpeg"/></Relationships>
</file>

<file path=ppt/slides/_rels/slide16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4.xml"/><Relationship Id="rId4" Type="http://schemas.openxmlformats.org/officeDocument/2006/relationships/image" Target="../media/image232.jpeg"/></Relationships>
</file>

<file path=ppt/slides/_rels/slide166.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7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KKP-ASTER-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92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354013" y="6096000"/>
            <a:ext cx="241252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4000">
                <a:solidFill>
                  <a:schemeClr val="tx1"/>
                </a:solidFill>
                <a:latin typeface="Arial" charset="0"/>
              </a:defRPr>
            </a:lvl1pPr>
            <a:lvl2pPr marL="742950" indent="-285750" defTabSz="885825">
              <a:defRPr sz="4000">
                <a:solidFill>
                  <a:schemeClr val="tx1"/>
                </a:solidFill>
                <a:latin typeface="Arial" charset="0"/>
              </a:defRPr>
            </a:lvl2pPr>
            <a:lvl3pPr marL="1143000" indent="-228600" defTabSz="885825">
              <a:defRPr sz="4000">
                <a:solidFill>
                  <a:schemeClr val="tx1"/>
                </a:solidFill>
                <a:latin typeface="Arial" charset="0"/>
              </a:defRPr>
            </a:lvl3pPr>
            <a:lvl4pPr marL="1600200" indent="-228600" defTabSz="885825">
              <a:defRPr sz="4000">
                <a:solidFill>
                  <a:schemeClr val="tx1"/>
                </a:solidFill>
                <a:latin typeface="Arial" charset="0"/>
              </a:defRPr>
            </a:lvl4pPr>
            <a:lvl5pPr marL="2057400" indent="-228600" defTabSz="885825">
              <a:defRPr sz="4000">
                <a:solidFill>
                  <a:schemeClr val="tx1"/>
                </a:solidFill>
                <a:latin typeface="Arial" charset="0"/>
              </a:defRPr>
            </a:lvl5pPr>
            <a:lvl6pPr marL="2514600" indent="-228600" defTabSz="885825" eaLnBrk="0" fontAlgn="base" hangingPunct="0">
              <a:spcBef>
                <a:spcPct val="0"/>
              </a:spcBef>
              <a:spcAft>
                <a:spcPct val="0"/>
              </a:spcAft>
              <a:defRPr sz="4000">
                <a:solidFill>
                  <a:schemeClr val="tx1"/>
                </a:solidFill>
                <a:latin typeface="Arial" charset="0"/>
              </a:defRPr>
            </a:lvl6pPr>
            <a:lvl7pPr marL="2971800" indent="-228600" defTabSz="885825" eaLnBrk="0" fontAlgn="base" hangingPunct="0">
              <a:spcBef>
                <a:spcPct val="0"/>
              </a:spcBef>
              <a:spcAft>
                <a:spcPct val="0"/>
              </a:spcAft>
              <a:defRPr sz="4000">
                <a:solidFill>
                  <a:schemeClr val="tx1"/>
                </a:solidFill>
                <a:latin typeface="Arial" charset="0"/>
              </a:defRPr>
            </a:lvl7pPr>
            <a:lvl8pPr marL="3429000" indent="-228600" defTabSz="885825" eaLnBrk="0" fontAlgn="base" hangingPunct="0">
              <a:spcBef>
                <a:spcPct val="0"/>
              </a:spcBef>
              <a:spcAft>
                <a:spcPct val="0"/>
              </a:spcAft>
              <a:defRPr sz="4000">
                <a:solidFill>
                  <a:schemeClr val="tx1"/>
                </a:solidFill>
                <a:latin typeface="Arial" charset="0"/>
              </a:defRPr>
            </a:lvl8pPr>
            <a:lvl9pPr marL="3886200" indent="-228600" defTabSz="885825" eaLnBrk="0" fontAlgn="base" hangingPunct="0">
              <a:spcBef>
                <a:spcPct val="0"/>
              </a:spcBef>
              <a:spcAft>
                <a:spcPct val="0"/>
              </a:spcAft>
              <a:defRPr sz="4000">
                <a:solidFill>
                  <a:schemeClr val="tx1"/>
                </a:solidFill>
                <a:latin typeface="Arial" charset="0"/>
              </a:defRPr>
            </a:lvl9pPr>
          </a:lstStyle>
          <a:p>
            <a:r>
              <a:rPr lang="en-US" altLang="en-US" sz="1200" b="1" dirty="0"/>
              <a:t>U.S. Department of the Interior</a:t>
            </a:r>
          </a:p>
          <a:p>
            <a:r>
              <a:rPr lang="en-US" altLang="en-US" sz="1200" b="1" dirty="0"/>
              <a:t>U.S. Geological Survey</a:t>
            </a:r>
          </a:p>
        </p:txBody>
      </p:sp>
      <p:pic>
        <p:nvPicPr>
          <p:cNvPr id="3077" name="Picture 5" descr="IDbk-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457200"/>
            <a:ext cx="2057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slides-desktop\logos\usaid_Horizontal_RGB_600.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457200"/>
            <a:ext cx="2209800" cy="71160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52" descr="Logo CILSS 2_def"/>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81600" y="457200"/>
            <a:ext cx="838200" cy="762000"/>
          </a:xfrm>
          <a:prstGeom prst="rect">
            <a:avLst/>
          </a:prstGeom>
          <a:noFill/>
          <a:ln>
            <a:noFill/>
          </a:ln>
        </p:spPr>
      </p:pic>
      <p:sp>
        <p:nvSpPr>
          <p:cNvPr id="8" name="Rectangle 3"/>
          <p:cNvSpPr>
            <a:spLocks noChangeArrowheads="1"/>
          </p:cNvSpPr>
          <p:nvPr/>
        </p:nvSpPr>
        <p:spPr bwMode="auto">
          <a:xfrm>
            <a:off x="381000" y="2590800"/>
            <a:ext cx="8763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r>
              <a:rPr lang="fr-FR" altLang="en-US" sz="3200" b="1" dirty="0"/>
              <a:t/>
            </a:r>
            <a:br>
              <a:rPr lang="fr-FR" altLang="en-US" sz="3200" b="1" dirty="0"/>
            </a:br>
            <a:r>
              <a:rPr lang="fr-FR" altLang="en-US" sz="3600" b="1" dirty="0" smtClean="0"/>
              <a:t>La Dynamique de l’Occupation des</a:t>
            </a:r>
          </a:p>
          <a:p>
            <a:r>
              <a:rPr lang="fr-FR" altLang="en-US" sz="3600" b="1" dirty="0" smtClean="0"/>
              <a:t>Terres </a:t>
            </a:r>
            <a:r>
              <a:rPr lang="fr-FR" altLang="en-US" sz="3600" b="1" dirty="0" smtClean="0"/>
              <a:t>au Sénégal</a:t>
            </a:r>
            <a:endParaRPr lang="fr-FR" altLang="en-US" sz="3600" b="1" dirty="0" smtClean="0"/>
          </a:p>
          <a:p>
            <a:r>
              <a:rPr lang="fr-FR" altLang="en-US" sz="3200" b="1" dirty="0"/>
              <a:t/>
            </a:r>
            <a:br>
              <a:rPr lang="fr-FR" altLang="en-US" sz="3200" b="1" dirty="0"/>
            </a:br>
            <a:r>
              <a:rPr lang="fr-FR" altLang="en-US" sz="2400" b="1" dirty="0" smtClean="0"/>
              <a:t>18 février</a:t>
            </a:r>
            <a:r>
              <a:rPr lang="fr-FR" altLang="en-US" sz="2400" b="1" dirty="0" smtClean="0"/>
              <a:t> </a:t>
            </a:r>
            <a:r>
              <a:rPr lang="fr-FR" altLang="en-US" sz="2400" b="1" dirty="0" smtClean="0"/>
              <a:t>2016</a:t>
            </a:r>
          </a:p>
          <a:p>
            <a:r>
              <a:rPr lang="fr-FR" altLang="en-US" sz="2800" b="1" dirty="0"/>
              <a:t/>
            </a:r>
            <a:br>
              <a:rPr lang="fr-FR" altLang="en-US" sz="2800" b="1" dirty="0"/>
            </a:br>
            <a:r>
              <a:rPr lang="fr-FR" altLang="en-US" sz="2400" b="1" dirty="0"/>
              <a:t>Gray </a:t>
            </a:r>
            <a:r>
              <a:rPr lang="fr-FR" altLang="en-US" sz="2400" b="1" dirty="0" err="1" smtClean="0"/>
              <a:t>Tappan</a:t>
            </a:r>
            <a:endParaRPr lang="fr-FR" altLang="en-US" sz="2400" b="1" dirty="0" smtClean="0"/>
          </a:p>
          <a:p>
            <a:r>
              <a:rPr lang="fr-FR" altLang="en-US" sz="2000" b="1" dirty="0"/>
              <a:t/>
            </a:r>
            <a:br>
              <a:rPr lang="fr-FR" altLang="en-US" sz="2000" b="1" dirty="0"/>
            </a:br>
            <a:r>
              <a:rPr lang="fr-FR" altLang="en-US" sz="2000" b="1" dirty="0"/>
              <a:t/>
            </a:r>
            <a:br>
              <a:rPr lang="fr-FR" altLang="en-US" sz="2000" b="1" dirty="0"/>
            </a:br>
            <a:endParaRPr lang="en-US" altLang="en-US" sz="2000" b="1"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5284" y="457200"/>
            <a:ext cx="1406716" cy="758825"/>
          </a:xfrm>
          <a:prstGeom prst="rect">
            <a:avLst/>
          </a:prstGeom>
        </p:spPr>
      </p:pic>
    </p:spTree>
    <p:extLst>
      <p:ext uri="{BB962C8B-B14F-4D97-AF65-F5344CB8AC3E}">
        <p14:creationId xmlns:p14="http://schemas.microsoft.com/office/powerpoint/2010/main" val="3715854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txBox="1">
            <a:spLocks noChangeArrowheads="1"/>
          </p:cNvSpPr>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altLang="en-US" b="1" dirty="0">
                <a:solidFill>
                  <a:srgbClr val="FFC000"/>
                </a:solidFill>
                <a:latin typeface="Arial" pitchFamily="34" charset="0"/>
                <a:cs typeface="Arial" pitchFamily="34" charset="0"/>
              </a:rPr>
              <a:t>Changements environnementaux en Afrique de l’Ouest</a:t>
            </a:r>
          </a:p>
        </p:txBody>
      </p:sp>
      <p:sp>
        <p:nvSpPr>
          <p:cNvPr id="9221" name="Rectangle 3"/>
          <p:cNvSpPr txBox="1">
            <a:spLocks noChangeArrowheads="1"/>
          </p:cNvSpPr>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20000"/>
              </a:spcBef>
              <a:buFontTx/>
              <a:buChar char="•"/>
            </a:pPr>
            <a:r>
              <a:rPr lang="fr-FR" altLang="en-US" dirty="0">
                <a:solidFill>
                  <a:srgbClr val="FFFF00"/>
                </a:solidFill>
                <a:latin typeface="Arial" pitchFamily="34" charset="0"/>
                <a:cs typeface="Arial" pitchFamily="34" charset="0"/>
              </a:rPr>
              <a:t>Diminution de la pluviométrie</a:t>
            </a:r>
          </a:p>
          <a:p>
            <a:pPr>
              <a:lnSpc>
                <a:spcPct val="90000"/>
              </a:lnSpc>
              <a:spcBef>
                <a:spcPct val="20000"/>
              </a:spcBef>
              <a:buFontTx/>
              <a:buChar char="•"/>
            </a:pPr>
            <a:r>
              <a:rPr lang="fr-FR" altLang="en-US" dirty="0">
                <a:solidFill>
                  <a:srgbClr val="FFFF00"/>
                </a:solidFill>
                <a:latin typeface="Arial" pitchFamily="34" charset="0"/>
                <a:cs typeface="Arial" pitchFamily="34" charset="0"/>
              </a:rPr>
              <a:t>Croissance démographique accélérée</a:t>
            </a:r>
          </a:p>
          <a:p>
            <a:pPr>
              <a:lnSpc>
                <a:spcPct val="90000"/>
              </a:lnSpc>
              <a:spcBef>
                <a:spcPct val="20000"/>
              </a:spcBef>
              <a:buFontTx/>
              <a:buChar char="•"/>
            </a:pPr>
            <a:r>
              <a:rPr lang="fr-FR" altLang="en-US" dirty="0">
                <a:solidFill>
                  <a:srgbClr val="FFFF00"/>
                </a:solidFill>
                <a:latin typeface="Arial" pitchFamily="34" charset="0"/>
                <a:cs typeface="Arial" pitchFamily="34" charset="0"/>
              </a:rPr>
              <a:t>Changements rapides dans l’utilisation/l’occupation des terres</a:t>
            </a:r>
          </a:p>
          <a:p>
            <a:pPr>
              <a:lnSpc>
                <a:spcPct val="90000"/>
              </a:lnSpc>
              <a:spcBef>
                <a:spcPct val="20000"/>
              </a:spcBef>
              <a:buFontTx/>
              <a:buChar char="•"/>
            </a:pPr>
            <a:r>
              <a:rPr lang="fr-FR" altLang="en-US" dirty="0">
                <a:solidFill>
                  <a:srgbClr val="FFFF00"/>
                </a:solidFill>
                <a:latin typeface="Arial" pitchFamily="34" charset="0"/>
                <a:cs typeface="Arial" pitchFamily="34" charset="0"/>
              </a:rPr>
              <a:t>Réduction du couvert forestier</a:t>
            </a:r>
          </a:p>
          <a:p>
            <a:pPr>
              <a:lnSpc>
                <a:spcPct val="90000"/>
              </a:lnSpc>
              <a:spcBef>
                <a:spcPct val="20000"/>
              </a:spcBef>
              <a:buFontTx/>
              <a:buChar char="•"/>
            </a:pPr>
            <a:r>
              <a:rPr lang="fr-FR" altLang="en-US" dirty="0">
                <a:solidFill>
                  <a:srgbClr val="FFFF00"/>
                </a:solidFill>
                <a:latin typeface="Arial" pitchFamily="34" charset="0"/>
                <a:cs typeface="Arial" pitchFamily="34" charset="0"/>
              </a:rPr>
              <a:t>Déclin de la biodiversité</a:t>
            </a:r>
          </a:p>
          <a:p>
            <a:pPr>
              <a:lnSpc>
                <a:spcPct val="90000"/>
              </a:lnSpc>
              <a:spcBef>
                <a:spcPct val="20000"/>
              </a:spcBef>
              <a:buFontTx/>
              <a:buChar char="•"/>
            </a:pPr>
            <a:r>
              <a:rPr lang="fr-FR" altLang="en-US" dirty="0" smtClean="0">
                <a:solidFill>
                  <a:srgbClr val="FFFF00"/>
                </a:solidFill>
                <a:latin typeface="Arial" pitchFamily="34" charset="0"/>
                <a:cs typeface="Arial" pitchFamily="34" charset="0"/>
              </a:rPr>
              <a:t>Réduction des </a:t>
            </a:r>
            <a:r>
              <a:rPr lang="fr-FR" altLang="en-US" dirty="0">
                <a:solidFill>
                  <a:srgbClr val="FFFF00"/>
                </a:solidFill>
                <a:latin typeface="Arial" pitchFamily="34" charset="0"/>
                <a:cs typeface="Arial" pitchFamily="34" charset="0"/>
              </a:rPr>
              <a:t>prairies marécageuses </a:t>
            </a:r>
          </a:p>
          <a:p>
            <a:pPr>
              <a:lnSpc>
                <a:spcPct val="90000"/>
              </a:lnSpc>
              <a:spcBef>
                <a:spcPct val="20000"/>
              </a:spcBef>
              <a:buFontTx/>
              <a:buChar char="•"/>
            </a:pPr>
            <a:r>
              <a:rPr lang="fr-FR" altLang="en-US" dirty="0">
                <a:solidFill>
                  <a:srgbClr val="FFFF00"/>
                </a:solidFill>
                <a:latin typeface="Arial" pitchFamily="34" charset="0"/>
                <a:cs typeface="Arial" pitchFamily="34" charset="0"/>
              </a:rPr>
              <a:t>Les modèles du changement climatique indiquent un environnement </a:t>
            </a:r>
            <a:r>
              <a:rPr lang="fr-FR" altLang="en-US" dirty="0" smtClean="0">
                <a:solidFill>
                  <a:srgbClr val="FFFF00"/>
                </a:solidFill>
                <a:latin typeface="Arial" pitchFamily="34" charset="0"/>
                <a:cs typeface="Arial" pitchFamily="34" charset="0"/>
              </a:rPr>
              <a:t>plus chaud avec plus de variabilité </a:t>
            </a:r>
            <a:r>
              <a:rPr lang="fr-FR" altLang="en-US" dirty="0" err="1" smtClean="0">
                <a:solidFill>
                  <a:srgbClr val="FFFF00"/>
                </a:solidFill>
                <a:latin typeface="Arial" pitchFamily="34" charset="0"/>
                <a:cs typeface="Arial" pitchFamily="34" charset="0"/>
              </a:rPr>
              <a:t>pluvio</a:t>
            </a:r>
            <a:r>
              <a:rPr lang="fr-FR" altLang="en-US" dirty="0" smtClean="0">
                <a:solidFill>
                  <a:srgbClr val="FFFF00"/>
                </a:solidFill>
                <a:latin typeface="Arial" pitchFamily="34" charset="0"/>
                <a:cs typeface="Arial" pitchFamily="34" charset="0"/>
              </a:rPr>
              <a:t>-</a:t>
            </a:r>
          </a:p>
          <a:p>
            <a:pPr marL="0" indent="0">
              <a:lnSpc>
                <a:spcPct val="90000"/>
              </a:lnSpc>
              <a:spcBef>
                <a:spcPct val="20000"/>
              </a:spcBef>
            </a:pPr>
            <a:r>
              <a:rPr lang="fr-FR" altLang="en-US" dirty="0">
                <a:solidFill>
                  <a:srgbClr val="FFFF00"/>
                </a:solidFill>
                <a:latin typeface="Arial" pitchFamily="34" charset="0"/>
                <a:cs typeface="Arial" pitchFamily="34" charset="0"/>
              </a:rPr>
              <a:t> </a:t>
            </a:r>
            <a:r>
              <a:rPr lang="fr-FR" altLang="en-US" dirty="0" smtClean="0">
                <a:solidFill>
                  <a:srgbClr val="FFFF00"/>
                </a:solidFill>
                <a:latin typeface="Arial" pitchFamily="34" charset="0"/>
                <a:cs typeface="Arial" pitchFamily="34" charset="0"/>
              </a:rPr>
              <a:t>   métrique</a:t>
            </a:r>
            <a:endParaRPr lang="fr-FR" altLang="en-US"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2654010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altLang="en-US" smtClean="0"/>
          </a:p>
        </p:txBody>
      </p:sp>
      <p:sp>
        <p:nvSpPr>
          <p:cNvPr id="64515" name="Rectangle 4"/>
          <p:cNvSpPr>
            <a:spLocks noChangeArrowheads="1"/>
          </p:cNvSpPr>
          <p:nvPr/>
        </p:nvSpPr>
        <p:spPr bwMode="auto">
          <a:xfrm>
            <a:off x="1833563" y="1328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64516" name="Picture 3" descr="snrivfo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688"/>
            <a:ext cx="89154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67000" y="3657600"/>
            <a:ext cx="1905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3200" y="3897868"/>
            <a:ext cx="2198038" cy="369332"/>
          </a:xfrm>
          <a:prstGeom prst="rect">
            <a:avLst/>
          </a:prstGeom>
        </p:spPr>
        <p:txBody>
          <a:bodyPr wrap="none">
            <a:spAutoFit/>
          </a:bodyPr>
          <a:lstStyle/>
          <a:p>
            <a:r>
              <a:rPr lang="en-US" altLang="en-US" b="1" dirty="0" err="1" smtClean="0">
                <a:solidFill>
                  <a:schemeClr val="bg1"/>
                </a:solidFill>
                <a:latin typeface="Arial" panose="020B0604020202020204" pitchFamily="34" charset="0"/>
                <a:cs typeface="Arial" panose="020B0604020202020204" pitchFamily="34" charset="0"/>
              </a:rPr>
              <a:t>Foréts</a:t>
            </a:r>
            <a:r>
              <a:rPr lang="en-US" altLang="en-US" b="1" dirty="0" smtClean="0">
                <a:solidFill>
                  <a:schemeClr val="bg1"/>
                </a:solidFill>
                <a:latin typeface="Arial" panose="020B0604020202020204" pitchFamily="34" charset="0"/>
                <a:cs typeface="Arial" panose="020B0604020202020204" pitchFamily="34" charset="0"/>
              </a:rPr>
              <a:t> de </a:t>
            </a:r>
            <a:r>
              <a:rPr lang="en-US" altLang="en-US" b="1" dirty="0" err="1" smtClean="0">
                <a:solidFill>
                  <a:schemeClr val="bg1"/>
                </a:solidFill>
                <a:latin typeface="Arial" panose="020B0604020202020204" pitchFamily="34" charset="0"/>
                <a:cs typeface="Arial" panose="020B0604020202020204" pitchFamily="34" charset="0"/>
              </a:rPr>
              <a:t>Gonakié</a:t>
            </a:r>
            <a:endParaRPr lang="en-US" dirty="0">
              <a:solidFill>
                <a:schemeClr val="bg1"/>
              </a:solidFill>
            </a:endParaRPr>
          </a:p>
        </p:txBody>
      </p:sp>
    </p:spTree>
    <p:extLst>
      <p:ext uri="{BB962C8B-B14F-4D97-AF65-F5344CB8AC3E}">
        <p14:creationId xmlns:p14="http://schemas.microsoft.com/office/powerpoint/2010/main" val="19868181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347913" y="1614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2291" name="Picture 3" descr="Rusty_15V057_4apr42_NWSg_e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5100"/>
            <a:ext cx="4343400" cy="3543300"/>
          </a:xfrm>
          <a:prstGeom prst="rect">
            <a:avLst/>
          </a:prstGeom>
          <a:noFill/>
          <a:extLst>
            <a:ext uri="{909E8E84-426E-40DD-AFC4-6F175D3DCCD1}">
              <a14:hiddenFill xmlns:a14="http://schemas.microsoft.com/office/drawing/2010/main">
                <a:solidFill>
                  <a:srgbClr val="FFFFFF"/>
                </a:solidFill>
              </a14:hiddenFill>
            </a:ext>
          </a:extLst>
        </p:spPr>
      </p:pic>
      <p:sp>
        <p:nvSpPr>
          <p:cNvPr id="12294" name="Rectangle 6"/>
          <p:cNvSpPr>
            <a:spLocks noChangeArrowheads="1"/>
          </p:cNvSpPr>
          <p:nvPr/>
        </p:nvSpPr>
        <p:spPr bwMode="auto">
          <a:xfrm>
            <a:off x="2719388" y="2024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2293" name="Picture 5" descr="Six_Forages_Corona65_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59075"/>
            <a:ext cx="4572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ecoregion_map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47800" cy="1033463"/>
          </a:xfrm>
          <a:prstGeom prst="rect">
            <a:avLst/>
          </a:prstGeom>
          <a:noFill/>
          <a:extLst>
            <a:ext uri="{909E8E84-426E-40DD-AFC4-6F175D3DCCD1}">
              <a14:hiddenFill xmlns:a14="http://schemas.microsoft.com/office/drawing/2010/main">
                <a:solidFill>
                  <a:srgbClr val="FFFFFF"/>
                </a:solidFill>
              </a14:hiddenFill>
            </a:ext>
          </a:extLst>
        </p:spPr>
      </p:pic>
      <p:sp>
        <p:nvSpPr>
          <p:cNvPr id="12296" name="Rectangle 8"/>
          <p:cNvSpPr>
            <a:spLocks noChangeArrowheads="1"/>
          </p:cNvSpPr>
          <p:nvPr/>
        </p:nvSpPr>
        <p:spPr bwMode="auto">
          <a:xfrm>
            <a:off x="152400" y="2209800"/>
            <a:ext cx="13692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smtClean="0">
                <a:solidFill>
                  <a:srgbClr val="FF9900"/>
                </a:solidFill>
              </a:rPr>
              <a:t> </a:t>
            </a:r>
            <a:r>
              <a:rPr lang="en-US" altLang="en-US" sz="1800" dirty="0">
                <a:solidFill>
                  <a:srgbClr val="FF9900"/>
                </a:solidFill>
              </a:rPr>
              <a:t>4 April 1942</a:t>
            </a:r>
          </a:p>
        </p:txBody>
      </p:sp>
      <p:sp>
        <p:nvSpPr>
          <p:cNvPr id="12297" name="Rectangle 9"/>
          <p:cNvSpPr>
            <a:spLocks noChangeArrowheads="1"/>
          </p:cNvSpPr>
          <p:nvPr/>
        </p:nvSpPr>
        <p:spPr bwMode="auto">
          <a:xfrm>
            <a:off x="5378450" y="2209800"/>
            <a:ext cx="19625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smtClean="0">
                <a:solidFill>
                  <a:srgbClr val="FF9900"/>
                </a:solidFill>
              </a:rPr>
              <a:t>26 </a:t>
            </a:r>
            <a:r>
              <a:rPr lang="en-US" altLang="en-US" sz="1800" dirty="0" err="1" smtClean="0">
                <a:solidFill>
                  <a:srgbClr val="FF9900"/>
                </a:solidFill>
              </a:rPr>
              <a:t>Décembre</a:t>
            </a:r>
            <a:r>
              <a:rPr lang="en-US" altLang="en-US" sz="1800" dirty="0" smtClean="0">
                <a:solidFill>
                  <a:srgbClr val="FF9900"/>
                </a:solidFill>
              </a:rPr>
              <a:t> </a:t>
            </a:r>
            <a:r>
              <a:rPr lang="en-US" altLang="en-US" sz="1800" dirty="0">
                <a:solidFill>
                  <a:srgbClr val="FF9900"/>
                </a:solidFill>
              </a:rPr>
              <a:t>1965</a:t>
            </a:r>
          </a:p>
        </p:txBody>
      </p:sp>
      <p:sp>
        <p:nvSpPr>
          <p:cNvPr id="12298" name="Rectangle 10"/>
          <p:cNvSpPr>
            <a:spLocks noChangeArrowheads="1"/>
          </p:cNvSpPr>
          <p:nvPr/>
        </p:nvSpPr>
        <p:spPr bwMode="auto">
          <a:xfrm>
            <a:off x="1981200" y="0"/>
            <a:ext cx="54908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smtClean="0">
                <a:solidFill>
                  <a:srgbClr val="FF9933"/>
                </a:solidFill>
              </a:rPr>
              <a:t>Zone Pastoral </a:t>
            </a:r>
            <a:r>
              <a:rPr lang="en-US" altLang="en-US" sz="2800" b="1" dirty="0" err="1" smtClean="0">
                <a:solidFill>
                  <a:srgbClr val="FF9933"/>
                </a:solidFill>
              </a:rPr>
              <a:t>Sableuse</a:t>
            </a:r>
            <a:r>
              <a:rPr lang="en-US" altLang="en-US" sz="2800" b="1" dirty="0" smtClean="0">
                <a:solidFill>
                  <a:srgbClr val="FF9933"/>
                </a:solidFill>
              </a:rPr>
              <a:t> (</a:t>
            </a:r>
            <a:r>
              <a:rPr lang="en-US" altLang="en-US" sz="2800" b="1" dirty="0" err="1" smtClean="0">
                <a:solidFill>
                  <a:srgbClr val="FF9933"/>
                </a:solidFill>
              </a:rPr>
              <a:t>Ferlo</a:t>
            </a:r>
            <a:r>
              <a:rPr lang="en-US" altLang="en-US" sz="2800" b="1" dirty="0" smtClean="0">
                <a:solidFill>
                  <a:srgbClr val="FF9933"/>
                </a:solidFill>
              </a:rPr>
              <a:t> Nord)</a:t>
            </a:r>
            <a:endParaRPr lang="en-US" altLang="en-US" sz="2800" b="1" dirty="0">
              <a:solidFill>
                <a:srgbClr val="FF9933"/>
              </a:solidFill>
            </a:endParaRPr>
          </a:p>
        </p:txBody>
      </p:sp>
      <p:sp>
        <p:nvSpPr>
          <p:cNvPr id="12299" name="Rectangle 11"/>
          <p:cNvSpPr>
            <a:spLocks noChangeArrowheads="1"/>
          </p:cNvSpPr>
          <p:nvPr/>
        </p:nvSpPr>
        <p:spPr bwMode="auto">
          <a:xfrm>
            <a:off x="2000250" y="914400"/>
            <a:ext cx="2266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u="sng" dirty="0" smtClean="0">
                <a:solidFill>
                  <a:srgbClr val="FFFF00"/>
                </a:solidFill>
              </a:rPr>
              <a:t>Couverture </a:t>
            </a:r>
            <a:r>
              <a:rPr lang="en-US" altLang="en-US" u="sng" dirty="0" err="1" smtClean="0">
                <a:solidFill>
                  <a:srgbClr val="FFFF00"/>
                </a:solidFill>
              </a:rPr>
              <a:t>ligneuse</a:t>
            </a:r>
            <a:endParaRPr lang="en-US" altLang="en-US" sz="1800" u="sng" dirty="0">
              <a:solidFill>
                <a:srgbClr val="FFFF00"/>
              </a:solidFill>
            </a:endParaRPr>
          </a:p>
          <a:p>
            <a:r>
              <a:rPr lang="en-US" altLang="en-US" sz="1800" dirty="0">
                <a:solidFill>
                  <a:srgbClr val="FFFF00"/>
                </a:solidFill>
              </a:rPr>
              <a:t>1942, 1965: 10 – 15 %</a:t>
            </a:r>
          </a:p>
          <a:p>
            <a:r>
              <a:rPr lang="en-US" altLang="en-US" sz="1800" dirty="0">
                <a:solidFill>
                  <a:srgbClr val="FFFF00"/>
                </a:solidFill>
              </a:rPr>
              <a:t>1994:               2 – 5 %</a:t>
            </a:r>
          </a:p>
        </p:txBody>
      </p:sp>
      <p:sp>
        <p:nvSpPr>
          <p:cNvPr id="12301" name="Line 13"/>
          <p:cNvSpPr>
            <a:spLocks noChangeShapeType="1"/>
          </p:cNvSpPr>
          <p:nvPr/>
        </p:nvSpPr>
        <p:spPr bwMode="auto">
          <a:xfrm flipH="1">
            <a:off x="533400" y="76200"/>
            <a:ext cx="533400" cy="1524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5863267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My Documents\My Pictures\Nov2008-Sg-Guinea\DSCN88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3669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019800" y="4343400"/>
            <a:ext cx="30480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rgbClr val="FFC000"/>
              </a:solidFill>
              <a:latin typeface="Arial" panose="020B0604020202020204" pitchFamily="34" charset="0"/>
              <a:cs typeface="Arial" panose="020B0604020202020204" pitchFamily="34" charset="0"/>
            </a:endParaRPr>
          </a:p>
          <a:p>
            <a:pPr eaLnBrk="1" hangingPunct="1"/>
            <a:r>
              <a:rPr lang="en-US" altLang="en-US">
                <a:solidFill>
                  <a:srgbClr val="FFC000"/>
                </a:solidFill>
                <a:latin typeface="Arial" panose="020B0604020202020204" pitchFamily="34" charset="0"/>
                <a:cs typeface="Arial" panose="020B0604020202020204" pitchFamily="34" charset="0"/>
              </a:rPr>
              <a:t>Impact de la Sécheresse</a:t>
            </a:r>
          </a:p>
          <a:p>
            <a:pPr eaLnBrk="1" hangingPunct="1"/>
            <a:r>
              <a:rPr lang="en-US" altLang="en-US">
                <a:solidFill>
                  <a:srgbClr val="FFC000"/>
                </a:solidFill>
                <a:latin typeface="Arial" panose="020B0604020202020204" pitchFamily="34" charset="0"/>
                <a:cs typeface="Arial" panose="020B0604020202020204" pitchFamily="34" charset="0"/>
              </a:rPr>
              <a:t>(Site 355)</a:t>
            </a:r>
          </a:p>
          <a:p>
            <a:pPr eaLnBrk="1" hangingPunct="1"/>
            <a:endParaRPr lang="en-US" altLang="en-US">
              <a:solidFill>
                <a:srgbClr val="FFC000"/>
              </a:solidFill>
              <a:latin typeface="Arial" panose="020B0604020202020204" pitchFamily="34" charset="0"/>
              <a:cs typeface="Arial" panose="020B0604020202020204" pitchFamily="34" charset="0"/>
            </a:endParaRPr>
          </a:p>
        </p:txBody>
      </p:sp>
      <p:sp>
        <p:nvSpPr>
          <p:cNvPr id="38915" name="Text Box 3"/>
          <p:cNvSpPr txBox="1">
            <a:spLocks noChangeArrowheads="1"/>
          </p:cNvSpPr>
          <p:nvPr/>
        </p:nvSpPr>
        <p:spPr bwMode="auto">
          <a:xfrm>
            <a:off x="3778250" y="623888"/>
            <a:ext cx="6969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FFC000"/>
                </a:solidFill>
                <a:latin typeface="Arial" panose="020B0604020202020204" pitchFamily="34" charset="0"/>
                <a:cs typeface="Arial" panose="020B0604020202020204" pitchFamily="34" charset="0"/>
              </a:rPr>
              <a:t>1983</a:t>
            </a:r>
          </a:p>
        </p:txBody>
      </p:sp>
      <p:sp>
        <p:nvSpPr>
          <p:cNvPr id="38916" name="Rectangle 4"/>
          <p:cNvSpPr>
            <a:spLocks noChangeArrowheads="1"/>
          </p:cNvSpPr>
          <p:nvPr/>
        </p:nvSpPr>
        <p:spPr bwMode="auto">
          <a:xfrm>
            <a:off x="4648200" y="609600"/>
            <a:ext cx="6969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FFC000"/>
                </a:solidFill>
                <a:latin typeface="Arial" panose="020B0604020202020204" pitchFamily="34" charset="0"/>
                <a:cs typeface="Arial" panose="020B0604020202020204" pitchFamily="34" charset="0"/>
              </a:rPr>
              <a:t>1994</a:t>
            </a:r>
          </a:p>
        </p:txBody>
      </p:sp>
      <p:sp>
        <p:nvSpPr>
          <p:cNvPr id="38917" name="Rectangle 5"/>
          <p:cNvSpPr>
            <a:spLocks noChangeArrowheads="1"/>
          </p:cNvSpPr>
          <p:nvPr/>
        </p:nvSpPr>
        <p:spPr bwMode="auto">
          <a:xfrm>
            <a:off x="3810000" y="3824288"/>
            <a:ext cx="6969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FFC000"/>
                </a:solidFill>
                <a:latin typeface="Arial" panose="020B0604020202020204" pitchFamily="34" charset="0"/>
                <a:cs typeface="Arial" panose="020B0604020202020204" pitchFamily="34" charset="0"/>
              </a:rPr>
              <a:t>1996</a:t>
            </a:r>
          </a:p>
        </p:txBody>
      </p:sp>
      <p:sp>
        <p:nvSpPr>
          <p:cNvPr id="38918" name="Rectangle 6"/>
          <p:cNvSpPr>
            <a:spLocks noChangeArrowheads="1"/>
          </p:cNvSpPr>
          <p:nvPr/>
        </p:nvSpPr>
        <p:spPr bwMode="auto">
          <a:xfrm>
            <a:off x="4692650" y="3824288"/>
            <a:ext cx="6969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FFC000"/>
                </a:solidFill>
                <a:latin typeface="Arial" panose="020B0604020202020204" pitchFamily="34" charset="0"/>
                <a:cs typeface="Arial" panose="020B0604020202020204" pitchFamily="34" charset="0"/>
              </a:rPr>
              <a:t>1998</a:t>
            </a:r>
          </a:p>
        </p:txBody>
      </p:sp>
      <p:sp>
        <p:nvSpPr>
          <p:cNvPr id="38919" name="Rectangle 7"/>
          <p:cNvSpPr>
            <a:spLocks noChangeArrowheads="1"/>
          </p:cNvSpPr>
          <p:nvPr/>
        </p:nvSpPr>
        <p:spPr bwMode="auto">
          <a:xfrm>
            <a:off x="152400" y="2514600"/>
            <a:ext cx="9858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FFC000"/>
                </a:solidFill>
                <a:latin typeface="Arial" panose="020B0604020202020204" pitchFamily="34" charset="0"/>
                <a:cs typeface="Arial" panose="020B0604020202020204" pitchFamily="34" charset="0"/>
              </a:rPr>
              <a:t>1983</a:t>
            </a:r>
          </a:p>
        </p:txBody>
      </p:sp>
      <p:sp>
        <p:nvSpPr>
          <p:cNvPr id="38920" name="Rectangle 8"/>
          <p:cNvSpPr>
            <a:spLocks noChangeArrowheads="1"/>
          </p:cNvSpPr>
          <p:nvPr/>
        </p:nvSpPr>
        <p:spPr bwMode="auto">
          <a:xfrm>
            <a:off x="8001000" y="3824288"/>
            <a:ext cx="9858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FFC000"/>
                </a:solidFill>
                <a:latin typeface="Arial" panose="020B0604020202020204" pitchFamily="34" charset="0"/>
                <a:cs typeface="Arial" panose="020B0604020202020204" pitchFamily="34" charset="0"/>
              </a:rPr>
              <a:t>1996</a:t>
            </a:r>
          </a:p>
        </p:txBody>
      </p:sp>
      <p:pic>
        <p:nvPicPr>
          <p:cNvPr id="38921" name="Picture 11" descr="355_83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2" descr="355_96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Rectangle 13"/>
          <p:cNvSpPr>
            <a:spLocks noChangeArrowheads="1"/>
          </p:cNvSpPr>
          <p:nvPr/>
        </p:nvSpPr>
        <p:spPr bwMode="auto">
          <a:xfrm>
            <a:off x="76200" y="1111250"/>
            <a:ext cx="262413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FFC000"/>
                </a:solidFill>
                <a:latin typeface="Arial" panose="020B0604020202020204" pitchFamily="34" charset="0"/>
                <a:cs typeface="Arial" panose="020B0604020202020204" pitchFamily="34" charset="0"/>
              </a:rPr>
              <a:t>Zone Pastorale</a:t>
            </a:r>
          </a:p>
          <a:p>
            <a:pPr eaLnBrk="1" hangingPunct="1"/>
            <a:r>
              <a:rPr lang="en-US" altLang="en-US" sz="2800">
                <a:solidFill>
                  <a:srgbClr val="FFC000"/>
                </a:solidFill>
                <a:latin typeface="Arial" panose="020B0604020202020204" pitchFamily="34" charset="0"/>
                <a:cs typeface="Arial" panose="020B0604020202020204" pitchFamily="34" charset="0"/>
              </a:rPr>
              <a:t>Ferrugineuse</a:t>
            </a:r>
          </a:p>
        </p:txBody>
      </p:sp>
      <p:pic>
        <p:nvPicPr>
          <p:cNvPr id="38924" name="Picture 14" descr="ecoregion_map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478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Line 15"/>
          <p:cNvSpPr>
            <a:spLocks noChangeShapeType="1"/>
          </p:cNvSpPr>
          <p:nvPr/>
        </p:nvSpPr>
        <p:spPr bwMode="auto">
          <a:xfrm flipH="1">
            <a:off x="838200" y="228600"/>
            <a:ext cx="533400" cy="1524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9446453"/>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erlo_erosion94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2150"/>
            <a:ext cx="5562600" cy="3702050"/>
          </a:xfrm>
          <a:prstGeom prst="rect">
            <a:avLst/>
          </a:prstGeom>
          <a:noFill/>
          <a:extLst>
            <a:ext uri="{909E8E84-426E-40DD-AFC4-6F175D3DCCD1}">
              <a14:hiddenFill xmlns:a14="http://schemas.microsoft.com/office/drawing/2010/main">
                <a:solidFill>
                  <a:srgbClr val="FFFFFF"/>
                </a:solidFill>
              </a14:hiddenFill>
            </a:ext>
          </a:extLst>
        </p:spPr>
      </p:pic>
      <p:pic>
        <p:nvPicPr>
          <p:cNvPr id="87043" name="Picture 3" descr="ferlo_erosion97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3649663"/>
          </a:xfrm>
          <a:prstGeom prst="rect">
            <a:avLst/>
          </a:prstGeom>
          <a:noFill/>
          <a:extLst>
            <a:ext uri="{909E8E84-426E-40DD-AFC4-6F175D3DCCD1}">
              <a14:hiddenFill xmlns:a14="http://schemas.microsoft.com/office/drawing/2010/main">
                <a:solidFill>
                  <a:srgbClr val="FFFFFF"/>
                </a:solidFill>
              </a14:hiddenFill>
            </a:ext>
          </a:extLst>
        </p:spPr>
      </p:pic>
      <p:sp>
        <p:nvSpPr>
          <p:cNvPr id="87044" name="Text Box 4"/>
          <p:cNvSpPr txBox="1">
            <a:spLocks noChangeArrowheads="1"/>
          </p:cNvSpPr>
          <p:nvPr/>
        </p:nvSpPr>
        <p:spPr bwMode="auto">
          <a:xfrm>
            <a:off x="0" y="2819400"/>
            <a:ext cx="13556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smtClean="0">
                <a:solidFill>
                  <a:srgbClr val="FF9900"/>
                </a:solidFill>
              </a:rPr>
              <a:t>Fev</a:t>
            </a:r>
            <a:r>
              <a:rPr lang="en-US" altLang="en-US" sz="2400" dirty="0" smtClean="0">
                <a:solidFill>
                  <a:srgbClr val="FF9900"/>
                </a:solidFill>
              </a:rPr>
              <a:t>. </a:t>
            </a:r>
            <a:r>
              <a:rPr lang="en-US" altLang="en-US" sz="2400" dirty="0">
                <a:solidFill>
                  <a:srgbClr val="FF9900"/>
                </a:solidFill>
              </a:rPr>
              <a:t>1994</a:t>
            </a:r>
          </a:p>
        </p:txBody>
      </p:sp>
      <p:sp>
        <p:nvSpPr>
          <p:cNvPr id="87045" name="Rectangle 5"/>
          <p:cNvSpPr>
            <a:spLocks noChangeArrowheads="1"/>
          </p:cNvSpPr>
          <p:nvPr/>
        </p:nvSpPr>
        <p:spPr bwMode="auto">
          <a:xfrm>
            <a:off x="7620000" y="3671888"/>
            <a:ext cx="13556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smtClean="0">
                <a:solidFill>
                  <a:srgbClr val="FF9900"/>
                </a:solidFill>
              </a:rPr>
              <a:t>Fev</a:t>
            </a:r>
            <a:r>
              <a:rPr lang="en-US" altLang="en-US" sz="2400" dirty="0" smtClean="0">
                <a:solidFill>
                  <a:srgbClr val="FF9900"/>
                </a:solidFill>
              </a:rPr>
              <a:t>. </a:t>
            </a:r>
            <a:r>
              <a:rPr lang="en-US" altLang="en-US" sz="2400" dirty="0">
                <a:solidFill>
                  <a:srgbClr val="FF9900"/>
                </a:solidFill>
              </a:rPr>
              <a:t>1997</a:t>
            </a:r>
          </a:p>
        </p:txBody>
      </p:sp>
      <p:sp>
        <p:nvSpPr>
          <p:cNvPr id="87046" name="Text Box 6"/>
          <p:cNvSpPr txBox="1">
            <a:spLocks noChangeArrowheads="1"/>
          </p:cNvSpPr>
          <p:nvPr/>
        </p:nvSpPr>
        <p:spPr bwMode="auto">
          <a:xfrm>
            <a:off x="485775" y="1219200"/>
            <a:ext cx="24936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smtClean="0">
                <a:solidFill>
                  <a:srgbClr val="FF9900"/>
                </a:solidFill>
              </a:rPr>
              <a:t>Erosion des sols</a:t>
            </a:r>
          </a:p>
          <a:p>
            <a:endParaRPr lang="en-US" altLang="en-US" sz="2800" dirty="0">
              <a:solidFill>
                <a:srgbClr val="FF9900"/>
              </a:solidFill>
            </a:endParaRPr>
          </a:p>
        </p:txBody>
      </p:sp>
      <p:pic>
        <p:nvPicPr>
          <p:cNvPr id="87047" name="Picture 7" descr="ecoregion_map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47800" cy="1033463"/>
          </a:xfrm>
          <a:prstGeom prst="rect">
            <a:avLst/>
          </a:prstGeom>
          <a:noFill/>
          <a:extLst>
            <a:ext uri="{909E8E84-426E-40DD-AFC4-6F175D3DCCD1}">
              <a14:hiddenFill xmlns:a14="http://schemas.microsoft.com/office/drawing/2010/main">
                <a:solidFill>
                  <a:srgbClr val="FFFFFF"/>
                </a:solidFill>
              </a14:hiddenFill>
            </a:ext>
          </a:extLst>
        </p:spPr>
      </p:pic>
      <p:sp>
        <p:nvSpPr>
          <p:cNvPr id="87048" name="Line 8"/>
          <p:cNvSpPr>
            <a:spLocks noChangeShapeType="1"/>
          </p:cNvSpPr>
          <p:nvPr/>
        </p:nvSpPr>
        <p:spPr bwMode="auto">
          <a:xfrm flipH="1">
            <a:off x="762000" y="152400"/>
            <a:ext cx="533400" cy="1524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5673636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6200" y="304800"/>
            <a:ext cx="3352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800" dirty="0" err="1" smtClean="0">
                <a:solidFill>
                  <a:srgbClr val="FFFF00"/>
                </a:solidFill>
                <a:latin typeface="Arial" pitchFamily="34" charset="0"/>
                <a:cs typeface="Arial" pitchFamily="34" charset="0"/>
              </a:rPr>
              <a:t>Forêt</a:t>
            </a:r>
            <a:r>
              <a:rPr lang="en-US" altLang="en-US" sz="2800" dirty="0" smtClean="0">
                <a:solidFill>
                  <a:srgbClr val="FFFF00"/>
                </a:solidFill>
                <a:latin typeface="Arial" pitchFamily="34" charset="0"/>
                <a:cs typeface="Arial" pitchFamily="34" charset="0"/>
              </a:rPr>
              <a:t> </a:t>
            </a:r>
            <a:r>
              <a:rPr lang="en-US" altLang="en-US" sz="2800" dirty="0" err="1" smtClean="0">
                <a:solidFill>
                  <a:srgbClr val="FFFF00"/>
                </a:solidFill>
                <a:latin typeface="Arial" pitchFamily="34" charset="0"/>
                <a:cs typeface="Arial" pitchFamily="34" charset="0"/>
              </a:rPr>
              <a:t>Classée</a:t>
            </a:r>
            <a:endParaRPr lang="en-US" altLang="en-US" sz="2800" dirty="0" smtClean="0">
              <a:solidFill>
                <a:srgbClr val="FFFF00"/>
              </a:solidFill>
              <a:latin typeface="Arial" pitchFamily="34" charset="0"/>
              <a:cs typeface="Arial" pitchFamily="34" charset="0"/>
            </a:endParaRPr>
          </a:p>
          <a:p>
            <a:pPr eaLnBrk="1" hangingPunct="1"/>
            <a:r>
              <a:rPr lang="en-US" altLang="en-US" sz="2800" dirty="0" smtClean="0">
                <a:solidFill>
                  <a:srgbClr val="FFFF00"/>
                </a:solidFill>
                <a:latin typeface="Arial" pitchFamily="34" charset="0"/>
                <a:cs typeface="Arial" pitchFamily="34" charset="0"/>
              </a:rPr>
              <a:t>de </a:t>
            </a:r>
            <a:r>
              <a:rPr lang="en-US" altLang="en-US" sz="2800" dirty="0" err="1" smtClean="0">
                <a:solidFill>
                  <a:srgbClr val="FFFF00"/>
                </a:solidFill>
                <a:latin typeface="Arial" pitchFamily="34" charset="0"/>
                <a:cs typeface="Arial" pitchFamily="34" charset="0"/>
              </a:rPr>
              <a:t>Thiès</a:t>
            </a:r>
            <a:endParaRPr lang="en-US" altLang="en-US" sz="2800" dirty="0">
              <a:solidFill>
                <a:srgbClr val="FFFF00"/>
              </a:solidFill>
              <a:latin typeface="Arial" pitchFamily="34" charset="0"/>
              <a:cs typeface="Arial" pitchFamily="34" charset="0"/>
            </a:endParaRPr>
          </a:p>
        </p:txBody>
      </p:sp>
      <p:sp>
        <p:nvSpPr>
          <p:cNvPr id="16389" name="Rectangle 5"/>
          <p:cNvSpPr>
            <a:spLocks noChangeArrowheads="1"/>
          </p:cNvSpPr>
          <p:nvPr/>
        </p:nvSpPr>
        <p:spPr bwMode="auto">
          <a:xfrm>
            <a:off x="3810000" y="3824288"/>
            <a:ext cx="6969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latin typeface="Arial" pitchFamily="34" charset="0"/>
                <a:cs typeface="Arial" pitchFamily="34" charset="0"/>
              </a:rPr>
              <a:t>1996</a:t>
            </a:r>
          </a:p>
        </p:txBody>
      </p:sp>
      <p:sp>
        <p:nvSpPr>
          <p:cNvPr id="16390" name="Rectangle 6"/>
          <p:cNvSpPr>
            <a:spLocks noChangeArrowheads="1"/>
          </p:cNvSpPr>
          <p:nvPr/>
        </p:nvSpPr>
        <p:spPr bwMode="auto">
          <a:xfrm>
            <a:off x="4692650" y="3824288"/>
            <a:ext cx="6969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latin typeface="Arial" pitchFamily="34" charset="0"/>
                <a:cs typeface="Arial" pitchFamily="34" charset="0"/>
              </a:rPr>
              <a:t>1998</a:t>
            </a:r>
          </a:p>
        </p:txBody>
      </p:sp>
      <p:sp>
        <p:nvSpPr>
          <p:cNvPr id="16391" name="Rectangle 7"/>
          <p:cNvSpPr>
            <a:spLocks noChangeArrowheads="1"/>
          </p:cNvSpPr>
          <p:nvPr/>
        </p:nvSpPr>
        <p:spPr bwMode="auto">
          <a:xfrm>
            <a:off x="152400" y="2743200"/>
            <a:ext cx="6969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solidFill>
                  <a:srgbClr val="FF9900"/>
                </a:solidFill>
                <a:latin typeface="Arial" pitchFamily="34" charset="0"/>
                <a:cs typeface="Arial" pitchFamily="34" charset="0"/>
              </a:rPr>
              <a:t>1983</a:t>
            </a:r>
          </a:p>
        </p:txBody>
      </p:sp>
      <p:sp>
        <p:nvSpPr>
          <p:cNvPr id="16392" name="Rectangle 8"/>
          <p:cNvSpPr>
            <a:spLocks noChangeArrowheads="1"/>
          </p:cNvSpPr>
          <p:nvPr/>
        </p:nvSpPr>
        <p:spPr bwMode="auto">
          <a:xfrm>
            <a:off x="8229600" y="3733800"/>
            <a:ext cx="6969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solidFill>
                  <a:srgbClr val="FF9900"/>
                </a:solidFill>
                <a:latin typeface="Arial" pitchFamily="34" charset="0"/>
                <a:cs typeface="Arial" pitchFamily="34" charset="0"/>
              </a:rPr>
              <a:t>1996</a:t>
            </a:r>
          </a:p>
        </p:txBody>
      </p:sp>
      <p:pic>
        <p:nvPicPr>
          <p:cNvPr id="16393" name="Picture 9" descr="219_83enh_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98800"/>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9818" name="Picture 10" descr="219_95enh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25400"/>
            <a:ext cx="55626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1990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99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000" t="13556" r="19500" b="7333"/>
          <a:stretch/>
        </p:blipFill>
        <p:spPr>
          <a:xfrm>
            <a:off x="0" y="241610"/>
            <a:ext cx="9144000" cy="6616390"/>
          </a:xfrm>
          <a:prstGeom prst="rect">
            <a:avLst/>
          </a:prstGeom>
        </p:spPr>
      </p:pic>
    </p:spTree>
    <p:extLst>
      <p:ext uri="{BB962C8B-B14F-4D97-AF65-F5344CB8AC3E}">
        <p14:creationId xmlns:p14="http://schemas.microsoft.com/office/powerpoint/2010/main" val="15254084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12301" t="8949" r="11428" b="23255"/>
          <a:stretch/>
        </p:blipFill>
        <p:spPr>
          <a:xfrm>
            <a:off x="4096899" y="3474597"/>
            <a:ext cx="5043429" cy="336228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6899" y="-11934"/>
            <a:ext cx="5047101" cy="3364734"/>
          </a:xfrm>
          <a:prstGeom prst="rect">
            <a:avLst/>
          </a:prstGeom>
        </p:spPr>
      </p:pic>
      <p:sp>
        <p:nvSpPr>
          <p:cNvPr id="5" name="Rectangle 6"/>
          <p:cNvSpPr>
            <a:spLocks noChangeArrowheads="1"/>
          </p:cNvSpPr>
          <p:nvPr/>
        </p:nvSpPr>
        <p:spPr bwMode="auto">
          <a:xfrm>
            <a:off x="228600" y="1143000"/>
            <a:ext cx="3733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err="1" smtClean="0">
                <a:solidFill>
                  <a:srgbClr val="FF9900"/>
                </a:solidFill>
                <a:latin typeface="Arial" panose="020B0604020202020204" pitchFamily="34" charset="0"/>
                <a:cs typeface="Arial" panose="020B0604020202020204" pitchFamily="34" charset="0"/>
              </a:rPr>
              <a:t>Parc</a:t>
            </a:r>
            <a:r>
              <a:rPr lang="en-US" sz="2400" dirty="0" smtClean="0">
                <a:solidFill>
                  <a:srgbClr val="FF9900"/>
                </a:solidFill>
                <a:latin typeface="Arial" panose="020B0604020202020204" pitchFamily="34" charset="0"/>
                <a:cs typeface="Arial" panose="020B0604020202020204" pitchFamily="34" charset="0"/>
              </a:rPr>
              <a:t> </a:t>
            </a:r>
            <a:r>
              <a:rPr lang="en-US" sz="2400" dirty="0" err="1" smtClean="0">
                <a:solidFill>
                  <a:srgbClr val="FF9900"/>
                </a:solidFill>
                <a:latin typeface="Arial" panose="020B0604020202020204" pitchFamily="34" charset="0"/>
                <a:cs typeface="Arial" panose="020B0604020202020204" pitchFamily="34" charset="0"/>
              </a:rPr>
              <a:t>arboré</a:t>
            </a:r>
            <a:r>
              <a:rPr lang="en-US" sz="2400" dirty="0" smtClean="0">
                <a:solidFill>
                  <a:srgbClr val="FF9900"/>
                </a:solidFill>
                <a:latin typeface="Arial" panose="020B0604020202020204" pitchFamily="34" charset="0"/>
                <a:cs typeface="Arial" panose="020B0604020202020204" pitchFamily="34" charset="0"/>
              </a:rPr>
              <a:t> </a:t>
            </a:r>
            <a:r>
              <a:rPr lang="en-US" sz="2400" dirty="0" err="1" smtClean="0">
                <a:solidFill>
                  <a:srgbClr val="FF9900"/>
                </a:solidFill>
                <a:latin typeface="Arial" panose="020B0604020202020204" pitchFamily="34" charset="0"/>
                <a:cs typeface="Arial" panose="020B0604020202020204" pitchFamily="34" charset="0"/>
              </a:rPr>
              <a:t>dans</a:t>
            </a:r>
            <a:r>
              <a:rPr lang="en-US" sz="2400" dirty="0" smtClean="0">
                <a:solidFill>
                  <a:srgbClr val="FF9900"/>
                </a:solidFill>
                <a:latin typeface="Arial" panose="020B0604020202020204" pitchFamily="34" charset="0"/>
                <a:cs typeface="Arial" panose="020B0604020202020204" pitchFamily="34" charset="0"/>
              </a:rPr>
              <a:t> le</a:t>
            </a:r>
          </a:p>
          <a:p>
            <a:r>
              <a:rPr lang="en-US" sz="2400" dirty="0" err="1" smtClean="0">
                <a:solidFill>
                  <a:srgbClr val="FF9900"/>
                </a:solidFill>
                <a:latin typeface="Arial" panose="020B0604020202020204" pitchFamily="34" charset="0"/>
                <a:cs typeface="Arial" panose="020B0604020202020204" pitchFamily="34" charset="0"/>
              </a:rPr>
              <a:t>Bassin</a:t>
            </a:r>
            <a:r>
              <a:rPr lang="en-US" sz="2400" dirty="0" smtClean="0">
                <a:solidFill>
                  <a:srgbClr val="FF9900"/>
                </a:solidFill>
                <a:latin typeface="Arial" panose="020B0604020202020204" pitchFamily="34" charset="0"/>
                <a:cs typeface="Arial" panose="020B0604020202020204" pitchFamily="34" charset="0"/>
              </a:rPr>
              <a:t> </a:t>
            </a:r>
            <a:r>
              <a:rPr lang="en-US" sz="2400" dirty="0" err="1" smtClean="0">
                <a:solidFill>
                  <a:srgbClr val="FF9900"/>
                </a:solidFill>
                <a:latin typeface="Arial" panose="020B0604020202020204" pitchFamily="34" charset="0"/>
                <a:cs typeface="Arial" panose="020B0604020202020204" pitchFamily="34" charset="0"/>
              </a:rPr>
              <a:t>Arachidier</a:t>
            </a:r>
            <a:endParaRPr lang="en-US" sz="2400" dirty="0" smtClean="0">
              <a:solidFill>
                <a:srgbClr val="FF9900"/>
              </a:solidFill>
              <a:latin typeface="Arial" panose="020B0604020202020204" pitchFamily="34" charset="0"/>
              <a:cs typeface="Arial" panose="020B0604020202020204" pitchFamily="34" charset="0"/>
            </a:endParaRPr>
          </a:p>
          <a:p>
            <a:endParaRPr lang="en-US" sz="2400" dirty="0">
              <a:solidFill>
                <a:srgbClr val="FF9900"/>
              </a:solidFill>
              <a:latin typeface="Arial" panose="020B0604020202020204" pitchFamily="34" charset="0"/>
              <a:cs typeface="Arial" panose="020B0604020202020204" pitchFamily="34" charset="0"/>
            </a:endParaRPr>
          </a:p>
          <a:p>
            <a:r>
              <a:rPr lang="en-US" sz="2400" dirty="0" smtClean="0">
                <a:solidFill>
                  <a:srgbClr val="FF9900"/>
                </a:solidFill>
                <a:latin typeface="Arial" panose="020B0604020202020204" pitchFamily="34" charset="0"/>
                <a:cs typeface="Arial" panose="020B0604020202020204" pitchFamily="34" charset="0"/>
              </a:rPr>
              <a:t>Site 57</a:t>
            </a:r>
          </a:p>
          <a:p>
            <a:endParaRPr lang="en-US" sz="2400" dirty="0">
              <a:solidFill>
                <a:srgbClr val="FF9900"/>
              </a:solidFill>
              <a:latin typeface="Arial" panose="020B0604020202020204" pitchFamily="34" charset="0"/>
              <a:cs typeface="Arial" panose="020B0604020202020204" pitchFamily="34" charset="0"/>
            </a:endParaRPr>
          </a:p>
          <a:p>
            <a:r>
              <a:rPr lang="en-US" sz="2400" dirty="0" err="1" smtClean="0">
                <a:solidFill>
                  <a:srgbClr val="FF9900"/>
                </a:solidFill>
                <a:latin typeface="Arial" panose="020B0604020202020204" pitchFamily="34" charset="0"/>
                <a:cs typeface="Arial" panose="020B0604020202020204" pitchFamily="34" charset="0"/>
              </a:rPr>
              <a:t>Suivi</a:t>
            </a:r>
            <a:r>
              <a:rPr lang="en-US" sz="2400" dirty="0" smtClean="0">
                <a:solidFill>
                  <a:srgbClr val="FF9900"/>
                </a:solidFill>
                <a:latin typeface="Arial" panose="020B0604020202020204" pitchFamily="34" charset="0"/>
                <a:cs typeface="Arial" panose="020B0604020202020204" pitchFamily="34" charset="0"/>
              </a:rPr>
              <a:t> du site </a:t>
            </a:r>
            <a:r>
              <a:rPr lang="en-US" sz="2400" dirty="0" err="1" smtClean="0">
                <a:solidFill>
                  <a:srgbClr val="FF9900"/>
                </a:solidFill>
                <a:latin typeface="Arial" panose="020B0604020202020204" pitchFamily="34" charset="0"/>
                <a:cs typeface="Arial" panose="020B0604020202020204" pitchFamily="34" charset="0"/>
              </a:rPr>
              <a:t>sur</a:t>
            </a:r>
            <a:endParaRPr lang="en-US" sz="2400" dirty="0" smtClean="0">
              <a:solidFill>
                <a:srgbClr val="FF9900"/>
              </a:solidFill>
              <a:latin typeface="Arial" panose="020B0604020202020204" pitchFamily="34" charset="0"/>
              <a:cs typeface="Arial" panose="020B0604020202020204" pitchFamily="34" charset="0"/>
            </a:endParaRPr>
          </a:p>
          <a:p>
            <a:r>
              <a:rPr lang="en-US" sz="2400" dirty="0" smtClean="0">
                <a:solidFill>
                  <a:srgbClr val="FF9900"/>
                </a:solidFill>
                <a:latin typeface="Arial" panose="020B0604020202020204" pitchFamily="34" charset="0"/>
                <a:cs typeface="Arial" panose="020B0604020202020204" pitchFamily="34" charset="0"/>
              </a:rPr>
              <a:t>32 </a:t>
            </a:r>
            <a:r>
              <a:rPr lang="en-US" sz="2400" dirty="0" err="1" smtClean="0">
                <a:solidFill>
                  <a:srgbClr val="FF9900"/>
                </a:solidFill>
                <a:latin typeface="Arial" panose="020B0604020202020204" pitchFamily="34" charset="0"/>
                <a:cs typeface="Arial" panose="020B0604020202020204" pitchFamily="34" charset="0"/>
              </a:rPr>
              <a:t>ans</a:t>
            </a:r>
            <a:r>
              <a:rPr lang="en-US" sz="2400" dirty="0" smtClean="0">
                <a:solidFill>
                  <a:srgbClr val="FF9900"/>
                </a:solidFill>
                <a:latin typeface="Arial" panose="020B0604020202020204" pitchFamily="34" charset="0"/>
                <a:cs typeface="Arial" panose="020B0604020202020204" pitchFamily="34" charset="0"/>
              </a:rPr>
              <a:t>: </a:t>
            </a:r>
            <a:r>
              <a:rPr lang="en-US" sz="2400" dirty="0" err="1" smtClean="0">
                <a:solidFill>
                  <a:srgbClr val="FF9900"/>
                </a:solidFill>
                <a:latin typeface="Arial" panose="020B0604020202020204" pitchFamily="34" charset="0"/>
                <a:cs typeface="Arial" panose="020B0604020202020204" pitchFamily="34" charset="0"/>
              </a:rPr>
              <a:t>stabilité</a:t>
            </a:r>
            <a:r>
              <a:rPr lang="en-US" sz="2400" dirty="0" smtClean="0">
                <a:solidFill>
                  <a:srgbClr val="FF9900"/>
                </a:solidFill>
                <a:latin typeface="Arial" panose="020B0604020202020204" pitchFamily="34" charset="0"/>
                <a:cs typeface="Arial" panose="020B0604020202020204" pitchFamily="34" charset="0"/>
              </a:rPr>
              <a:t> au </a:t>
            </a:r>
          </a:p>
          <a:p>
            <a:r>
              <a:rPr lang="en-US" sz="2400" dirty="0" err="1" smtClean="0">
                <a:solidFill>
                  <a:srgbClr val="FF9900"/>
                </a:solidFill>
                <a:latin typeface="Arial" panose="020B0604020202020204" pitchFamily="34" charset="0"/>
                <a:cs typeface="Arial" panose="020B0604020202020204" pitchFamily="34" charset="0"/>
              </a:rPr>
              <a:t>niveau</a:t>
            </a:r>
            <a:r>
              <a:rPr lang="en-US" sz="2400" dirty="0" smtClean="0">
                <a:solidFill>
                  <a:srgbClr val="FF9900"/>
                </a:solidFill>
                <a:latin typeface="Arial" panose="020B0604020202020204" pitchFamily="34" charset="0"/>
                <a:cs typeface="Arial" panose="020B0604020202020204" pitchFamily="34" charset="0"/>
              </a:rPr>
              <a:t> des </a:t>
            </a:r>
            <a:r>
              <a:rPr lang="en-US" sz="2400" dirty="0" err="1" smtClean="0">
                <a:solidFill>
                  <a:srgbClr val="FF9900"/>
                </a:solidFill>
                <a:latin typeface="Arial" panose="020B0604020202020204" pitchFamily="34" charset="0"/>
                <a:cs typeface="Arial" panose="020B0604020202020204" pitchFamily="34" charset="0"/>
              </a:rPr>
              <a:t>arbres</a:t>
            </a:r>
            <a:endParaRPr lang="en-US" sz="2400" dirty="0" smtClean="0">
              <a:solidFill>
                <a:srgbClr val="FF9900"/>
              </a:solidFill>
              <a:latin typeface="Arial" panose="020B0604020202020204" pitchFamily="34" charset="0"/>
              <a:cs typeface="Arial" panose="020B0604020202020204" pitchFamily="34" charset="0"/>
            </a:endParaRPr>
          </a:p>
          <a:p>
            <a:r>
              <a:rPr lang="en-US" sz="2400" dirty="0" err="1">
                <a:solidFill>
                  <a:srgbClr val="FF9900"/>
                </a:solidFill>
                <a:latin typeface="Arial" panose="020B0604020202020204" pitchFamily="34" charset="0"/>
                <a:cs typeface="Arial" panose="020B0604020202020204" pitchFamily="34" charset="0"/>
              </a:rPr>
              <a:t>d</a:t>
            </a:r>
            <a:r>
              <a:rPr lang="en-US" sz="2400" dirty="0" err="1" smtClean="0">
                <a:solidFill>
                  <a:srgbClr val="FF9900"/>
                </a:solidFill>
                <a:latin typeface="Arial" panose="020B0604020202020204" pitchFamily="34" charset="0"/>
                <a:cs typeface="Arial" panose="020B0604020202020204" pitchFamily="34" charset="0"/>
              </a:rPr>
              <a:t>ans</a:t>
            </a:r>
            <a:r>
              <a:rPr lang="en-US" sz="2400" dirty="0" smtClean="0">
                <a:solidFill>
                  <a:srgbClr val="FF9900"/>
                </a:solidFill>
                <a:latin typeface="Arial" panose="020B0604020202020204" pitchFamily="34" charset="0"/>
                <a:cs typeface="Arial" panose="020B0604020202020204" pitchFamily="34" charset="0"/>
              </a:rPr>
              <a:t> les champs</a:t>
            </a:r>
          </a:p>
          <a:p>
            <a:endParaRPr lang="en-US" sz="2400" dirty="0">
              <a:solidFill>
                <a:srgbClr val="FF9900"/>
              </a:solidFill>
              <a:latin typeface="Arial" panose="020B0604020202020204" pitchFamily="34" charset="0"/>
              <a:cs typeface="Arial" panose="020B0604020202020204" pitchFamily="34" charset="0"/>
            </a:endParaRPr>
          </a:p>
          <a:p>
            <a:endParaRPr lang="en-US" sz="2400" dirty="0" smtClean="0">
              <a:solidFill>
                <a:srgbClr val="FF9900"/>
              </a:solidFill>
              <a:latin typeface="Arial" panose="020B0604020202020204" pitchFamily="34" charset="0"/>
              <a:cs typeface="Arial" panose="020B0604020202020204" pitchFamily="34" charset="0"/>
            </a:endParaRPr>
          </a:p>
          <a:p>
            <a:endParaRPr lang="en-US" sz="2400" dirty="0">
              <a:solidFill>
                <a:srgbClr val="FF9900"/>
              </a:solidFill>
              <a:latin typeface="Arial" panose="020B0604020202020204" pitchFamily="34" charset="0"/>
              <a:cs typeface="Arial" panose="020B0604020202020204" pitchFamily="34" charset="0"/>
            </a:endParaRPr>
          </a:p>
          <a:p>
            <a:r>
              <a:rPr lang="en-US" sz="2400" dirty="0" smtClean="0">
                <a:solidFill>
                  <a:srgbClr val="FF9900"/>
                </a:solidFill>
                <a:latin typeface="Arial" panose="020B0604020202020204" pitchFamily="34" charset="0"/>
                <a:cs typeface="Arial" panose="020B0604020202020204" pitchFamily="34" charset="0"/>
              </a:rPr>
              <a:t> </a:t>
            </a:r>
          </a:p>
        </p:txBody>
      </p:sp>
      <p:pic>
        <p:nvPicPr>
          <p:cNvPr id="6" name="Picture 5" descr="D:\Slides\SG_MAPS\Location-map.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2194"/>
            <a:ext cx="1198860" cy="892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304800" y="381000"/>
            <a:ext cx="76200" cy="762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07" charset="0"/>
            </a:endParaRPr>
          </a:p>
        </p:txBody>
      </p:sp>
      <p:sp>
        <p:nvSpPr>
          <p:cNvPr id="8" name="Rectangle 4"/>
          <p:cNvSpPr>
            <a:spLocks noChangeArrowheads="1"/>
          </p:cNvSpPr>
          <p:nvPr/>
        </p:nvSpPr>
        <p:spPr bwMode="auto">
          <a:xfrm>
            <a:off x="8075965" y="10180"/>
            <a:ext cx="91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b="1" dirty="0" smtClean="0">
                <a:solidFill>
                  <a:srgbClr val="000000"/>
                </a:solidFill>
                <a:effectLst>
                  <a:outerShdw blurRad="38100" dist="38100" dir="2700000" algn="tl">
                    <a:srgbClr val="FFFFFF"/>
                  </a:outerShdw>
                </a:effectLst>
              </a:rPr>
              <a:t>1983</a:t>
            </a:r>
            <a:endParaRPr lang="en-US" sz="2800" b="1" dirty="0">
              <a:solidFill>
                <a:srgbClr val="000000"/>
              </a:solidFill>
              <a:effectLst>
                <a:outerShdw blurRad="38100" dist="38100" dir="2700000" algn="tl">
                  <a:srgbClr val="FFFFFF"/>
                </a:outerShdw>
              </a:effectLst>
            </a:endParaRPr>
          </a:p>
        </p:txBody>
      </p:sp>
      <p:sp>
        <p:nvSpPr>
          <p:cNvPr id="9" name="Rectangle 4"/>
          <p:cNvSpPr>
            <a:spLocks noChangeArrowheads="1"/>
          </p:cNvSpPr>
          <p:nvPr/>
        </p:nvSpPr>
        <p:spPr bwMode="auto">
          <a:xfrm>
            <a:off x="8075965" y="3429000"/>
            <a:ext cx="91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b="1" dirty="0" smtClean="0">
                <a:solidFill>
                  <a:srgbClr val="000000"/>
                </a:solidFill>
                <a:effectLst>
                  <a:outerShdw blurRad="38100" dist="38100" dir="2700000" algn="tl">
                    <a:srgbClr val="FFFFFF"/>
                  </a:outerShdw>
                </a:effectLst>
              </a:rPr>
              <a:t>2015</a:t>
            </a:r>
            <a:endParaRPr lang="en-US" sz="28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1998193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6" name="Picture 4" descr="037_83en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168400"/>
            <a:ext cx="8305800" cy="5537200"/>
          </a:xfrm>
          <a:prstGeom prst="rect">
            <a:avLst/>
          </a:prstGeom>
          <a:noFill/>
          <a:extLst>
            <a:ext uri="{909E8E84-426E-40DD-AFC4-6F175D3DCCD1}">
              <a14:hiddenFill xmlns:a14="http://schemas.microsoft.com/office/drawing/2010/main">
                <a:solidFill>
                  <a:srgbClr val="FFFFFF"/>
                </a:solidFill>
              </a14:hiddenFill>
            </a:ext>
          </a:extLst>
        </p:spPr>
      </p:pic>
      <p:sp>
        <p:nvSpPr>
          <p:cNvPr id="1032199" name="Rectangle 7"/>
          <p:cNvSpPr>
            <a:spLocks noChangeArrowheads="1"/>
          </p:cNvSpPr>
          <p:nvPr/>
        </p:nvSpPr>
        <p:spPr bwMode="auto">
          <a:xfrm>
            <a:off x="1069975" y="100013"/>
            <a:ext cx="694036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200" b="1" dirty="0" smtClean="0">
                <a:solidFill>
                  <a:srgbClr val="FF9900"/>
                </a:solidFill>
              </a:rPr>
              <a:t>Ancien parc arboré à</a:t>
            </a:r>
            <a:r>
              <a:rPr lang="fr-FR" sz="2200" b="1" dirty="0" smtClean="0">
                <a:solidFill>
                  <a:srgbClr val="FF9900"/>
                </a:solidFill>
              </a:rPr>
              <a:t> </a:t>
            </a:r>
            <a:r>
              <a:rPr lang="fr-FR" sz="2200" b="1" i="1" dirty="0" err="1">
                <a:solidFill>
                  <a:srgbClr val="FF9900"/>
                </a:solidFill>
              </a:rPr>
              <a:t>Faidherbia</a:t>
            </a:r>
            <a:r>
              <a:rPr lang="fr-FR" sz="2200" b="1" i="1" dirty="0">
                <a:solidFill>
                  <a:srgbClr val="FF9900"/>
                </a:solidFill>
              </a:rPr>
              <a:t> </a:t>
            </a:r>
            <a:r>
              <a:rPr lang="fr-FR" sz="2200" b="1" i="1" dirty="0" err="1" smtClean="0">
                <a:solidFill>
                  <a:srgbClr val="FF9900"/>
                </a:solidFill>
              </a:rPr>
              <a:t>albida</a:t>
            </a:r>
            <a:r>
              <a:rPr lang="fr-FR" sz="2200" b="1" dirty="0" smtClean="0">
                <a:solidFill>
                  <a:srgbClr val="FF9900"/>
                </a:solidFill>
              </a:rPr>
              <a:t>: </a:t>
            </a:r>
            <a:r>
              <a:rPr lang="fr-FR" sz="2200" b="1" dirty="0">
                <a:solidFill>
                  <a:srgbClr val="FF9900"/>
                </a:solidFill>
              </a:rPr>
              <a:t>32 T </a:t>
            </a:r>
            <a:r>
              <a:rPr lang="fr-FR" sz="2200" b="1" dirty="0" smtClean="0">
                <a:solidFill>
                  <a:srgbClr val="FF9900"/>
                </a:solidFill>
              </a:rPr>
              <a:t>Carbone </a:t>
            </a:r>
            <a:r>
              <a:rPr lang="fr-FR" sz="2200" b="1" dirty="0">
                <a:solidFill>
                  <a:srgbClr val="FF9900"/>
                </a:solidFill>
              </a:rPr>
              <a:t>/ </a:t>
            </a:r>
            <a:r>
              <a:rPr lang="fr-FR" sz="2200" b="1" dirty="0" smtClean="0">
                <a:solidFill>
                  <a:srgbClr val="FF9900"/>
                </a:solidFill>
              </a:rPr>
              <a:t>ha</a:t>
            </a:r>
          </a:p>
          <a:p>
            <a:r>
              <a:rPr lang="fr-FR" sz="2200" b="1" dirty="0" smtClean="0">
                <a:solidFill>
                  <a:srgbClr val="FF9900"/>
                </a:solidFill>
              </a:rPr>
              <a:t>(près de </a:t>
            </a:r>
            <a:r>
              <a:rPr lang="fr-FR" sz="2200" b="1" dirty="0" err="1" smtClean="0">
                <a:solidFill>
                  <a:srgbClr val="FF9900"/>
                </a:solidFill>
              </a:rPr>
              <a:t>Bambey</a:t>
            </a:r>
            <a:r>
              <a:rPr lang="fr-FR" sz="2200" b="1" dirty="0" smtClean="0">
                <a:solidFill>
                  <a:srgbClr val="FF9900"/>
                </a:solidFill>
              </a:rPr>
              <a:t>)</a:t>
            </a:r>
            <a:endParaRPr lang="fr-FR" sz="2200" b="1" dirty="0">
              <a:solidFill>
                <a:srgbClr val="FF9900"/>
              </a:solidFill>
            </a:endParaRPr>
          </a:p>
          <a:p>
            <a:endParaRPr lang="en-US" sz="2200" b="1" dirty="0">
              <a:solidFill>
                <a:srgbClr val="FF9900"/>
              </a:solidFill>
            </a:endParaRPr>
          </a:p>
        </p:txBody>
      </p:sp>
    </p:spTree>
    <p:extLst>
      <p:ext uri="{BB962C8B-B14F-4D97-AF65-F5344CB8AC3E}">
        <p14:creationId xmlns:p14="http://schemas.microsoft.com/office/powerpoint/2010/main" val="7095156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7522" name="Picture 2" descr="w21_air-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82296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1069975" y="100013"/>
            <a:ext cx="69869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200" b="1" dirty="0" smtClean="0">
                <a:solidFill>
                  <a:srgbClr val="FF9900"/>
                </a:solidFill>
              </a:rPr>
              <a:t>Ancien parc arboré à</a:t>
            </a:r>
            <a:r>
              <a:rPr lang="fr-FR" sz="2200" b="1" dirty="0" smtClean="0">
                <a:solidFill>
                  <a:srgbClr val="FF9900"/>
                </a:solidFill>
              </a:rPr>
              <a:t> </a:t>
            </a:r>
            <a:r>
              <a:rPr lang="fr-FR" sz="2200" b="1" i="1" dirty="0" err="1">
                <a:solidFill>
                  <a:srgbClr val="FF9900"/>
                </a:solidFill>
              </a:rPr>
              <a:t>Faidherbia</a:t>
            </a:r>
            <a:r>
              <a:rPr lang="fr-FR" sz="2200" b="1" i="1" dirty="0">
                <a:solidFill>
                  <a:srgbClr val="FF9900"/>
                </a:solidFill>
              </a:rPr>
              <a:t> </a:t>
            </a:r>
            <a:r>
              <a:rPr lang="fr-FR" sz="2200" b="1" i="1" dirty="0" err="1" smtClean="0">
                <a:solidFill>
                  <a:srgbClr val="FF9900"/>
                </a:solidFill>
              </a:rPr>
              <a:t>albida</a:t>
            </a:r>
            <a:r>
              <a:rPr lang="fr-FR" sz="2200" b="1" dirty="0" smtClean="0">
                <a:solidFill>
                  <a:srgbClr val="FF9900"/>
                </a:solidFill>
              </a:rPr>
              <a:t>: près de </a:t>
            </a:r>
            <a:r>
              <a:rPr lang="fr-FR" sz="2200" b="1" dirty="0" err="1" smtClean="0">
                <a:solidFill>
                  <a:srgbClr val="FF9900"/>
                </a:solidFill>
              </a:rPr>
              <a:t>Khombole</a:t>
            </a:r>
            <a:endParaRPr lang="fr-FR" sz="2200" b="1" dirty="0">
              <a:solidFill>
                <a:srgbClr val="FF9900"/>
              </a:solidFill>
            </a:endParaRPr>
          </a:p>
          <a:p>
            <a:endParaRPr lang="en-US" sz="2200" b="1" dirty="0">
              <a:solidFill>
                <a:srgbClr val="FF9900"/>
              </a:solidFill>
            </a:endParaRPr>
          </a:p>
        </p:txBody>
      </p:sp>
    </p:spTree>
    <p:extLst>
      <p:ext uri="{BB962C8B-B14F-4D97-AF65-F5344CB8AC3E}">
        <p14:creationId xmlns:p14="http://schemas.microsoft.com/office/powerpoint/2010/main" val="3597098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76200"/>
            <a:ext cx="8305800" cy="1143000"/>
          </a:xfrm>
        </p:spPr>
        <p:txBody>
          <a:bodyPr>
            <a:normAutofit/>
          </a:bodyPr>
          <a:lstStyle/>
          <a:p>
            <a:r>
              <a:rPr lang="en-US" sz="3200" dirty="0" smtClean="0">
                <a:solidFill>
                  <a:srgbClr val="FF9933"/>
                </a:solidFill>
              </a:rPr>
              <a:t>Diminution de </a:t>
            </a:r>
            <a:r>
              <a:rPr lang="en-US" sz="3200" dirty="0" err="1" smtClean="0">
                <a:solidFill>
                  <a:srgbClr val="FF9933"/>
                </a:solidFill>
              </a:rPr>
              <a:t>l’étendue</a:t>
            </a:r>
            <a:r>
              <a:rPr lang="en-US" sz="3200" dirty="0" smtClean="0">
                <a:solidFill>
                  <a:srgbClr val="FF9933"/>
                </a:solidFill>
              </a:rPr>
              <a:t> du Lac </a:t>
            </a:r>
            <a:r>
              <a:rPr lang="en-US" sz="3200" dirty="0" err="1" smtClean="0">
                <a:solidFill>
                  <a:srgbClr val="FF9933"/>
                </a:solidFill>
              </a:rPr>
              <a:t>Tchad</a:t>
            </a:r>
            <a:endParaRPr lang="en-US" sz="3200" dirty="0" smtClean="0">
              <a:solidFill>
                <a:srgbClr val="FF9933"/>
              </a:solidFill>
            </a:endParaRPr>
          </a:p>
        </p:txBody>
      </p:sp>
      <p:pic>
        <p:nvPicPr>
          <p:cNvPr id="7171" name="Picture 3" descr="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1066800"/>
            <a:ext cx="39941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675" y="1066800"/>
            <a:ext cx="39973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2971800" y="5622925"/>
            <a:ext cx="1522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r>
              <a:rPr lang="en-US" sz="2000" dirty="0" smtClean="0">
                <a:solidFill>
                  <a:srgbClr val="FFFF99"/>
                </a:solidFill>
              </a:rPr>
              <a:t>25 000 </a:t>
            </a:r>
            <a:r>
              <a:rPr lang="en-US" sz="2000" dirty="0">
                <a:solidFill>
                  <a:srgbClr val="FFFF99"/>
                </a:solidFill>
              </a:rPr>
              <a:t>km</a:t>
            </a:r>
            <a:r>
              <a:rPr lang="en-US" sz="2000" dirty="0">
                <a:solidFill>
                  <a:srgbClr val="FFFF99"/>
                </a:solidFill>
                <a:cs typeface="Arial" charset="0"/>
              </a:rPr>
              <a:t>² </a:t>
            </a:r>
          </a:p>
        </p:txBody>
      </p:sp>
      <p:sp>
        <p:nvSpPr>
          <p:cNvPr id="7174" name="Text Box 6"/>
          <p:cNvSpPr txBox="1">
            <a:spLocks noChangeArrowheads="1"/>
          </p:cNvSpPr>
          <p:nvPr/>
        </p:nvSpPr>
        <p:spPr bwMode="auto">
          <a:xfrm>
            <a:off x="7391400" y="5562600"/>
            <a:ext cx="1393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r>
              <a:rPr lang="en-US" sz="2000" dirty="0" smtClean="0">
                <a:solidFill>
                  <a:srgbClr val="FFFF99"/>
                </a:solidFill>
              </a:rPr>
              <a:t>1 350 </a:t>
            </a:r>
            <a:r>
              <a:rPr lang="en-US" sz="2000" dirty="0">
                <a:solidFill>
                  <a:srgbClr val="FFFF99"/>
                </a:solidFill>
              </a:rPr>
              <a:t>km</a:t>
            </a:r>
            <a:r>
              <a:rPr lang="en-US" sz="2000" dirty="0">
                <a:solidFill>
                  <a:srgbClr val="FFFF99"/>
                </a:solidFill>
                <a:cs typeface="Arial" charset="0"/>
              </a:rPr>
              <a:t>² </a:t>
            </a:r>
          </a:p>
        </p:txBody>
      </p:sp>
      <p:sp>
        <p:nvSpPr>
          <p:cNvPr id="7175" name="Rectangle 7"/>
          <p:cNvSpPr>
            <a:spLocks noChangeArrowheads="1"/>
          </p:cNvSpPr>
          <p:nvPr/>
        </p:nvSpPr>
        <p:spPr bwMode="auto">
          <a:xfrm>
            <a:off x="3581400" y="1143000"/>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1" dirty="0">
                <a:solidFill>
                  <a:schemeClr val="bg1"/>
                </a:solidFill>
              </a:rPr>
              <a:t>1963</a:t>
            </a:r>
          </a:p>
        </p:txBody>
      </p:sp>
      <p:sp>
        <p:nvSpPr>
          <p:cNvPr id="7176" name="Rectangle 8"/>
          <p:cNvSpPr>
            <a:spLocks noChangeArrowheads="1"/>
          </p:cNvSpPr>
          <p:nvPr/>
        </p:nvSpPr>
        <p:spPr bwMode="auto">
          <a:xfrm>
            <a:off x="7747000" y="1143000"/>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1" dirty="0">
                <a:solidFill>
                  <a:schemeClr val="bg1"/>
                </a:solidFill>
              </a:rPr>
              <a:t>2010</a:t>
            </a:r>
          </a:p>
        </p:txBody>
      </p:sp>
    </p:spTree>
    <p:extLst>
      <p:ext uri="{BB962C8B-B14F-4D97-AF65-F5344CB8AC3E}">
        <p14:creationId xmlns:p14="http://schemas.microsoft.com/office/powerpoint/2010/main" val="1212021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5474" name="Picture 2" descr="s32-e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6176962"/>
          </a:xfrm>
          <a:prstGeom prst="rect">
            <a:avLst/>
          </a:prstGeom>
          <a:noFill/>
          <a:extLst>
            <a:ext uri="{909E8E84-426E-40DD-AFC4-6F175D3DCCD1}">
              <a14:hiddenFill xmlns:a14="http://schemas.microsoft.com/office/drawing/2010/main">
                <a:solidFill>
                  <a:srgbClr val="FFFFFF"/>
                </a:solidFill>
              </a14:hiddenFill>
            </a:ext>
          </a:extLst>
        </p:spPr>
      </p:pic>
      <p:sp>
        <p:nvSpPr>
          <p:cNvPr id="1385475" name="Rectangle 3"/>
          <p:cNvSpPr>
            <a:spLocks noChangeArrowheads="1"/>
          </p:cNvSpPr>
          <p:nvPr/>
        </p:nvSpPr>
        <p:spPr bwMode="auto">
          <a:xfrm>
            <a:off x="381000" y="0"/>
            <a:ext cx="74211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dirty="0" err="1" smtClean="0">
                <a:solidFill>
                  <a:srgbClr val="FF9900"/>
                </a:solidFill>
              </a:rPr>
              <a:t>Faible</a:t>
            </a:r>
            <a:r>
              <a:rPr lang="en-US" sz="2400" dirty="0" smtClean="0">
                <a:solidFill>
                  <a:srgbClr val="FF9900"/>
                </a:solidFill>
              </a:rPr>
              <a:t> </a:t>
            </a:r>
            <a:r>
              <a:rPr lang="en-US" sz="2400" dirty="0" err="1" smtClean="0">
                <a:solidFill>
                  <a:srgbClr val="FF9900"/>
                </a:solidFill>
              </a:rPr>
              <a:t>densité</a:t>
            </a:r>
            <a:r>
              <a:rPr lang="en-US" sz="2400" dirty="0" smtClean="0">
                <a:solidFill>
                  <a:srgbClr val="FF9900"/>
                </a:solidFill>
              </a:rPr>
              <a:t> des </a:t>
            </a:r>
            <a:r>
              <a:rPr lang="en-US" sz="2400" dirty="0" err="1" smtClean="0">
                <a:solidFill>
                  <a:srgbClr val="FF9900"/>
                </a:solidFill>
              </a:rPr>
              <a:t>arbres</a:t>
            </a:r>
            <a:r>
              <a:rPr lang="en-US" sz="2400" dirty="0" smtClean="0">
                <a:solidFill>
                  <a:srgbClr val="FF9900"/>
                </a:solidFill>
              </a:rPr>
              <a:t> </a:t>
            </a:r>
            <a:r>
              <a:rPr lang="en-US" sz="2400" dirty="0" err="1" smtClean="0">
                <a:solidFill>
                  <a:srgbClr val="FF9900"/>
                </a:solidFill>
              </a:rPr>
              <a:t>dans</a:t>
            </a:r>
            <a:r>
              <a:rPr lang="en-US" sz="2400" dirty="0" smtClean="0">
                <a:solidFill>
                  <a:srgbClr val="FF9900"/>
                </a:solidFill>
              </a:rPr>
              <a:t> les champs </a:t>
            </a:r>
            <a:r>
              <a:rPr lang="en-US" sz="2400" dirty="0" err="1" smtClean="0">
                <a:solidFill>
                  <a:srgbClr val="FF9900"/>
                </a:solidFill>
              </a:rPr>
              <a:t>dans</a:t>
            </a:r>
            <a:r>
              <a:rPr lang="en-US" sz="2400" dirty="0" smtClean="0">
                <a:solidFill>
                  <a:srgbClr val="FF9900"/>
                </a:solidFill>
              </a:rPr>
              <a:t> le </a:t>
            </a:r>
            <a:r>
              <a:rPr lang="en-US" sz="2400" dirty="0" err="1" smtClean="0">
                <a:solidFill>
                  <a:srgbClr val="FF9900"/>
                </a:solidFill>
              </a:rPr>
              <a:t>Saloum</a:t>
            </a:r>
            <a:r>
              <a:rPr lang="en-US" sz="2400" dirty="0" smtClean="0">
                <a:solidFill>
                  <a:srgbClr val="FF9900"/>
                </a:solidFill>
              </a:rPr>
              <a:t>:</a:t>
            </a:r>
          </a:p>
          <a:p>
            <a:pPr algn="l"/>
            <a:r>
              <a:rPr lang="en-US" sz="2400" dirty="0" smtClean="0">
                <a:solidFill>
                  <a:srgbClr val="FF9900"/>
                </a:solidFill>
              </a:rPr>
              <a:t> </a:t>
            </a:r>
            <a:r>
              <a:rPr lang="en-US" sz="2400" dirty="0" err="1" smtClean="0">
                <a:solidFill>
                  <a:srgbClr val="FF9900"/>
                </a:solidFill>
              </a:rPr>
              <a:t>près</a:t>
            </a:r>
            <a:r>
              <a:rPr lang="en-US" sz="2400" dirty="0" smtClean="0">
                <a:solidFill>
                  <a:srgbClr val="FF9900"/>
                </a:solidFill>
              </a:rPr>
              <a:t> de</a:t>
            </a:r>
            <a:r>
              <a:rPr lang="en-US" sz="2400" dirty="0" smtClean="0">
                <a:solidFill>
                  <a:srgbClr val="FF9900"/>
                </a:solidFill>
              </a:rPr>
              <a:t> </a:t>
            </a:r>
            <a:r>
              <a:rPr lang="en-US" sz="2400" dirty="0" err="1">
                <a:solidFill>
                  <a:srgbClr val="FF9900"/>
                </a:solidFill>
              </a:rPr>
              <a:t>Nioro</a:t>
            </a:r>
            <a:r>
              <a:rPr lang="en-US" sz="2400" dirty="0">
                <a:solidFill>
                  <a:srgbClr val="FF9900"/>
                </a:solidFill>
              </a:rPr>
              <a:t> du Rip  </a:t>
            </a:r>
          </a:p>
        </p:txBody>
      </p:sp>
    </p:spTree>
    <p:extLst>
      <p:ext uri="{BB962C8B-B14F-4D97-AF65-F5344CB8AC3E}">
        <p14:creationId xmlns:p14="http://schemas.microsoft.com/office/powerpoint/2010/main" val="298043947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descr="K_Mandiaye_15jan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71538"/>
            <a:ext cx="9144000" cy="3014662"/>
          </a:xfrm>
          <a:prstGeom prst="rect">
            <a:avLst/>
          </a:prstGeom>
          <a:noFill/>
          <a:extLst>
            <a:ext uri="{909E8E84-426E-40DD-AFC4-6F175D3DCCD1}">
              <a14:hiddenFill xmlns:a14="http://schemas.microsoft.com/office/drawing/2010/main">
                <a:solidFill>
                  <a:srgbClr val="FFFFFF"/>
                </a:solidFill>
              </a14:hiddenFill>
            </a:ext>
          </a:extLst>
        </p:spPr>
      </p:pic>
      <p:pic>
        <p:nvPicPr>
          <p:cNvPr id="464899" name="Picture 3" descr="K_Mandiaye_4dec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19550"/>
            <a:ext cx="9144000" cy="2838450"/>
          </a:xfrm>
          <a:prstGeom prst="rect">
            <a:avLst/>
          </a:prstGeom>
          <a:noFill/>
          <a:extLst>
            <a:ext uri="{909E8E84-426E-40DD-AFC4-6F175D3DCCD1}">
              <a14:hiddenFill xmlns:a14="http://schemas.microsoft.com/office/drawing/2010/main">
                <a:solidFill>
                  <a:srgbClr val="FFFFFF"/>
                </a:solidFill>
              </a14:hiddenFill>
            </a:ext>
          </a:extLst>
        </p:spPr>
      </p:pic>
      <p:sp>
        <p:nvSpPr>
          <p:cNvPr id="464900" name="Rectangle 4"/>
          <p:cNvSpPr>
            <a:spLocks noChangeArrowheads="1"/>
          </p:cNvSpPr>
          <p:nvPr/>
        </p:nvSpPr>
        <p:spPr bwMode="auto">
          <a:xfrm>
            <a:off x="76200" y="4114800"/>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1" dirty="0" smtClean="0">
                <a:solidFill>
                  <a:srgbClr val="000000"/>
                </a:solidFill>
                <a:effectLst>
                  <a:outerShdw blurRad="38100" dist="38100" dir="2700000" algn="tl">
                    <a:srgbClr val="FFFFFF"/>
                  </a:outerShdw>
                </a:effectLst>
              </a:rPr>
              <a:t>2004</a:t>
            </a:r>
            <a:endParaRPr lang="en-US" sz="2400" b="1" dirty="0">
              <a:solidFill>
                <a:srgbClr val="000000"/>
              </a:solidFill>
              <a:effectLst>
                <a:outerShdw blurRad="38100" dist="38100" dir="2700000" algn="tl">
                  <a:srgbClr val="FFFFFF"/>
                </a:outerShdw>
              </a:effectLst>
            </a:endParaRPr>
          </a:p>
        </p:txBody>
      </p:sp>
      <p:sp>
        <p:nvSpPr>
          <p:cNvPr id="464901" name="Rectangle 5"/>
          <p:cNvSpPr>
            <a:spLocks noChangeArrowheads="1"/>
          </p:cNvSpPr>
          <p:nvPr/>
        </p:nvSpPr>
        <p:spPr bwMode="auto">
          <a:xfrm>
            <a:off x="58738" y="914400"/>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1" dirty="0" smtClean="0">
                <a:solidFill>
                  <a:srgbClr val="000000"/>
                </a:solidFill>
                <a:effectLst>
                  <a:outerShdw blurRad="38100" dist="38100" dir="2700000" algn="tl">
                    <a:srgbClr val="FFFFFF"/>
                  </a:outerShdw>
                </a:effectLst>
              </a:rPr>
              <a:t>1994</a:t>
            </a:r>
            <a:endParaRPr lang="en-US" sz="2400" b="1" dirty="0">
              <a:solidFill>
                <a:srgbClr val="000000"/>
              </a:solidFill>
              <a:effectLst>
                <a:outerShdw blurRad="38100" dist="38100" dir="2700000" algn="tl">
                  <a:srgbClr val="FFFFFF"/>
                </a:outerShdw>
              </a:effectLst>
            </a:endParaRPr>
          </a:p>
        </p:txBody>
      </p:sp>
      <p:sp>
        <p:nvSpPr>
          <p:cNvPr id="464902" name="Rectangle 6"/>
          <p:cNvSpPr>
            <a:spLocks noChangeArrowheads="1"/>
          </p:cNvSpPr>
          <p:nvPr/>
        </p:nvSpPr>
        <p:spPr bwMode="auto">
          <a:xfrm>
            <a:off x="228600" y="1524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800" dirty="0" err="1" smtClean="0">
                <a:solidFill>
                  <a:srgbClr val="FF9900"/>
                </a:solidFill>
              </a:rPr>
              <a:t>Suivi</a:t>
            </a:r>
            <a:r>
              <a:rPr lang="en-US" sz="2800" dirty="0" smtClean="0">
                <a:solidFill>
                  <a:srgbClr val="FF9900"/>
                </a:solidFill>
              </a:rPr>
              <a:t> du </a:t>
            </a:r>
            <a:r>
              <a:rPr lang="en-US" sz="2800" dirty="0" err="1" smtClean="0">
                <a:solidFill>
                  <a:srgbClr val="FF9900"/>
                </a:solidFill>
              </a:rPr>
              <a:t>Parc</a:t>
            </a:r>
            <a:r>
              <a:rPr lang="en-US" sz="2800" dirty="0" smtClean="0">
                <a:solidFill>
                  <a:srgbClr val="FF9900"/>
                </a:solidFill>
              </a:rPr>
              <a:t> </a:t>
            </a:r>
            <a:r>
              <a:rPr lang="en-US" sz="2800" dirty="0" err="1" smtClean="0">
                <a:solidFill>
                  <a:srgbClr val="FF9900"/>
                </a:solidFill>
              </a:rPr>
              <a:t>Arboré</a:t>
            </a:r>
            <a:r>
              <a:rPr lang="en-US" sz="2800" dirty="0" smtClean="0">
                <a:solidFill>
                  <a:srgbClr val="FF9900"/>
                </a:solidFill>
              </a:rPr>
              <a:t> </a:t>
            </a:r>
            <a:r>
              <a:rPr lang="en-US" sz="2800" dirty="0" err="1" smtClean="0">
                <a:solidFill>
                  <a:srgbClr val="FF9900"/>
                </a:solidFill>
              </a:rPr>
              <a:t>dans</a:t>
            </a:r>
            <a:r>
              <a:rPr lang="en-US" sz="2800" dirty="0" smtClean="0">
                <a:solidFill>
                  <a:srgbClr val="FF9900"/>
                </a:solidFill>
              </a:rPr>
              <a:t> le Sine-</a:t>
            </a:r>
            <a:r>
              <a:rPr lang="en-US" sz="2800" dirty="0" err="1" smtClean="0">
                <a:solidFill>
                  <a:srgbClr val="FF9900"/>
                </a:solidFill>
              </a:rPr>
              <a:t>Saloum</a:t>
            </a:r>
            <a:endParaRPr lang="en-US" sz="2800" dirty="0">
              <a:solidFill>
                <a:srgbClr val="FF9900"/>
              </a:solidFill>
            </a:endParaRPr>
          </a:p>
          <a:p>
            <a:pPr eaLnBrk="1" hangingPunct="1"/>
            <a:endParaRPr lang="en-US" sz="2800" dirty="0">
              <a:solidFill>
                <a:srgbClr val="FF9900"/>
              </a:solidFill>
            </a:endParaRPr>
          </a:p>
        </p:txBody>
      </p:sp>
    </p:spTree>
    <p:extLst>
      <p:ext uri="{BB962C8B-B14F-4D97-AF65-F5344CB8AC3E}">
        <p14:creationId xmlns:p14="http://schemas.microsoft.com/office/powerpoint/2010/main" val="29080891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ChangeArrowheads="1"/>
          </p:cNvSpPr>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l">
              <a:tabLst>
                <a:tab pos="3771900" algn="l"/>
              </a:tabLst>
            </a:pPr>
            <a:r>
              <a:rPr lang="en-US" sz="2400" dirty="0" smtClean="0">
                <a:solidFill>
                  <a:srgbClr val="FFCC66"/>
                </a:solidFill>
              </a:rPr>
              <a:t>Le </a:t>
            </a:r>
            <a:r>
              <a:rPr lang="en-US" sz="2400" dirty="0" err="1" smtClean="0">
                <a:solidFill>
                  <a:srgbClr val="FFCC66"/>
                </a:solidFill>
              </a:rPr>
              <a:t>potentiel</a:t>
            </a:r>
            <a:r>
              <a:rPr lang="en-US" sz="2400" dirty="0" smtClean="0">
                <a:solidFill>
                  <a:srgbClr val="FFCC66"/>
                </a:solidFill>
              </a:rPr>
              <a:t> </a:t>
            </a:r>
            <a:r>
              <a:rPr lang="en-US" sz="2400" dirty="0" err="1" smtClean="0">
                <a:solidFill>
                  <a:srgbClr val="FFCC66"/>
                </a:solidFill>
              </a:rPr>
              <a:t>d’extension</a:t>
            </a:r>
            <a:r>
              <a:rPr lang="en-US" sz="2400" dirty="0" smtClean="0">
                <a:solidFill>
                  <a:srgbClr val="FFCC66"/>
                </a:solidFill>
              </a:rPr>
              <a:t> du </a:t>
            </a:r>
            <a:r>
              <a:rPr lang="en-US" sz="2400" dirty="0" err="1" smtClean="0">
                <a:solidFill>
                  <a:srgbClr val="FFCC66"/>
                </a:solidFill>
              </a:rPr>
              <a:t>parc</a:t>
            </a:r>
            <a:r>
              <a:rPr lang="en-US" sz="2400" dirty="0" smtClean="0">
                <a:solidFill>
                  <a:srgbClr val="FFCC66"/>
                </a:solidFill>
              </a:rPr>
              <a:t> </a:t>
            </a:r>
            <a:r>
              <a:rPr lang="en-US" sz="2400" dirty="0" err="1" smtClean="0">
                <a:solidFill>
                  <a:srgbClr val="FFCC66"/>
                </a:solidFill>
              </a:rPr>
              <a:t>arboré</a:t>
            </a:r>
            <a:r>
              <a:rPr lang="en-US" sz="2400" dirty="0" smtClean="0">
                <a:solidFill>
                  <a:srgbClr val="FFCC66"/>
                </a:solidFill>
              </a:rPr>
              <a:t> </a:t>
            </a:r>
            <a:r>
              <a:rPr lang="en-US" sz="2400" dirty="0" err="1" smtClean="0">
                <a:solidFill>
                  <a:srgbClr val="FFCC66"/>
                </a:solidFill>
              </a:rPr>
              <a:t>dans</a:t>
            </a:r>
            <a:r>
              <a:rPr lang="en-US" sz="2400" dirty="0" smtClean="0">
                <a:solidFill>
                  <a:srgbClr val="FFCC66"/>
                </a:solidFill>
              </a:rPr>
              <a:t> </a:t>
            </a:r>
            <a:r>
              <a:rPr lang="en-US" sz="2400" dirty="0" err="1" smtClean="0">
                <a:solidFill>
                  <a:srgbClr val="FFCC66"/>
                </a:solidFill>
              </a:rPr>
              <a:t>d’autres</a:t>
            </a:r>
            <a:r>
              <a:rPr lang="en-US" sz="2400" dirty="0" smtClean="0">
                <a:solidFill>
                  <a:srgbClr val="FFCC66"/>
                </a:solidFill>
              </a:rPr>
              <a:t> </a:t>
            </a:r>
            <a:r>
              <a:rPr lang="en-US" sz="2400" dirty="0" err="1" smtClean="0">
                <a:solidFill>
                  <a:srgbClr val="FFCC66"/>
                </a:solidFill>
              </a:rPr>
              <a:t>régions</a:t>
            </a:r>
            <a:endParaRPr lang="en-US" sz="2400" dirty="0" smtClean="0">
              <a:solidFill>
                <a:srgbClr val="FFCC66"/>
              </a:solidFill>
            </a:endParaRPr>
          </a:p>
        </p:txBody>
      </p:sp>
      <p:pic>
        <p:nvPicPr>
          <p:cNvPr id="1104899" name="Picture 3" descr="FMNR-areas-Seneg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6172200" cy="538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6065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6858000" cy="6858000"/>
          </a:xfrm>
          <a:prstGeom prst="rect">
            <a:avLst/>
          </a:prstGeom>
        </p:spPr>
      </p:pic>
      <p:cxnSp>
        <p:nvCxnSpPr>
          <p:cNvPr id="4" name="Straight Connector 3"/>
          <p:cNvCxnSpPr/>
          <p:nvPr/>
        </p:nvCxnSpPr>
        <p:spPr>
          <a:xfrm>
            <a:off x="2286000" y="4191000"/>
            <a:ext cx="6858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3276600" y="3694093"/>
            <a:ext cx="13452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b="1" dirty="0" err="1" smtClean="0">
                <a:solidFill>
                  <a:srgbClr val="000000"/>
                </a:solidFill>
                <a:effectLst>
                  <a:outerShdw blurRad="38100" dist="38100" dir="2700000" algn="tl">
                    <a:srgbClr val="FFFFFF"/>
                  </a:outerShdw>
                </a:effectLst>
              </a:rPr>
              <a:t>Sénégal</a:t>
            </a:r>
            <a:endParaRPr lang="en-US" sz="2800" b="1" dirty="0" smtClean="0">
              <a:solidFill>
                <a:srgbClr val="000000"/>
              </a:solidFill>
              <a:effectLst>
                <a:outerShdw blurRad="38100" dist="38100" dir="2700000" algn="tl">
                  <a:srgbClr val="FFFFFF"/>
                </a:outerShdw>
              </a:effectLst>
            </a:endParaRPr>
          </a:p>
          <a:p>
            <a:pPr eaLnBrk="1" hangingPunct="1">
              <a:defRPr/>
            </a:pPr>
            <a:r>
              <a:rPr lang="en-US" sz="2800" b="1" dirty="0" err="1" smtClean="0">
                <a:solidFill>
                  <a:srgbClr val="000000"/>
                </a:solidFill>
                <a:effectLst>
                  <a:outerShdw blurRad="38100" dist="38100" dir="2700000" algn="tl">
                    <a:srgbClr val="FFFFFF"/>
                  </a:outerShdw>
                </a:effectLst>
              </a:rPr>
              <a:t>Gambie</a:t>
            </a:r>
            <a:endParaRPr lang="en-US" sz="2800" b="1" dirty="0">
              <a:solidFill>
                <a:srgbClr val="000000"/>
              </a:solidFill>
              <a:effectLst>
                <a:outerShdw blurRad="38100" dist="38100" dir="2700000" algn="tl">
                  <a:srgbClr val="FFFFFF"/>
                </a:outerShdw>
              </a:effectLst>
            </a:endParaRPr>
          </a:p>
        </p:txBody>
      </p:sp>
      <p:sp>
        <p:nvSpPr>
          <p:cNvPr id="7" name="Rectangle 6"/>
          <p:cNvSpPr>
            <a:spLocks noChangeArrowheads="1"/>
          </p:cNvSpPr>
          <p:nvPr/>
        </p:nvSpPr>
        <p:spPr bwMode="auto">
          <a:xfrm rot="2383901">
            <a:off x="5029645" y="612045"/>
            <a:ext cx="21041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b="1" dirty="0" err="1" smtClean="0">
                <a:solidFill>
                  <a:srgbClr val="000000"/>
                </a:solidFill>
                <a:effectLst>
                  <a:outerShdw blurRad="38100" dist="38100" dir="2700000" algn="tl">
                    <a:srgbClr val="FFFFFF"/>
                  </a:outerShdw>
                </a:effectLst>
              </a:rPr>
              <a:t>Koular</a:t>
            </a:r>
            <a:r>
              <a:rPr lang="en-US" sz="2800" b="1" dirty="0" smtClean="0">
                <a:solidFill>
                  <a:srgbClr val="000000"/>
                </a:solidFill>
                <a:effectLst>
                  <a:outerShdw blurRad="38100" dist="38100" dir="2700000" algn="tl">
                    <a:srgbClr val="FFFFFF"/>
                  </a:outerShdw>
                </a:effectLst>
              </a:rPr>
              <a:t> </a:t>
            </a:r>
            <a:r>
              <a:rPr lang="en-US" sz="2800" b="1" dirty="0" err="1" smtClean="0">
                <a:solidFill>
                  <a:srgbClr val="000000"/>
                </a:solidFill>
                <a:effectLst>
                  <a:outerShdw blurRad="38100" dist="38100" dir="2700000" algn="tl">
                    <a:srgbClr val="FFFFFF"/>
                  </a:outerShdw>
                </a:effectLst>
              </a:rPr>
              <a:t>Bolon</a:t>
            </a:r>
            <a:endParaRPr lang="en-US" sz="2800" b="1" dirty="0" smtClean="0">
              <a:solidFill>
                <a:srgbClr val="000000"/>
              </a:solidFill>
              <a:effectLst>
                <a:outerShdw blurRad="38100" dist="38100" dir="2700000" algn="tl">
                  <a:srgbClr val="FFFFFF"/>
                </a:outerShdw>
              </a:effectLst>
            </a:endParaRPr>
          </a:p>
        </p:txBody>
      </p:sp>
      <p:sp>
        <p:nvSpPr>
          <p:cNvPr id="6" name="Titre 1"/>
          <p:cNvSpPr txBox="1">
            <a:spLocks/>
          </p:cNvSpPr>
          <p:nvPr/>
        </p:nvSpPr>
        <p:spPr>
          <a:xfrm>
            <a:off x="304800" y="1828800"/>
            <a:ext cx="5029200" cy="1143000"/>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dirty="0" smtClean="0">
                <a:solidFill>
                  <a:srgbClr val="FFC000"/>
                </a:solidFill>
                <a:latin typeface="Arial" panose="020B0604020202020204" pitchFamily="34" charset="0"/>
                <a:cs typeface="Arial" panose="020B0604020202020204" pitchFamily="34" charset="0"/>
              </a:rPr>
              <a:t>Image</a:t>
            </a:r>
          </a:p>
          <a:p>
            <a:pPr algn="l"/>
            <a:r>
              <a:rPr lang="fr-FR" sz="3200" dirty="0" smtClean="0">
                <a:solidFill>
                  <a:srgbClr val="FFC000"/>
                </a:solidFill>
                <a:latin typeface="Arial" panose="020B0604020202020204" pitchFamily="34" charset="0"/>
                <a:cs typeface="Arial" panose="020B0604020202020204" pitchFamily="34" charset="0"/>
              </a:rPr>
              <a:t>ASTER </a:t>
            </a:r>
          </a:p>
          <a:p>
            <a:pPr algn="l"/>
            <a:r>
              <a:rPr lang="fr-FR" sz="3200" dirty="0" smtClean="0">
                <a:solidFill>
                  <a:srgbClr val="FFC000"/>
                </a:solidFill>
                <a:latin typeface="Arial" panose="020B0604020202020204" pitchFamily="34" charset="0"/>
                <a:cs typeface="Arial" panose="020B0604020202020204" pitchFamily="34" charset="0"/>
              </a:rPr>
              <a:t>de 2014</a:t>
            </a:r>
            <a:endParaRPr lang="fr-FR" sz="3200" dirty="0">
              <a:solidFill>
                <a:srgbClr val="FFC000"/>
              </a:solidFill>
              <a:latin typeface="Arial" panose="020B0604020202020204" pitchFamily="34" charset="0"/>
              <a:cs typeface="Arial" panose="020B0604020202020204" pitchFamily="34" charset="0"/>
            </a:endParaRPr>
          </a:p>
        </p:txBody>
      </p:sp>
      <p:pic>
        <p:nvPicPr>
          <p:cNvPr id="8" name="Picture 7" descr="D:\Slides\SG_MAPS\Location-ma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194"/>
            <a:ext cx="1198860" cy="892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304800" y="609600"/>
            <a:ext cx="76200" cy="762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07" charset="0"/>
            </a:endParaRPr>
          </a:p>
        </p:txBody>
      </p:sp>
    </p:spTree>
    <p:extLst>
      <p:ext uri="{BB962C8B-B14F-4D97-AF65-F5344CB8AC3E}">
        <p14:creationId xmlns:p14="http://schemas.microsoft.com/office/powerpoint/2010/main" val="4566233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5800" y="3371850"/>
            <a:ext cx="4648200" cy="3486150"/>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14690"/>
            <a:ext cx="4649106" cy="3058864"/>
          </a:xfrm>
          <a:prstGeom prst="rect">
            <a:avLst/>
          </a:prstGeom>
        </p:spPr>
      </p:pic>
      <p:sp>
        <p:nvSpPr>
          <p:cNvPr id="5" name="Rectangle 6"/>
          <p:cNvSpPr>
            <a:spLocks noChangeArrowheads="1"/>
          </p:cNvSpPr>
          <p:nvPr/>
        </p:nvSpPr>
        <p:spPr bwMode="auto">
          <a:xfrm>
            <a:off x="304800" y="1390471"/>
            <a:ext cx="3733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smtClean="0">
                <a:solidFill>
                  <a:srgbClr val="FF9900"/>
                </a:solidFill>
                <a:latin typeface="Arial" panose="020B0604020202020204" pitchFamily="34" charset="0"/>
                <a:cs typeface="Arial" panose="020B0604020202020204" pitchFamily="34" charset="0"/>
              </a:rPr>
              <a:t>Restauration des mangroves le long du </a:t>
            </a:r>
          </a:p>
          <a:p>
            <a:r>
              <a:rPr lang="en-US" sz="2400" dirty="0" err="1" smtClean="0">
                <a:solidFill>
                  <a:srgbClr val="FF9900"/>
                </a:solidFill>
                <a:latin typeface="Arial" panose="020B0604020202020204" pitchFamily="34" charset="0"/>
                <a:cs typeface="Arial" panose="020B0604020202020204" pitchFamily="34" charset="0"/>
              </a:rPr>
              <a:t>Koular</a:t>
            </a:r>
            <a:r>
              <a:rPr lang="en-US" sz="2400" dirty="0" smtClean="0">
                <a:solidFill>
                  <a:srgbClr val="FF9900"/>
                </a:solidFill>
                <a:latin typeface="Arial" panose="020B0604020202020204" pitchFamily="34" charset="0"/>
                <a:cs typeface="Arial" panose="020B0604020202020204" pitchFamily="34" charset="0"/>
              </a:rPr>
              <a:t> </a:t>
            </a:r>
            <a:r>
              <a:rPr lang="en-US" sz="2400" dirty="0" err="1" smtClean="0">
                <a:solidFill>
                  <a:srgbClr val="FF9900"/>
                </a:solidFill>
                <a:latin typeface="Arial" panose="020B0604020202020204" pitchFamily="34" charset="0"/>
                <a:cs typeface="Arial" panose="020B0604020202020204" pitchFamily="34" charset="0"/>
              </a:rPr>
              <a:t>Bolon</a:t>
            </a:r>
            <a:endParaRPr lang="en-US" sz="2400" dirty="0" smtClean="0">
              <a:solidFill>
                <a:srgbClr val="FF9900"/>
              </a:solidFill>
              <a:latin typeface="Arial" panose="020B0604020202020204" pitchFamily="34" charset="0"/>
              <a:cs typeface="Arial" panose="020B0604020202020204" pitchFamily="34" charset="0"/>
            </a:endParaRPr>
          </a:p>
          <a:p>
            <a:r>
              <a:rPr lang="en-US" sz="2400" dirty="0" smtClean="0">
                <a:solidFill>
                  <a:srgbClr val="FF9900"/>
                </a:solidFill>
                <a:latin typeface="Arial" panose="020B0604020202020204" pitchFamily="34" charset="0"/>
                <a:cs typeface="Arial" panose="020B0604020202020204" pitchFamily="34" charset="0"/>
              </a:rPr>
              <a:t>(</a:t>
            </a:r>
            <a:r>
              <a:rPr lang="en-US" sz="2400" dirty="0" err="1" smtClean="0">
                <a:solidFill>
                  <a:srgbClr val="FF9900"/>
                </a:solidFill>
                <a:latin typeface="Arial" panose="020B0604020202020204" pitchFamily="34" charset="0"/>
                <a:cs typeface="Arial" panose="020B0604020202020204" pitchFamily="34" charset="0"/>
              </a:rPr>
              <a:t>Saloum</a:t>
            </a:r>
            <a:r>
              <a:rPr lang="en-US" sz="2400" dirty="0" smtClean="0">
                <a:solidFill>
                  <a:srgbClr val="FF9900"/>
                </a:solidFill>
                <a:latin typeface="Arial" panose="020B0604020202020204" pitchFamily="34" charset="0"/>
                <a:cs typeface="Arial" panose="020B0604020202020204" pitchFamily="34" charset="0"/>
              </a:rPr>
              <a:t>)</a:t>
            </a:r>
            <a:endParaRPr lang="en-US" sz="2400" dirty="0">
              <a:solidFill>
                <a:srgbClr val="FF9900"/>
              </a:solidFill>
              <a:latin typeface="Arial" panose="020B0604020202020204" pitchFamily="34" charset="0"/>
              <a:cs typeface="Arial" panose="020B0604020202020204" pitchFamily="34" charset="0"/>
            </a:endParaRPr>
          </a:p>
        </p:txBody>
      </p:sp>
      <p:pic>
        <p:nvPicPr>
          <p:cNvPr id="6" name="Picture 5" descr="D:\Slides\SG_MAPS\Location-map.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194"/>
            <a:ext cx="1198860" cy="892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304800" y="609600"/>
            <a:ext cx="76200" cy="762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07" charset="0"/>
            </a:endParaRPr>
          </a:p>
        </p:txBody>
      </p:sp>
      <p:sp>
        <p:nvSpPr>
          <p:cNvPr id="8" name="Rectangle 4"/>
          <p:cNvSpPr>
            <a:spLocks noChangeArrowheads="1"/>
          </p:cNvSpPr>
          <p:nvPr/>
        </p:nvSpPr>
        <p:spPr bwMode="auto">
          <a:xfrm>
            <a:off x="8075965" y="-76200"/>
            <a:ext cx="91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b="1" dirty="0" smtClean="0">
                <a:solidFill>
                  <a:srgbClr val="000000"/>
                </a:solidFill>
                <a:effectLst>
                  <a:outerShdw blurRad="38100" dist="38100" dir="2700000" algn="tl">
                    <a:srgbClr val="FFFFFF"/>
                  </a:outerShdw>
                </a:effectLst>
              </a:rPr>
              <a:t>1994</a:t>
            </a:r>
            <a:endParaRPr lang="en-US" sz="2800" b="1" dirty="0">
              <a:solidFill>
                <a:srgbClr val="000000"/>
              </a:solidFill>
              <a:effectLst>
                <a:outerShdw blurRad="38100" dist="38100" dir="2700000" algn="tl">
                  <a:srgbClr val="FFFFFF"/>
                </a:outerShdw>
              </a:effectLst>
            </a:endParaRPr>
          </a:p>
        </p:txBody>
      </p:sp>
      <p:sp>
        <p:nvSpPr>
          <p:cNvPr id="9" name="Rectangle 4"/>
          <p:cNvSpPr>
            <a:spLocks noChangeArrowheads="1"/>
          </p:cNvSpPr>
          <p:nvPr/>
        </p:nvSpPr>
        <p:spPr bwMode="auto">
          <a:xfrm>
            <a:off x="8075965" y="3352800"/>
            <a:ext cx="91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b="1" dirty="0" smtClean="0">
                <a:solidFill>
                  <a:srgbClr val="000000"/>
                </a:solidFill>
                <a:effectLst>
                  <a:outerShdw blurRad="38100" dist="38100" dir="2700000" algn="tl">
                    <a:srgbClr val="FFFFFF"/>
                  </a:outerShdw>
                </a:effectLst>
              </a:rPr>
              <a:t>2015</a:t>
            </a:r>
            <a:endParaRPr lang="en-US" sz="28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10934729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0327" y="0"/>
            <a:ext cx="4963673" cy="3352800"/>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3218" y="3657600"/>
            <a:ext cx="4970783" cy="3197646"/>
          </a:xfrm>
          <a:prstGeom prst="rect">
            <a:avLst/>
          </a:prstGeom>
        </p:spPr>
      </p:pic>
      <p:pic>
        <p:nvPicPr>
          <p:cNvPr id="6" name="Picture 5" descr="D:\Slides\SG_MAPS\Location-map.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194"/>
            <a:ext cx="1198860" cy="892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304800" y="609600"/>
            <a:ext cx="76200" cy="762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07" charset="0"/>
            </a:endParaRPr>
          </a:p>
        </p:txBody>
      </p:sp>
      <p:sp>
        <p:nvSpPr>
          <p:cNvPr id="8" name="Rectangle 4"/>
          <p:cNvSpPr>
            <a:spLocks noChangeArrowheads="1"/>
          </p:cNvSpPr>
          <p:nvPr/>
        </p:nvSpPr>
        <p:spPr bwMode="auto">
          <a:xfrm>
            <a:off x="8075965" y="10180"/>
            <a:ext cx="91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b="1" dirty="0" smtClean="0">
                <a:solidFill>
                  <a:srgbClr val="000000"/>
                </a:solidFill>
                <a:effectLst>
                  <a:outerShdw blurRad="38100" dist="38100" dir="2700000" algn="tl">
                    <a:srgbClr val="FFFFFF"/>
                  </a:outerShdw>
                </a:effectLst>
              </a:rPr>
              <a:t>1994</a:t>
            </a:r>
            <a:endParaRPr lang="en-US" sz="2800" b="1" dirty="0">
              <a:solidFill>
                <a:srgbClr val="000000"/>
              </a:solidFill>
              <a:effectLst>
                <a:outerShdw blurRad="38100" dist="38100" dir="2700000" algn="tl">
                  <a:srgbClr val="FFFFFF"/>
                </a:outerShdw>
              </a:effectLst>
            </a:endParaRPr>
          </a:p>
        </p:txBody>
      </p:sp>
      <p:sp>
        <p:nvSpPr>
          <p:cNvPr id="9" name="Rectangle 4"/>
          <p:cNvSpPr>
            <a:spLocks noChangeArrowheads="1"/>
          </p:cNvSpPr>
          <p:nvPr/>
        </p:nvSpPr>
        <p:spPr bwMode="auto">
          <a:xfrm>
            <a:off x="8075965" y="3743980"/>
            <a:ext cx="91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b="1" dirty="0" smtClean="0">
                <a:solidFill>
                  <a:srgbClr val="000000"/>
                </a:solidFill>
                <a:effectLst>
                  <a:outerShdw blurRad="38100" dist="38100" dir="2700000" algn="tl">
                    <a:srgbClr val="FFFFFF"/>
                  </a:outerShdw>
                </a:effectLst>
              </a:rPr>
              <a:t>2013</a:t>
            </a:r>
            <a:endParaRPr lang="en-US" sz="2800" b="1" dirty="0">
              <a:solidFill>
                <a:srgbClr val="000000"/>
              </a:solidFill>
              <a:effectLst>
                <a:outerShdw blurRad="38100" dist="38100" dir="2700000" algn="tl">
                  <a:srgbClr val="FFFFFF"/>
                </a:outerShdw>
              </a:effectLst>
            </a:endParaRPr>
          </a:p>
        </p:txBody>
      </p:sp>
      <p:sp>
        <p:nvSpPr>
          <p:cNvPr id="10" name="Rectangle 6"/>
          <p:cNvSpPr>
            <a:spLocks noChangeArrowheads="1"/>
          </p:cNvSpPr>
          <p:nvPr/>
        </p:nvSpPr>
        <p:spPr bwMode="auto">
          <a:xfrm>
            <a:off x="304800" y="1447800"/>
            <a:ext cx="3733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smtClean="0">
                <a:solidFill>
                  <a:srgbClr val="FF9900"/>
                </a:solidFill>
                <a:latin typeface="Arial" panose="020B0604020202020204" pitchFamily="34" charset="0"/>
                <a:cs typeface="Arial" panose="020B0604020202020204" pitchFamily="34" charset="0"/>
              </a:rPr>
              <a:t>Restauration des mangroves le long du </a:t>
            </a:r>
          </a:p>
          <a:p>
            <a:r>
              <a:rPr lang="en-US" sz="2400" dirty="0" err="1" smtClean="0">
                <a:solidFill>
                  <a:srgbClr val="FF9900"/>
                </a:solidFill>
                <a:latin typeface="Arial" panose="020B0604020202020204" pitchFamily="34" charset="0"/>
                <a:cs typeface="Arial" panose="020B0604020202020204" pitchFamily="34" charset="0"/>
              </a:rPr>
              <a:t>Koular</a:t>
            </a:r>
            <a:r>
              <a:rPr lang="en-US" sz="2400" dirty="0" smtClean="0">
                <a:solidFill>
                  <a:srgbClr val="FF9900"/>
                </a:solidFill>
                <a:latin typeface="Arial" panose="020B0604020202020204" pitchFamily="34" charset="0"/>
                <a:cs typeface="Arial" panose="020B0604020202020204" pitchFamily="34" charset="0"/>
              </a:rPr>
              <a:t> </a:t>
            </a:r>
            <a:r>
              <a:rPr lang="en-US" sz="2400" dirty="0" err="1" smtClean="0">
                <a:solidFill>
                  <a:srgbClr val="FF9900"/>
                </a:solidFill>
                <a:latin typeface="Arial" panose="020B0604020202020204" pitchFamily="34" charset="0"/>
                <a:cs typeface="Arial" panose="020B0604020202020204" pitchFamily="34" charset="0"/>
              </a:rPr>
              <a:t>Bolon</a:t>
            </a:r>
            <a:endParaRPr lang="en-US" sz="2400" dirty="0" smtClean="0">
              <a:solidFill>
                <a:srgbClr val="FF9900"/>
              </a:solidFill>
              <a:latin typeface="Arial" panose="020B0604020202020204" pitchFamily="34" charset="0"/>
              <a:cs typeface="Arial" panose="020B0604020202020204" pitchFamily="34" charset="0"/>
            </a:endParaRPr>
          </a:p>
          <a:p>
            <a:r>
              <a:rPr lang="en-US" sz="2400" dirty="0" smtClean="0">
                <a:solidFill>
                  <a:srgbClr val="FF9900"/>
                </a:solidFill>
                <a:latin typeface="Arial" panose="020B0604020202020204" pitchFamily="34" charset="0"/>
                <a:cs typeface="Arial" panose="020B0604020202020204" pitchFamily="34" charset="0"/>
              </a:rPr>
              <a:t>(</a:t>
            </a:r>
            <a:r>
              <a:rPr lang="en-US" sz="2400" dirty="0" err="1" smtClean="0">
                <a:solidFill>
                  <a:srgbClr val="FF9900"/>
                </a:solidFill>
                <a:latin typeface="Arial" panose="020B0604020202020204" pitchFamily="34" charset="0"/>
                <a:cs typeface="Arial" panose="020B0604020202020204" pitchFamily="34" charset="0"/>
              </a:rPr>
              <a:t>Saloum</a:t>
            </a:r>
            <a:r>
              <a:rPr lang="en-US" sz="2400" dirty="0" smtClean="0">
                <a:solidFill>
                  <a:srgbClr val="FF9900"/>
                </a:solidFill>
                <a:latin typeface="Arial" panose="020B0604020202020204" pitchFamily="34" charset="0"/>
                <a:cs typeface="Arial" panose="020B0604020202020204" pitchFamily="34" charset="0"/>
              </a:rPr>
              <a:t>)</a:t>
            </a:r>
            <a:endParaRPr lang="en-US" sz="2400"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9066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581_24may83enh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0" y="0"/>
            <a:ext cx="5334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s581_26mar10-contrast-en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656013"/>
            <a:ext cx="53340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0" name="Rectangle 4"/>
          <p:cNvSpPr>
            <a:spLocks noChangeArrowheads="1"/>
          </p:cNvSpPr>
          <p:nvPr/>
        </p:nvSpPr>
        <p:spPr bwMode="auto">
          <a:xfrm>
            <a:off x="3886200" y="0"/>
            <a:ext cx="13724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400" b="1" dirty="0" smtClean="0">
                <a:solidFill>
                  <a:srgbClr val="000000"/>
                </a:solidFill>
                <a:effectLst>
                  <a:outerShdw blurRad="38100" dist="38100" dir="2700000" algn="tl">
                    <a:srgbClr val="FFFFFF"/>
                  </a:outerShdw>
                </a:effectLst>
              </a:rPr>
              <a:t>Mai </a:t>
            </a:r>
            <a:r>
              <a:rPr lang="en-US" sz="2400" b="1" dirty="0">
                <a:solidFill>
                  <a:srgbClr val="000000"/>
                </a:solidFill>
                <a:effectLst>
                  <a:outerShdw blurRad="38100" dist="38100" dir="2700000" algn="tl">
                    <a:srgbClr val="FFFFFF"/>
                  </a:outerShdw>
                </a:effectLst>
              </a:rPr>
              <a:t>1983</a:t>
            </a:r>
          </a:p>
        </p:txBody>
      </p:sp>
      <p:sp>
        <p:nvSpPr>
          <p:cNvPr id="531461" name="Rectangle 5"/>
          <p:cNvSpPr>
            <a:spLocks noChangeArrowheads="1"/>
          </p:cNvSpPr>
          <p:nvPr/>
        </p:nvSpPr>
        <p:spPr bwMode="auto">
          <a:xfrm>
            <a:off x="3886200" y="3657600"/>
            <a:ext cx="15258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400" b="1" dirty="0" smtClean="0">
                <a:solidFill>
                  <a:srgbClr val="000000"/>
                </a:solidFill>
                <a:effectLst>
                  <a:outerShdw blurRad="38100" dist="38100" dir="2700000" algn="tl">
                    <a:srgbClr val="FFFFFF"/>
                  </a:outerShdw>
                </a:effectLst>
              </a:rPr>
              <a:t>Mars </a:t>
            </a:r>
            <a:r>
              <a:rPr lang="en-US" sz="2400" b="1" dirty="0">
                <a:solidFill>
                  <a:srgbClr val="000000"/>
                </a:solidFill>
                <a:effectLst>
                  <a:outerShdw blurRad="38100" dist="38100" dir="2700000" algn="tl">
                    <a:srgbClr val="FFFFFF"/>
                  </a:outerShdw>
                </a:effectLst>
              </a:rPr>
              <a:t>2010</a:t>
            </a:r>
          </a:p>
        </p:txBody>
      </p:sp>
      <p:pic>
        <p:nvPicPr>
          <p:cNvPr id="7" name="Picture 5" descr="D:\Slides\SG_MAPS\Location-map.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194"/>
            <a:ext cx="1198860" cy="892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381000" y="533400"/>
            <a:ext cx="76200" cy="762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07" charset="0"/>
            </a:endParaRPr>
          </a:p>
        </p:txBody>
      </p:sp>
      <p:sp>
        <p:nvSpPr>
          <p:cNvPr id="11" name="Rectangle 2"/>
          <p:cNvSpPr>
            <a:spLocks noChangeArrowheads="1"/>
          </p:cNvSpPr>
          <p:nvPr/>
        </p:nvSpPr>
        <p:spPr bwMode="auto">
          <a:xfrm>
            <a:off x="181625" y="1371600"/>
            <a:ext cx="35942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smtClean="0">
                <a:solidFill>
                  <a:srgbClr val="FF9900"/>
                </a:solidFill>
                <a:latin typeface="Arial" panose="020B0604020202020204" pitchFamily="34" charset="0"/>
                <a:cs typeface="Arial" panose="020B0604020202020204" pitchFamily="34" charset="0"/>
              </a:rPr>
              <a:t>Evolution des </a:t>
            </a:r>
            <a:r>
              <a:rPr lang="en-US" altLang="en-US" sz="2400" dirty="0" err="1" smtClean="0">
                <a:solidFill>
                  <a:srgbClr val="FF9900"/>
                </a:solidFill>
                <a:latin typeface="Arial" panose="020B0604020202020204" pitchFamily="34" charset="0"/>
                <a:cs typeface="Arial" panose="020B0604020202020204" pitchFamily="34" charset="0"/>
              </a:rPr>
              <a:t>anciennes</a:t>
            </a:r>
            <a:endParaRPr lang="en-US" altLang="en-US" sz="2400" dirty="0" smtClean="0">
              <a:solidFill>
                <a:srgbClr val="FF9900"/>
              </a:solidFill>
              <a:latin typeface="Arial" panose="020B0604020202020204" pitchFamily="34" charset="0"/>
              <a:cs typeface="Arial" panose="020B0604020202020204" pitchFamily="34" charset="0"/>
            </a:endParaRPr>
          </a:p>
          <a:p>
            <a:r>
              <a:rPr lang="en-US" altLang="en-US" sz="2400" dirty="0">
                <a:solidFill>
                  <a:srgbClr val="FF9900"/>
                </a:solidFill>
                <a:latin typeface="Arial" panose="020B0604020202020204" pitchFamily="34" charset="0"/>
                <a:cs typeface="Arial" panose="020B0604020202020204" pitchFamily="34" charset="0"/>
              </a:rPr>
              <a:t>s</a:t>
            </a:r>
            <a:r>
              <a:rPr lang="en-US" altLang="en-US" sz="2400" dirty="0" smtClean="0">
                <a:solidFill>
                  <a:srgbClr val="FF9900"/>
                </a:solidFill>
                <a:latin typeface="Arial" panose="020B0604020202020204" pitchFamily="34" charset="0"/>
                <a:cs typeface="Arial" panose="020B0604020202020204" pitchFamily="34" charset="0"/>
              </a:rPr>
              <a:t>urfaces </a:t>
            </a:r>
            <a:r>
              <a:rPr lang="en-US" altLang="en-US" sz="2400" dirty="0" err="1" smtClean="0">
                <a:solidFill>
                  <a:srgbClr val="FF9900"/>
                </a:solidFill>
                <a:latin typeface="Arial" panose="020B0604020202020204" pitchFamily="34" charset="0"/>
                <a:cs typeface="Arial" panose="020B0604020202020204" pitchFamily="34" charset="0"/>
              </a:rPr>
              <a:t>cultivées</a:t>
            </a:r>
            <a:r>
              <a:rPr lang="en-US" altLang="en-US" sz="2400" dirty="0" smtClean="0">
                <a:solidFill>
                  <a:srgbClr val="FF9900"/>
                </a:solidFill>
                <a:latin typeface="Arial" panose="020B0604020202020204" pitchFamily="34" charset="0"/>
                <a:cs typeface="Arial" panose="020B0604020202020204" pitchFamily="34" charset="0"/>
              </a:rPr>
              <a:t>:</a:t>
            </a:r>
          </a:p>
          <a:p>
            <a:r>
              <a:rPr lang="en-US" altLang="en-US" sz="2400" dirty="0" smtClean="0">
                <a:solidFill>
                  <a:srgbClr val="FF9900"/>
                </a:solidFill>
                <a:latin typeface="Arial" panose="020B0604020202020204" pitchFamily="34" charset="0"/>
                <a:cs typeface="Arial" panose="020B0604020202020204" pitchFamily="34" charset="0"/>
              </a:rPr>
              <a:t>Diminution des</a:t>
            </a:r>
          </a:p>
          <a:p>
            <a:r>
              <a:rPr lang="en-US" altLang="en-US" sz="2400" dirty="0" err="1" smtClean="0">
                <a:solidFill>
                  <a:srgbClr val="FF9900"/>
                </a:solidFill>
                <a:latin typeface="Arial" panose="020B0604020202020204" pitchFamily="34" charset="0"/>
                <a:cs typeface="Arial" panose="020B0604020202020204" pitchFamily="34" charset="0"/>
              </a:rPr>
              <a:t>jachères</a:t>
            </a:r>
            <a:endParaRPr lang="en-US" altLang="en-US" sz="2400" dirty="0" smtClean="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8534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21_83_adj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2300"/>
            <a:ext cx="44958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121_94_adj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22300"/>
            <a:ext cx="4494213" cy="3035300"/>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121_96_adj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2700"/>
            <a:ext cx="4495800" cy="3035300"/>
          </a:xfrm>
          <a:prstGeom prst="rect">
            <a:avLst/>
          </a:prstGeom>
          <a:noFill/>
          <a:extLst>
            <a:ext uri="{909E8E84-426E-40DD-AFC4-6F175D3DCCD1}">
              <a14:hiddenFill xmlns:a14="http://schemas.microsoft.com/office/drawing/2010/main">
                <a:solidFill>
                  <a:srgbClr val="FFFFFF"/>
                </a:solidFill>
              </a14:hiddenFill>
            </a:ext>
          </a:extLst>
        </p:spPr>
      </p:pic>
      <p:sp>
        <p:nvSpPr>
          <p:cNvPr id="56325" name="Rectangle 5"/>
          <p:cNvSpPr>
            <a:spLocks noChangeArrowheads="1"/>
          </p:cNvSpPr>
          <p:nvPr/>
        </p:nvSpPr>
        <p:spPr bwMode="auto">
          <a:xfrm>
            <a:off x="1001713" y="76200"/>
            <a:ext cx="74800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err="1" smtClean="0">
                <a:solidFill>
                  <a:srgbClr val="FF9900"/>
                </a:solidFill>
              </a:rPr>
              <a:t>Résilience</a:t>
            </a:r>
            <a:r>
              <a:rPr lang="en-US" altLang="en-US" sz="2000" dirty="0">
                <a:solidFill>
                  <a:srgbClr val="FF9900"/>
                </a:solidFill>
              </a:rPr>
              <a:t>: </a:t>
            </a:r>
            <a:r>
              <a:rPr lang="en-US" altLang="en-US" sz="2000" dirty="0" err="1" smtClean="0">
                <a:solidFill>
                  <a:srgbClr val="FF9900"/>
                </a:solidFill>
              </a:rPr>
              <a:t>dynamique</a:t>
            </a:r>
            <a:r>
              <a:rPr lang="en-US" altLang="en-US" sz="2000" dirty="0" smtClean="0">
                <a:solidFill>
                  <a:srgbClr val="FF9900"/>
                </a:solidFill>
              </a:rPr>
              <a:t> de la </a:t>
            </a:r>
            <a:r>
              <a:rPr lang="en-US" altLang="en-US" sz="2000" dirty="0" err="1" smtClean="0">
                <a:solidFill>
                  <a:srgbClr val="FF9900"/>
                </a:solidFill>
              </a:rPr>
              <a:t>strate</a:t>
            </a:r>
            <a:r>
              <a:rPr lang="en-US" altLang="en-US" sz="2000" dirty="0" smtClean="0">
                <a:solidFill>
                  <a:srgbClr val="FF9900"/>
                </a:solidFill>
              </a:rPr>
              <a:t> </a:t>
            </a:r>
            <a:r>
              <a:rPr lang="en-US" altLang="en-US" sz="2000" dirty="0" err="1" smtClean="0">
                <a:solidFill>
                  <a:srgbClr val="FF9900"/>
                </a:solidFill>
              </a:rPr>
              <a:t>ligneuse</a:t>
            </a:r>
            <a:r>
              <a:rPr lang="en-US" altLang="en-US" sz="2000" dirty="0" smtClean="0">
                <a:solidFill>
                  <a:srgbClr val="FF9900"/>
                </a:solidFill>
              </a:rPr>
              <a:t> </a:t>
            </a:r>
            <a:r>
              <a:rPr lang="en-US" altLang="en-US" sz="2000" dirty="0">
                <a:solidFill>
                  <a:srgbClr val="FF9900"/>
                </a:solidFill>
              </a:rPr>
              <a:t>(Site 121 </a:t>
            </a:r>
            <a:r>
              <a:rPr lang="en-US" altLang="en-US" sz="2000" dirty="0" err="1" smtClean="0">
                <a:solidFill>
                  <a:srgbClr val="FF9900"/>
                </a:solidFill>
              </a:rPr>
              <a:t>près</a:t>
            </a:r>
            <a:r>
              <a:rPr lang="en-US" altLang="en-US" sz="2000" dirty="0" smtClean="0">
                <a:solidFill>
                  <a:srgbClr val="FF9900"/>
                </a:solidFill>
              </a:rPr>
              <a:t> de </a:t>
            </a:r>
            <a:r>
              <a:rPr lang="en-US" altLang="en-US" sz="2000" dirty="0" err="1" smtClean="0">
                <a:solidFill>
                  <a:srgbClr val="FF9900"/>
                </a:solidFill>
              </a:rPr>
              <a:t>N</a:t>
            </a:r>
            <a:r>
              <a:rPr lang="en-US" altLang="en-US" sz="2000" dirty="0" err="1" smtClean="0">
                <a:solidFill>
                  <a:srgbClr val="FF9900"/>
                </a:solidFill>
              </a:rPr>
              <a:t>iahene</a:t>
            </a:r>
            <a:r>
              <a:rPr lang="en-US" altLang="en-US" sz="2000" dirty="0">
                <a:solidFill>
                  <a:srgbClr val="FF9900"/>
                </a:solidFill>
              </a:rPr>
              <a:t>)</a:t>
            </a:r>
          </a:p>
        </p:txBody>
      </p:sp>
      <p:sp>
        <p:nvSpPr>
          <p:cNvPr id="56326" name="Text Box 6"/>
          <p:cNvSpPr txBox="1">
            <a:spLocks noChangeArrowheads="1"/>
          </p:cNvSpPr>
          <p:nvPr/>
        </p:nvSpPr>
        <p:spPr bwMode="auto">
          <a:xfrm>
            <a:off x="3778250" y="623888"/>
            <a:ext cx="652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chemeClr val="bg1"/>
                </a:solidFill>
              </a:rPr>
              <a:t>1983</a:t>
            </a:r>
          </a:p>
        </p:txBody>
      </p:sp>
      <p:sp>
        <p:nvSpPr>
          <p:cNvPr id="56327" name="Rectangle 7"/>
          <p:cNvSpPr>
            <a:spLocks noChangeArrowheads="1"/>
          </p:cNvSpPr>
          <p:nvPr/>
        </p:nvSpPr>
        <p:spPr bwMode="auto">
          <a:xfrm>
            <a:off x="4648200" y="609600"/>
            <a:ext cx="652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chemeClr val="bg1"/>
                </a:solidFill>
              </a:rPr>
              <a:t>1994</a:t>
            </a:r>
          </a:p>
        </p:txBody>
      </p:sp>
      <p:sp>
        <p:nvSpPr>
          <p:cNvPr id="56328" name="Rectangle 8"/>
          <p:cNvSpPr>
            <a:spLocks noChangeArrowheads="1"/>
          </p:cNvSpPr>
          <p:nvPr/>
        </p:nvSpPr>
        <p:spPr bwMode="auto">
          <a:xfrm>
            <a:off x="3810000" y="3824288"/>
            <a:ext cx="652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chemeClr val="bg1"/>
                </a:solidFill>
              </a:rPr>
              <a:t>1996</a:t>
            </a:r>
          </a:p>
        </p:txBody>
      </p:sp>
      <p:sp>
        <p:nvSpPr>
          <p:cNvPr id="56329" name="Rectangle 9"/>
          <p:cNvSpPr>
            <a:spLocks noChangeArrowheads="1"/>
          </p:cNvSpPr>
          <p:nvPr/>
        </p:nvSpPr>
        <p:spPr bwMode="auto">
          <a:xfrm>
            <a:off x="4692650" y="3824288"/>
            <a:ext cx="652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chemeClr val="bg1"/>
                </a:solidFill>
              </a:rPr>
              <a:t>1998</a:t>
            </a:r>
          </a:p>
        </p:txBody>
      </p:sp>
      <p:pic>
        <p:nvPicPr>
          <p:cNvPr id="56330" name="Picture 10" descr="site121_01_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841750"/>
            <a:ext cx="4572000" cy="3016250"/>
          </a:xfrm>
          <a:prstGeom prst="rect">
            <a:avLst/>
          </a:prstGeom>
          <a:noFill/>
          <a:extLst>
            <a:ext uri="{909E8E84-426E-40DD-AFC4-6F175D3DCCD1}">
              <a14:hiddenFill xmlns:a14="http://schemas.microsoft.com/office/drawing/2010/main">
                <a:solidFill>
                  <a:srgbClr val="FFFFFF"/>
                </a:solidFill>
              </a14:hiddenFill>
            </a:ext>
          </a:extLst>
        </p:spPr>
      </p:pic>
      <p:sp>
        <p:nvSpPr>
          <p:cNvPr id="56331" name="Rectangle 11"/>
          <p:cNvSpPr>
            <a:spLocks noChangeArrowheads="1"/>
          </p:cNvSpPr>
          <p:nvPr/>
        </p:nvSpPr>
        <p:spPr bwMode="auto">
          <a:xfrm>
            <a:off x="4724400" y="3824288"/>
            <a:ext cx="652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chemeClr val="bg1"/>
                </a:solidFill>
              </a:rPr>
              <a:t>2001</a:t>
            </a:r>
          </a:p>
        </p:txBody>
      </p:sp>
    </p:spTree>
    <p:extLst>
      <p:ext uri="{BB962C8B-B14F-4D97-AF65-F5344CB8AC3E}">
        <p14:creationId xmlns:p14="http://schemas.microsoft.com/office/powerpoint/2010/main" val="1396101139"/>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ChangeArrowheads="1"/>
          </p:cNvSpPr>
          <p:nvPr/>
        </p:nvSpPr>
        <p:spPr bwMode="auto">
          <a:xfrm>
            <a:off x="1382713" y="30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endParaRPr lang="en-US" altLang="en-US" i="0">
              <a:solidFill>
                <a:srgbClr val="FF9900"/>
              </a:solidFill>
              <a:latin typeface="Arial" charset="0"/>
              <a:cs typeface="Arial" charset="0"/>
            </a:endParaRPr>
          </a:p>
        </p:txBody>
      </p:sp>
      <p:sp>
        <p:nvSpPr>
          <p:cNvPr id="133123" name="Text Box 1027"/>
          <p:cNvSpPr txBox="1">
            <a:spLocks noChangeArrowheads="1"/>
          </p:cNvSpPr>
          <p:nvPr/>
        </p:nvSpPr>
        <p:spPr bwMode="auto">
          <a:xfrm>
            <a:off x="3778250" y="623888"/>
            <a:ext cx="6969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b="1" i="0">
                <a:latin typeface="Arial" charset="0"/>
                <a:cs typeface="Arial" charset="0"/>
              </a:rPr>
              <a:t>1983</a:t>
            </a:r>
          </a:p>
        </p:txBody>
      </p:sp>
      <p:sp>
        <p:nvSpPr>
          <p:cNvPr id="133124" name="Rectangle 1028"/>
          <p:cNvSpPr>
            <a:spLocks noChangeArrowheads="1"/>
          </p:cNvSpPr>
          <p:nvPr/>
        </p:nvSpPr>
        <p:spPr bwMode="auto">
          <a:xfrm>
            <a:off x="4648200" y="609600"/>
            <a:ext cx="6969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altLang="en-US" sz="1800" b="1" i="0">
                <a:latin typeface="Arial" charset="0"/>
                <a:cs typeface="Arial" charset="0"/>
              </a:rPr>
              <a:t>1994</a:t>
            </a:r>
          </a:p>
        </p:txBody>
      </p:sp>
      <p:sp>
        <p:nvSpPr>
          <p:cNvPr id="133125" name="Rectangle 1029"/>
          <p:cNvSpPr>
            <a:spLocks noChangeArrowheads="1"/>
          </p:cNvSpPr>
          <p:nvPr/>
        </p:nvSpPr>
        <p:spPr bwMode="auto">
          <a:xfrm>
            <a:off x="3810000" y="3824288"/>
            <a:ext cx="6969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altLang="en-US" sz="1800" b="1" i="0">
                <a:latin typeface="Arial" charset="0"/>
                <a:cs typeface="Arial" charset="0"/>
              </a:rPr>
              <a:t>1996</a:t>
            </a:r>
          </a:p>
        </p:txBody>
      </p:sp>
      <p:sp>
        <p:nvSpPr>
          <p:cNvPr id="133126" name="Rectangle 1030"/>
          <p:cNvSpPr>
            <a:spLocks noChangeArrowheads="1"/>
          </p:cNvSpPr>
          <p:nvPr/>
        </p:nvSpPr>
        <p:spPr bwMode="auto">
          <a:xfrm>
            <a:off x="4692650" y="3824288"/>
            <a:ext cx="6969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altLang="en-US" sz="1800" b="1" i="0">
                <a:latin typeface="Arial" charset="0"/>
                <a:cs typeface="Arial" charset="0"/>
              </a:rPr>
              <a:t>1998</a:t>
            </a:r>
          </a:p>
        </p:txBody>
      </p:sp>
      <p:pic>
        <p:nvPicPr>
          <p:cNvPr id="133127" name="Picture 1031" descr="site245_83_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257550"/>
            <a:ext cx="5410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8" name="Picture 1032" descr="site245_98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0"/>
            <a:ext cx="54848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9" name="Rectangle 1034"/>
          <p:cNvSpPr>
            <a:spLocks noChangeArrowheads="1"/>
          </p:cNvSpPr>
          <p:nvPr/>
        </p:nvSpPr>
        <p:spPr bwMode="auto">
          <a:xfrm>
            <a:off x="6172200" y="76200"/>
            <a:ext cx="8715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altLang="en-US" b="1" i="0" dirty="0">
                <a:solidFill>
                  <a:schemeClr val="bg1"/>
                </a:solidFill>
                <a:latin typeface="Arial" charset="0"/>
                <a:cs typeface="Arial" charset="0"/>
              </a:rPr>
              <a:t>1998</a:t>
            </a:r>
          </a:p>
        </p:txBody>
      </p:sp>
      <p:sp>
        <p:nvSpPr>
          <p:cNvPr id="133130" name="Rectangle 1036"/>
          <p:cNvSpPr>
            <a:spLocks noChangeArrowheads="1"/>
          </p:cNvSpPr>
          <p:nvPr/>
        </p:nvSpPr>
        <p:spPr bwMode="auto">
          <a:xfrm>
            <a:off x="304800" y="1331913"/>
            <a:ext cx="28745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altLang="en-US" i="0" dirty="0" err="1" smtClean="0">
                <a:solidFill>
                  <a:srgbClr val="FF9933"/>
                </a:solidFill>
                <a:latin typeface="Arial" charset="0"/>
                <a:cs typeface="Arial" charset="0"/>
              </a:rPr>
              <a:t>Défrichement</a:t>
            </a:r>
            <a:r>
              <a:rPr lang="en-US" altLang="en-US" i="0" dirty="0" smtClean="0">
                <a:solidFill>
                  <a:srgbClr val="FF9933"/>
                </a:solidFill>
                <a:latin typeface="Arial" charset="0"/>
                <a:cs typeface="Arial" charset="0"/>
              </a:rPr>
              <a:t> de la</a:t>
            </a:r>
          </a:p>
          <a:p>
            <a:pPr eaLnBrk="1" hangingPunct="1"/>
            <a:r>
              <a:rPr lang="en-US" altLang="en-US" i="0" dirty="0" err="1">
                <a:solidFill>
                  <a:srgbClr val="FF9933"/>
                </a:solidFill>
                <a:latin typeface="Arial" charset="0"/>
                <a:cs typeface="Arial" charset="0"/>
              </a:rPr>
              <a:t>s</a:t>
            </a:r>
            <a:r>
              <a:rPr lang="en-US" altLang="en-US" i="0" dirty="0" err="1" smtClean="0">
                <a:solidFill>
                  <a:srgbClr val="FF9933"/>
                </a:solidFill>
                <a:latin typeface="Arial" charset="0"/>
                <a:cs typeface="Arial" charset="0"/>
              </a:rPr>
              <a:t>avane</a:t>
            </a:r>
            <a:r>
              <a:rPr lang="en-US" altLang="en-US" i="0" dirty="0" smtClean="0">
                <a:solidFill>
                  <a:srgbClr val="FF9933"/>
                </a:solidFill>
                <a:latin typeface="Arial" charset="0"/>
                <a:cs typeface="Arial" charset="0"/>
              </a:rPr>
              <a:t> </a:t>
            </a:r>
            <a:r>
              <a:rPr lang="en-US" altLang="en-US" i="0" dirty="0" err="1" smtClean="0">
                <a:solidFill>
                  <a:srgbClr val="FF9933"/>
                </a:solidFill>
                <a:latin typeface="Arial" charset="0"/>
                <a:cs typeface="Arial" charset="0"/>
              </a:rPr>
              <a:t>boisée</a:t>
            </a:r>
            <a:r>
              <a:rPr lang="en-US" altLang="en-US" i="0" dirty="0" smtClean="0">
                <a:solidFill>
                  <a:srgbClr val="FF9933"/>
                </a:solidFill>
                <a:latin typeface="Arial" charset="0"/>
                <a:cs typeface="Arial" charset="0"/>
              </a:rPr>
              <a:t> pour</a:t>
            </a:r>
          </a:p>
          <a:p>
            <a:pPr eaLnBrk="1" hangingPunct="1"/>
            <a:r>
              <a:rPr lang="en-US" altLang="en-US" i="0" dirty="0" err="1" smtClean="0">
                <a:solidFill>
                  <a:srgbClr val="FF9933"/>
                </a:solidFill>
                <a:latin typeface="Arial" charset="0"/>
                <a:cs typeface="Arial" charset="0"/>
              </a:rPr>
              <a:t>l’agriculture</a:t>
            </a:r>
            <a:endParaRPr lang="en-US" altLang="en-US" i="0" dirty="0">
              <a:solidFill>
                <a:srgbClr val="FF9933"/>
              </a:solidFill>
              <a:latin typeface="Arial" charset="0"/>
              <a:cs typeface="Arial" charset="0"/>
            </a:endParaRPr>
          </a:p>
        </p:txBody>
      </p:sp>
      <p:pic>
        <p:nvPicPr>
          <p:cNvPr id="133131" name="Picture 1037" descr="ecoregion_map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478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2" name="Line 1038"/>
          <p:cNvSpPr>
            <a:spLocks noChangeShapeType="1"/>
          </p:cNvSpPr>
          <p:nvPr/>
        </p:nvSpPr>
        <p:spPr bwMode="auto">
          <a:xfrm flipH="1">
            <a:off x="914400" y="304800"/>
            <a:ext cx="381000" cy="3810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3" name="Rectangle 1034"/>
          <p:cNvSpPr>
            <a:spLocks noChangeArrowheads="1"/>
          </p:cNvSpPr>
          <p:nvPr/>
        </p:nvSpPr>
        <p:spPr bwMode="auto">
          <a:xfrm>
            <a:off x="2057400" y="3271838"/>
            <a:ext cx="8715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altLang="en-US" b="1" i="0">
                <a:solidFill>
                  <a:schemeClr val="bg1"/>
                </a:solidFill>
                <a:latin typeface="Arial" charset="0"/>
                <a:cs typeface="Arial" charset="0"/>
              </a:rPr>
              <a:t>1983</a:t>
            </a:r>
          </a:p>
        </p:txBody>
      </p:sp>
    </p:spTree>
    <p:extLst>
      <p:ext uri="{BB962C8B-B14F-4D97-AF65-F5344CB8AC3E}">
        <p14:creationId xmlns:p14="http://schemas.microsoft.com/office/powerpoint/2010/main" val="2797325286"/>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Slides\sahel lulc 2013\Senegal\Senegal_agriculture_Kaffrine-cu.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771" y="908925"/>
            <a:ext cx="9144000" cy="5949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52005" y="228600"/>
            <a:ext cx="5010795" cy="584775"/>
          </a:xfrm>
          <a:prstGeom prst="rect">
            <a:avLst/>
          </a:prstGeom>
        </p:spPr>
        <p:txBody>
          <a:bodyPr wrap="none">
            <a:spAutoFit/>
          </a:bodyPr>
          <a:lstStyle/>
          <a:p>
            <a:r>
              <a:rPr lang="en-US" sz="3200" dirty="0" smtClean="0">
                <a:solidFill>
                  <a:srgbClr val="FF9900"/>
                </a:solidFill>
                <a:cs typeface="Arial" charset="0"/>
              </a:rPr>
              <a:t>Zones </a:t>
            </a:r>
            <a:r>
              <a:rPr lang="en-US" sz="3200" dirty="0" err="1" smtClean="0">
                <a:solidFill>
                  <a:srgbClr val="FF9900"/>
                </a:solidFill>
                <a:cs typeface="Arial" charset="0"/>
              </a:rPr>
              <a:t>Cultivées</a:t>
            </a:r>
            <a:r>
              <a:rPr lang="en-US" sz="3200" dirty="0">
                <a:solidFill>
                  <a:srgbClr val="FF9900"/>
                </a:solidFill>
                <a:cs typeface="Arial" charset="0"/>
              </a:rPr>
              <a:t> </a:t>
            </a:r>
            <a:r>
              <a:rPr lang="en-US" sz="3200" dirty="0" smtClean="0">
                <a:solidFill>
                  <a:srgbClr val="FF9900"/>
                </a:solidFill>
                <a:cs typeface="Arial" charset="0"/>
              </a:rPr>
              <a:t>(</a:t>
            </a:r>
            <a:r>
              <a:rPr lang="en-US" sz="3200" dirty="0" err="1" smtClean="0">
                <a:solidFill>
                  <a:srgbClr val="FF9900"/>
                </a:solidFill>
                <a:cs typeface="Arial" charset="0"/>
              </a:rPr>
              <a:t>est</a:t>
            </a:r>
            <a:r>
              <a:rPr lang="en-US" sz="3200" dirty="0" smtClean="0">
                <a:solidFill>
                  <a:srgbClr val="FF9900"/>
                </a:solidFill>
                <a:cs typeface="Arial" charset="0"/>
              </a:rPr>
              <a:t> </a:t>
            </a:r>
            <a:r>
              <a:rPr lang="en-US" sz="3200" dirty="0" err="1" smtClean="0">
                <a:solidFill>
                  <a:srgbClr val="FF9900"/>
                </a:solidFill>
                <a:cs typeface="Arial" charset="0"/>
              </a:rPr>
              <a:t>Kaffrine</a:t>
            </a:r>
            <a:r>
              <a:rPr lang="en-US" sz="3200" dirty="0" smtClean="0">
                <a:solidFill>
                  <a:srgbClr val="FF9900"/>
                </a:solidFill>
                <a:cs typeface="Arial" charset="0"/>
              </a:rPr>
              <a:t>)</a:t>
            </a:r>
            <a:endParaRPr lang="en-US" sz="3200" dirty="0"/>
          </a:p>
        </p:txBody>
      </p:sp>
    </p:spTree>
    <p:extLst>
      <p:ext uri="{BB962C8B-B14F-4D97-AF65-F5344CB8AC3E}">
        <p14:creationId xmlns:p14="http://schemas.microsoft.com/office/powerpoint/2010/main" val="3564065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81000" y="152400"/>
            <a:ext cx="7924800" cy="4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3200">
                <a:solidFill>
                  <a:schemeClr val="tx1"/>
                </a:solidFill>
                <a:latin typeface="Times New Roman" pitchFamily="18" charset="0"/>
              </a:defRPr>
            </a:lvl1pPr>
            <a:lvl2pPr marL="742950" indent="-28575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2800">
                <a:solidFill>
                  <a:schemeClr val="tx1"/>
                </a:solidFill>
                <a:latin typeface="Times New Roman" pitchFamily="18" charset="0"/>
              </a:defRPr>
            </a:lvl2pPr>
            <a:lvl3pPr marL="11430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3pPr>
            <a:lvl4pPr marL="16002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Times New Roman" pitchFamily="18" charset="0"/>
              </a:defRPr>
            </a:lvl4pPr>
            <a:lvl5pPr marL="20574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Times New Roman" pitchFamily="18" charset="0"/>
              </a:defRPr>
            </a:lvl9pPr>
          </a:lstStyle>
          <a:p>
            <a:pPr eaLnBrk="1" hangingPunct="1">
              <a:spcBef>
                <a:spcPct val="0"/>
              </a:spcBef>
              <a:buFontTx/>
              <a:buNone/>
            </a:pPr>
            <a:r>
              <a:rPr lang="en-US" altLang="en-US" sz="2400" b="1" dirty="0" smtClean="0">
                <a:solidFill>
                  <a:srgbClr val="FF9900"/>
                </a:solidFill>
                <a:latin typeface="Arial" panose="020B0604020202020204" pitchFamily="34" charset="0"/>
                <a:cs typeface="Arial" panose="020B0604020202020204" pitchFamily="34" charset="0"/>
              </a:rPr>
              <a:t>Les Pays </a:t>
            </a:r>
            <a:r>
              <a:rPr lang="en-US" altLang="en-US" sz="2400" b="1" dirty="0" err="1" smtClean="0">
                <a:solidFill>
                  <a:srgbClr val="FF9900"/>
                </a:solidFill>
                <a:latin typeface="Arial" panose="020B0604020202020204" pitchFamily="34" charset="0"/>
                <a:cs typeface="Arial" panose="020B0604020202020204" pitchFamily="34" charset="0"/>
              </a:rPr>
              <a:t>Sahéliens</a:t>
            </a:r>
            <a:r>
              <a:rPr lang="en-US" altLang="en-US" sz="2400" b="1" dirty="0" smtClean="0">
                <a:solidFill>
                  <a:srgbClr val="FF9900"/>
                </a:solidFill>
                <a:latin typeface="Arial" panose="020B0604020202020204" pitchFamily="34" charset="0"/>
                <a:cs typeface="Arial" panose="020B0604020202020204" pitchFamily="34" charset="0"/>
              </a:rPr>
              <a:t>: Evolution de la </a:t>
            </a:r>
            <a:r>
              <a:rPr lang="en-US" altLang="en-US" sz="2400" b="1" dirty="0" err="1" smtClean="0">
                <a:solidFill>
                  <a:srgbClr val="FF9900"/>
                </a:solidFill>
                <a:latin typeface="Arial" panose="020B0604020202020204" pitchFamily="34" charset="0"/>
                <a:cs typeface="Arial" panose="020B0604020202020204" pitchFamily="34" charset="0"/>
              </a:rPr>
              <a:t>Pluviométrie</a:t>
            </a:r>
            <a:endParaRPr lang="en-US" altLang="en-US" sz="2400" b="1" i="0" dirty="0">
              <a:solidFill>
                <a:srgbClr val="FF9900"/>
              </a:solidFill>
              <a:latin typeface="Arial" panose="020B0604020202020204" pitchFamily="34" charset="0"/>
              <a:cs typeface="Arial" panose="020B0604020202020204" pitchFamily="34"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914400"/>
            <a:ext cx="8229600" cy="506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ctangle 5"/>
          <p:cNvSpPr>
            <a:spLocks noChangeArrowheads="1"/>
          </p:cNvSpPr>
          <p:nvPr/>
        </p:nvSpPr>
        <p:spPr bwMode="auto">
          <a:xfrm>
            <a:off x="381000" y="608012"/>
            <a:ext cx="8153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chemeClr val="tx1"/>
                </a:solidFill>
                <a:latin typeface="Times New Roman" pitchFamily="18" charset="0"/>
              </a:defRPr>
            </a:lvl1pPr>
            <a:lvl2pPr marL="742950" indent="-28575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chemeClr val="tx1"/>
                </a:solidFill>
                <a:latin typeface="Times New Roman" pitchFamily="18" charset="0"/>
              </a:defRPr>
            </a:lvl2pPr>
            <a:lvl3pPr marL="11430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pitchFamily="18" charset="0"/>
              </a:defRPr>
            </a:lvl3pPr>
            <a:lvl4pPr marL="16002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Times New Roman" pitchFamily="18" charset="0"/>
              </a:defRPr>
            </a:lvl4pPr>
            <a:lvl5pPr marL="2057400" indent="-228600"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Times New Roman" pitchFamily="18" charset="0"/>
              </a:defRPr>
            </a:lvl9pPr>
          </a:lstStyle>
          <a:p>
            <a:pPr eaLnBrk="1" hangingPunct="1">
              <a:spcBef>
                <a:spcPct val="0"/>
              </a:spcBef>
              <a:buFontTx/>
              <a:buNone/>
            </a:pPr>
            <a:r>
              <a:rPr lang="en-US" altLang="en-US" sz="1400" i="0" dirty="0">
                <a:solidFill>
                  <a:srgbClr val="FFC000"/>
                </a:solidFill>
                <a:latin typeface="Calibri" pitchFamily="34" charset="0"/>
              </a:rPr>
              <a:t>Source: Regional Atlas on West Africa, OECD, July 2009</a:t>
            </a:r>
          </a:p>
        </p:txBody>
      </p:sp>
    </p:spTree>
    <p:extLst>
      <p:ext uri="{BB962C8B-B14F-4D97-AF65-F5344CB8AC3E}">
        <p14:creationId xmlns:p14="http://schemas.microsoft.com/office/powerpoint/2010/main" val="375352829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My Documents\My Pictures\March-2013-Sg\Site403_11mar1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4474" y="3745265"/>
            <a:ext cx="4639526" cy="3112735"/>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3"/>
          <p:cNvSpPr>
            <a:spLocks noChangeArrowheads="1"/>
          </p:cNvSpPr>
          <p:nvPr/>
        </p:nvSpPr>
        <p:spPr bwMode="auto">
          <a:xfrm>
            <a:off x="152400" y="700088"/>
            <a:ext cx="44958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u="sng" dirty="0" err="1">
                <a:solidFill>
                  <a:srgbClr val="FFFF00"/>
                </a:solidFill>
                <a:latin typeface="+mn-lt"/>
              </a:rPr>
              <a:t>Especes</a:t>
            </a:r>
            <a:r>
              <a:rPr lang="en-US" altLang="en-US" sz="1800" u="sng" dirty="0">
                <a:solidFill>
                  <a:srgbClr val="FFFF00"/>
                </a:solidFill>
                <a:latin typeface="+mn-lt"/>
              </a:rPr>
              <a:t> </a:t>
            </a:r>
            <a:r>
              <a:rPr lang="en-US" altLang="en-US" sz="1800" u="sng" dirty="0" err="1">
                <a:solidFill>
                  <a:srgbClr val="FFFF00"/>
                </a:solidFill>
                <a:latin typeface="+mn-lt"/>
              </a:rPr>
              <a:t>Ligneuses</a:t>
            </a:r>
            <a:r>
              <a:rPr lang="en-US" altLang="en-US" sz="1800" u="sng" dirty="0">
                <a:solidFill>
                  <a:srgbClr val="FFFF00"/>
                </a:solidFill>
                <a:latin typeface="+mn-lt"/>
              </a:rPr>
              <a:t>, Site 403 – Mar. 1984</a:t>
            </a:r>
          </a:p>
          <a:p>
            <a:pPr eaLnBrk="1" hangingPunct="1"/>
            <a:r>
              <a:rPr lang="en-US" altLang="en-US" sz="1000" i="1" dirty="0" err="1">
                <a:solidFill>
                  <a:srgbClr val="FFFF00"/>
                </a:solidFill>
                <a:latin typeface="+mn-lt"/>
              </a:rPr>
              <a:t>Combretum</a:t>
            </a:r>
            <a:r>
              <a:rPr lang="en-US" altLang="en-US" sz="1000" i="1" dirty="0">
                <a:solidFill>
                  <a:srgbClr val="FFFF00"/>
                </a:solidFill>
                <a:latin typeface="+mn-lt"/>
              </a:rPr>
              <a:t> </a:t>
            </a:r>
            <a:r>
              <a:rPr lang="en-US" altLang="en-US" sz="1000" i="1" dirty="0" err="1">
                <a:solidFill>
                  <a:srgbClr val="FFFF00"/>
                </a:solidFill>
                <a:latin typeface="+mn-lt"/>
              </a:rPr>
              <a:t>micranthum</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Combretum</a:t>
            </a:r>
            <a:r>
              <a:rPr lang="en-US" altLang="en-US" sz="1000" i="1" dirty="0">
                <a:solidFill>
                  <a:srgbClr val="FFFF00"/>
                </a:solidFill>
                <a:latin typeface="+mn-lt"/>
              </a:rPr>
              <a:t> </a:t>
            </a:r>
            <a:r>
              <a:rPr lang="en-US" altLang="en-US" sz="1000" i="1" dirty="0" err="1">
                <a:solidFill>
                  <a:srgbClr val="FFFF00"/>
                </a:solidFill>
                <a:latin typeface="+mn-lt"/>
              </a:rPr>
              <a:t>nigricans</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Combretum</a:t>
            </a:r>
            <a:r>
              <a:rPr lang="en-US" altLang="en-US" sz="1000" i="1" dirty="0">
                <a:solidFill>
                  <a:srgbClr val="FFFF00"/>
                </a:solidFill>
                <a:latin typeface="+mn-lt"/>
              </a:rPr>
              <a:t> </a:t>
            </a:r>
            <a:r>
              <a:rPr lang="en-US" altLang="en-US" sz="1000" i="1" dirty="0" err="1">
                <a:solidFill>
                  <a:srgbClr val="FFFF00"/>
                </a:solidFill>
                <a:latin typeface="+mn-lt"/>
              </a:rPr>
              <a:t>glutinosum</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Bombax</a:t>
            </a:r>
            <a:r>
              <a:rPr lang="en-US" altLang="en-US" sz="1000" i="1" dirty="0">
                <a:solidFill>
                  <a:srgbClr val="FFFF00"/>
                </a:solidFill>
                <a:latin typeface="+mn-lt"/>
              </a:rPr>
              <a:t> </a:t>
            </a:r>
            <a:r>
              <a:rPr lang="en-US" altLang="en-US" sz="1000" i="1" dirty="0" err="1">
                <a:solidFill>
                  <a:srgbClr val="FFFF00"/>
                </a:solidFill>
                <a:latin typeface="+mn-lt"/>
              </a:rPr>
              <a:t>costatum</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Adansonia</a:t>
            </a:r>
            <a:r>
              <a:rPr lang="en-US" altLang="en-US" sz="1000" i="1" dirty="0">
                <a:solidFill>
                  <a:srgbClr val="FFFF00"/>
                </a:solidFill>
                <a:latin typeface="+mn-lt"/>
              </a:rPr>
              <a:t> </a:t>
            </a:r>
            <a:r>
              <a:rPr lang="en-US" altLang="en-US" sz="1000" i="1" dirty="0" err="1">
                <a:solidFill>
                  <a:srgbClr val="FFFF00"/>
                </a:solidFill>
                <a:latin typeface="+mn-lt"/>
              </a:rPr>
              <a:t>digitata</a:t>
            </a:r>
            <a:endParaRPr lang="en-US" altLang="en-US" sz="1000" i="1" dirty="0">
              <a:solidFill>
                <a:srgbClr val="FFFF00"/>
              </a:solidFill>
              <a:latin typeface="+mn-lt"/>
            </a:endParaRPr>
          </a:p>
          <a:p>
            <a:pPr eaLnBrk="1" hangingPunct="1"/>
            <a:r>
              <a:rPr lang="en-US" altLang="en-US" sz="1000" i="1" dirty="0">
                <a:solidFill>
                  <a:srgbClr val="FFFF00"/>
                </a:solidFill>
                <a:latin typeface="+mn-lt"/>
              </a:rPr>
              <a:t>Acacia </a:t>
            </a:r>
            <a:r>
              <a:rPr lang="en-US" altLang="en-US" sz="1000" i="1" dirty="0" err="1">
                <a:solidFill>
                  <a:srgbClr val="FFFF00"/>
                </a:solidFill>
                <a:latin typeface="+mn-lt"/>
              </a:rPr>
              <a:t>macrostachya</a:t>
            </a:r>
            <a:endParaRPr lang="en-US" altLang="en-US" sz="1000" i="1" dirty="0">
              <a:solidFill>
                <a:srgbClr val="FFFF00"/>
              </a:solidFill>
              <a:latin typeface="+mn-lt"/>
            </a:endParaRPr>
          </a:p>
          <a:p>
            <a:pPr eaLnBrk="1" hangingPunct="1"/>
            <a:r>
              <a:rPr lang="en-US" altLang="en-US" sz="1000" i="1" dirty="0">
                <a:solidFill>
                  <a:srgbClr val="FFFF00"/>
                </a:solidFill>
                <a:latin typeface="+mn-lt"/>
              </a:rPr>
              <a:t>Acacia </a:t>
            </a:r>
            <a:r>
              <a:rPr lang="en-US" altLang="en-US" sz="1000" i="1" dirty="0" err="1">
                <a:solidFill>
                  <a:srgbClr val="FFFF00"/>
                </a:solidFill>
                <a:latin typeface="+mn-lt"/>
              </a:rPr>
              <a:t>polyacantha</a:t>
            </a:r>
            <a:endParaRPr lang="en-US" altLang="en-US" sz="1000" i="1" dirty="0">
              <a:solidFill>
                <a:srgbClr val="FFFF00"/>
              </a:solidFill>
              <a:latin typeface="+mn-lt"/>
            </a:endParaRPr>
          </a:p>
          <a:p>
            <a:pPr eaLnBrk="1" hangingPunct="1"/>
            <a:r>
              <a:rPr lang="en-US" altLang="en-US" sz="1000" i="1" dirty="0">
                <a:solidFill>
                  <a:srgbClr val="FFFF00"/>
                </a:solidFill>
                <a:latin typeface="+mn-lt"/>
              </a:rPr>
              <a:t>Gardenia </a:t>
            </a:r>
            <a:r>
              <a:rPr lang="en-US" altLang="en-US" sz="1000" i="1" dirty="0" err="1">
                <a:solidFill>
                  <a:srgbClr val="FFFF00"/>
                </a:solidFill>
                <a:latin typeface="+mn-lt"/>
              </a:rPr>
              <a:t>ternifolia</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Grewia</a:t>
            </a:r>
            <a:r>
              <a:rPr lang="en-US" altLang="en-US" sz="1000" i="1" dirty="0">
                <a:solidFill>
                  <a:srgbClr val="FFFF00"/>
                </a:solidFill>
                <a:latin typeface="+mn-lt"/>
              </a:rPr>
              <a:t> bicolor</a:t>
            </a:r>
          </a:p>
          <a:p>
            <a:pPr eaLnBrk="1" hangingPunct="1"/>
            <a:r>
              <a:rPr lang="en-US" altLang="en-US" sz="1000" i="1" dirty="0" err="1">
                <a:solidFill>
                  <a:srgbClr val="FFFF00"/>
                </a:solidFill>
                <a:latin typeface="+mn-lt"/>
              </a:rPr>
              <a:t>Lannea</a:t>
            </a:r>
            <a:r>
              <a:rPr lang="en-US" altLang="en-US" sz="1000" i="1" dirty="0">
                <a:solidFill>
                  <a:srgbClr val="FFFF00"/>
                </a:solidFill>
                <a:latin typeface="+mn-lt"/>
              </a:rPr>
              <a:t> </a:t>
            </a:r>
            <a:r>
              <a:rPr lang="en-US" altLang="en-US" sz="1000" i="1" dirty="0" err="1">
                <a:solidFill>
                  <a:srgbClr val="FFFF00"/>
                </a:solidFill>
                <a:latin typeface="+mn-lt"/>
              </a:rPr>
              <a:t>acida</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Lonchocarpus</a:t>
            </a:r>
            <a:r>
              <a:rPr lang="en-US" altLang="en-US" sz="1000" i="1" dirty="0">
                <a:solidFill>
                  <a:srgbClr val="FFFF00"/>
                </a:solidFill>
                <a:latin typeface="+mn-lt"/>
              </a:rPr>
              <a:t> </a:t>
            </a:r>
            <a:r>
              <a:rPr lang="en-US" altLang="en-US" sz="1000" i="1" dirty="0" err="1">
                <a:solidFill>
                  <a:srgbClr val="FFFF00"/>
                </a:solidFill>
                <a:latin typeface="+mn-lt"/>
              </a:rPr>
              <a:t>laxiflorus</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Sclerocarya</a:t>
            </a:r>
            <a:r>
              <a:rPr lang="en-US" altLang="en-US" sz="1000" i="1" dirty="0">
                <a:solidFill>
                  <a:srgbClr val="FFFF00"/>
                </a:solidFill>
                <a:latin typeface="+mn-lt"/>
              </a:rPr>
              <a:t> </a:t>
            </a:r>
            <a:r>
              <a:rPr lang="en-US" altLang="en-US" sz="1000" i="1" dirty="0" err="1">
                <a:solidFill>
                  <a:srgbClr val="FFFF00"/>
                </a:solidFill>
                <a:latin typeface="+mn-lt"/>
              </a:rPr>
              <a:t>birrea</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Sterculia</a:t>
            </a:r>
            <a:r>
              <a:rPr lang="en-US" altLang="en-US" sz="1000" i="1" dirty="0">
                <a:solidFill>
                  <a:srgbClr val="FFFF00"/>
                </a:solidFill>
                <a:latin typeface="+mn-lt"/>
              </a:rPr>
              <a:t> </a:t>
            </a:r>
            <a:r>
              <a:rPr lang="en-US" altLang="en-US" sz="1000" i="1" dirty="0" err="1">
                <a:solidFill>
                  <a:srgbClr val="FFFF00"/>
                </a:solidFill>
                <a:latin typeface="+mn-lt"/>
              </a:rPr>
              <a:t>setigera</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Strychnos</a:t>
            </a:r>
            <a:r>
              <a:rPr lang="en-US" altLang="en-US" sz="1000" i="1" dirty="0">
                <a:solidFill>
                  <a:srgbClr val="FFFF00"/>
                </a:solidFill>
                <a:latin typeface="+mn-lt"/>
              </a:rPr>
              <a:t> </a:t>
            </a:r>
            <a:r>
              <a:rPr lang="en-US" altLang="en-US" sz="1000" i="1" dirty="0" err="1">
                <a:solidFill>
                  <a:srgbClr val="FFFF00"/>
                </a:solidFill>
                <a:latin typeface="+mn-lt"/>
              </a:rPr>
              <a:t>spinosa</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Feretia</a:t>
            </a:r>
            <a:r>
              <a:rPr lang="en-US" altLang="en-US" sz="1000" i="1" dirty="0">
                <a:solidFill>
                  <a:srgbClr val="FFFF00"/>
                </a:solidFill>
                <a:latin typeface="+mn-lt"/>
              </a:rPr>
              <a:t> </a:t>
            </a:r>
            <a:r>
              <a:rPr lang="en-US" altLang="en-US" sz="1000" i="1" dirty="0" err="1">
                <a:solidFill>
                  <a:srgbClr val="FFFF00"/>
                </a:solidFill>
                <a:latin typeface="+mn-lt"/>
              </a:rPr>
              <a:t>apodanthera</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Boscia</a:t>
            </a:r>
            <a:r>
              <a:rPr lang="en-US" altLang="en-US" sz="1000" i="1" dirty="0">
                <a:solidFill>
                  <a:srgbClr val="FFFF00"/>
                </a:solidFill>
                <a:latin typeface="+mn-lt"/>
              </a:rPr>
              <a:t> </a:t>
            </a:r>
            <a:r>
              <a:rPr lang="en-US" altLang="en-US" sz="1000" i="1" dirty="0" err="1">
                <a:solidFill>
                  <a:srgbClr val="FFFF00"/>
                </a:solidFill>
                <a:latin typeface="+mn-lt"/>
              </a:rPr>
              <a:t>angustifolia</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Guiera</a:t>
            </a:r>
            <a:r>
              <a:rPr lang="en-US" altLang="en-US" sz="1000" i="1" dirty="0">
                <a:solidFill>
                  <a:srgbClr val="FFFF00"/>
                </a:solidFill>
                <a:latin typeface="+mn-lt"/>
              </a:rPr>
              <a:t> </a:t>
            </a:r>
            <a:r>
              <a:rPr lang="en-US" altLang="en-US" sz="1000" i="1" dirty="0" err="1">
                <a:solidFill>
                  <a:srgbClr val="FFFF00"/>
                </a:solidFill>
                <a:latin typeface="+mn-lt"/>
              </a:rPr>
              <a:t>senegalensis</a:t>
            </a:r>
            <a:endParaRPr lang="en-US" altLang="en-US" sz="1000" i="1" dirty="0">
              <a:solidFill>
                <a:srgbClr val="FFFF00"/>
              </a:solidFill>
              <a:latin typeface="+mn-lt"/>
            </a:endParaRPr>
          </a:p>
          <a:p>
            <a:pPr eaLnBrk="1" hangingPunct="1"/>
            <a:r>
              <a:rPr lang="en-US" altLang="en-US" sz="1000" i="1" dirty="0" err="1">
                <a:solidFill>
                  <a:srgbClr val="FFFF00"/>
                </a:solidFill>
                <a:latin typeface="+mn-lt"/>
              </a:rPr>
              <a:t>Pterocarpus</a:t>
            </a:r>
            <a:r>
              <a:rPr lang="en-US" altLang="en-US" sz="1000" i="1" dirty="0">
                <a:solidFill>
                  <a:srgbClr val="FFFF00"/>
                </a:solidFill>
                <a:latin typeface="+mn-lt"/>
              </a:rPr>
              <a:t> </a:t>
            </a:r>
            <a:r>
              <a:rPr lang="en-US" altLang="en-US" sz="1000" i="1" dirty="0" err="1">
                <a:solidFill>
                  <a:srgbClr val="FFFF00"/>
                </a:solidFill>
                <a:latin typeface="+mn-lt"/>
              </a:rPr>
              <a:t>lucens</a:t>
            </a:r>
            <a:endParaRPr lang="en-US" altLang="en-US" sz="1000" i="1" dirty="0">
              <a:solidFill>
                <a:srgbClr val="FFFF00"/>
              </a:solidFill>
              <a:latin typeface="+mn-lt"/>
            </a:endParaRPr>
          </a:p>
          <a:p>
            <a:pPr eaLnBrk="1" hangingPunct="1"/>
            <a:endParaRPr lang="en-US" altLang="en-US" sz="1000" i="1" dirty="0">
              <a:solidFill>
                <a:srgbClr val="FFFF00"/>
              </a:solidFill>
              <a:latin typeface="+mn-lt"/>
            </a:endParaRPr>
          </a:p>
        </p:txBody>
      </p:sp>
      <p:pic>
        <p:nvPicPr>
          <p:cNvPr id="18435" name="Picture 4" descr="403_83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4474" y="457199"/>
            <a:ext cx="4639526" cy="309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6"/>
          <p:cNvSpPr>
            <a:spLocks noChangeArrowheads="1"/>
          </p:cNvSpPr>
          <p:nvPr/>
        </p:nvSpPr>
        <p:spPr bwMode="auto">
          <a:xfrm>
            <a:off x="152400" y="4037013"/>
            <a:ext cx="4572000"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50000"/>
              </a:lnSpc>
              <a:spcBef>
                <a:spcPct val="50000"/>
              </a:spcBef>
            </a:pPr>
            <a:r>
              <a:rPr lang="en-US" altLang="en-US" sz="1800" u="sng" dirty="0" err="1">
                <a:solidFill>
                  <a:srgbClr val="FFFF00"/>
                </a:solidFill>
                <a:latin typeface="+mn-lt"/>
              </a:rPr>
              <a:t>Especes</a:t>
            </a:r>
            <a:r>
              <a:rPr lang="en-US" altLang="en-US" sz="1800" u="sng" dirty="0">
                <a:solidFill>
                  <a:srgbClr val="FFFF00"/>
                </a:solidFill>
                <a:latin typeface="+mn-lt"/>
              </a:rPr>
              <a:t> </a:t>
            </a:r>
            <a:r>
              <a:rPr lang="en-US" altLang="en-US" sz="1800" u="sng" dirty="0" err="1">
                <a:solidFill>
                  <a:srgbClr val="FFFF00"/>
                </a:solidFill>
                <a:latin typeface="+mn-lt"/>
              </a:rPr>
              <a:t>Ligneuses</a:t>
            </a:r>
            <a:r>
              <a:rPr lang="en-US" altLang="en-US" sz="1800" u="sng" dirty="0">
                <a:solidFill>
                  <a:srgbClr val="FFFF00"/>
                </a:solidFill>
                <a:latin typeface="+mn-lt"/>
              </a:rPr>
              <a:t>, Site 403 – </a:t>
            </a:r>
            <a:r>
              <a:rPr lang="en-US" altLang="en-US" sz="1800" u="sng" dirty="0" smtClean="0">
                <a:solidFill>
                  <a:srgbClr val="FFFF00"/>
                </a:solidFill>
                <a:latin typeface="+mn-lt"/>
              </a:rPr>
              <a:t>Mar. 2013</a:t>
            </a:r>
            <a:endParaRPr lang="en-US" altLang="en-US" sz="1800" u="sng"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Combretum</a:t>
            </a:r>
            <a:r>
              <a:rPr lang="en-US" altLang="en-US" sz="1000" i="1" dirty="0">
                <a:solidFill>
                  <a:srgbClr val="FFFF00"/>
                </a:solidFill>
                <a:latin typeface="+mn-lt"/>
              </a:rPr>
              <a:t> </a:t>
            </a:r>
            <a:r>
              <a:rPr lang="en-US" altLang="en-US" sz="1000" i="1" dirty="0" err="1">
                <a:solidFill>
                  <a:srgbClr val="FFFF00"/>
                </a:solidFill>
                <a:latin typeface="+mn-lt"/>
              </a:rPr>
              <a:t>micranthum</a:t>
            </a:r>
            <a:endParaRPr lang="en-US" altLang="en-US" sz="1000" i="1"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Combretum</a:t>
            </a:r>
            <a:r>
              <a:rPr lang="en-US" altLang="en-US" sz="1000" i="1" dirty="0">
                <a:solidFill>
                  <a:srgbClr val="FFFF00"/>
                </a:solidFill>
                <a:latin typeface="+mn-lt"/>
              </a:rPr>
              <a:t> </a:t>
            </a:r>
            <a:r>
              <a:rPr lang="en-US" altLang="en-US" sz="1000" i="1" dirty="0" err="1">
                <a:solidFill>
                  <a:srgbClr val="FFFF00"/>
                </a:solidFill>
                <a:latin typeface="+mn-lt"/>
              </a:rPr>
              <a:t>nigricans</a:t>
            </a:r>
            <a:endParaRPr lang="en-US" altLang="en-US" sz="1000" i="1"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Combretum</a:t>
            </a:r>
            <a:r>
              <a:rPr lang="en-US" altLang="en-US" sz="1000" i="1" dirty="0">
                <a:solidFill>
                  <a:srgbClr val="FFFF00"/>
                </a:solidFill>
                <a:latin typeface="+mn-lt"/>
              </a:rPr>
              <a:t> </a:t>
            </a:r>
            <a:r>
              <a:rPr lang="en-US" altLang="en-US" sz="1000" i="1" dirty="0" err="1">
                <a:solidFill>
                  <a:srgbClr val="FFFF00"/>
                </a:solidFill>
                <a:latin typeface="+mn-lt"/>
              </a:rPr>
              <a:t>glutinosum</a:t>
            </a:r>
            <a:endParaRPr lang="en-US" altLang="en-US" sz="1000" i="1"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Bombax</a:t>
            </a:r>
            <a:r>
              <a:rPr lang="en-US" altLang="en-US" sz="1000" i="1" dirty="0">
                <a:solidFill>
                  <a:srgbClr val="FFFF00"/>
                </a:solidFill>
                <a:latin typeface="+mn-lt"/>
              </a:rPr>
              <a:t> </a:t>
            </a:r>
            <a:r>
              <a:rPr lang="en-US" altLang="en-US" sz="1000" i="1" dirty="0" err="1">
                <a:solidFill>
                  <a:srgbClr val="FFFF00"/>
                </a:solidFill>
                <a:latin typeface="+mn-lt"/>
              </a:rPr>
              <a:t>costatum</a:t>
            </a:r>
            <a:endParaRPr lang="en-US" altLang="en-US" sz="1000" i="1" dirty="0">
              <a:solidFill>
                <a:srgbClr val="FFFF00"/>
              </a:solidFill>
              <a:latin typeface="+mn-lt"/>
            </a:endParaRPr>
          </a:p>
          <a:p>
            <a:pPr eaLnBrk="1" hangingPunct="1">
              <a:lnSpc>
                <a:spcPct val="50000"/>
              </a:lnSpc>
              <a:spcBef>
                <a:spcPct val="50000"/>
              </a:spcBef>
            </a:pPr>
            <a:r>
              <a:rPr lang="en-US" altLang="en-US" sz="1000" i="1" dirty="0">
                <a:solidFill>
                  <a:srgbClr val="FFFF00"/>
                </a:solidFill>
                <a:latin typeface="+mn-lt"/>
              </a:rPr>
              <a:t>Acacia </a:t>
            </a:r>
            <a:r>
              <a:rPr lang="en-US" altLang="en-US" sz="1000" i="1" dirty="0" err="1">
                <a:solidFill>
                  <a:srgbClr val="FFFF00"/>
                </a:solidFill>
                <a:latin typeface="+mn-lt"/>
              </a:rPr>
              <a:t>macrostachya</a:t>
            </a:r>
            <a:endParaRPr lang="en-US" altLang="en-US" sz="1000" i="1"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Adansonia</a:t>
            </a:r>
            <a:r>
              <a:rPr lang="en-US" altLang="en-US" sz="1000" i="1" dirty="0">
                <a:solidFill>
                  <a:srgbClr val="FFFF00"/>
                </a:solidFill>
                <a:latin typeface="+mn-lt"/>
              </a:rPr>
              <a:t> </a:t>
            </a:r>
            <a:r>
              <a:rPr lang="en-US" altLang="en-US" sz="1000" i="1" dirty="0" err="1">
                <a:solidFill>
                  <a:srgbClr val="FFFF00"/>
                </a:solidFill>
                <a:latin typeface="+mn-lt"/>
              </a:rPr>
              <a:t>digitata</a:t>
            </a:r>
            <a:endParaRPr lang="en-US" altLang="en-US" sz="1000" i="1"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Grewia</a:t>
            </a:r>
            <a:r>
              <a:rPr lang="en-US" altLang="en-US" sz="1000" i="1" dirty="0">
                <a:solidFill>
                  <a:srgbClr val="FFFF00"/>
                </a:solidFill>
                <a:latin typeface="+mn-lt"/>
              </a:rPr>
              <a:t> bicolor</a:t>
            </a:r>
          </a:p>
          <a:p>
            <a:pPr eaLnBrk="1" hangingPunct="1">
              <a:lnSpc>
                <a:spcPct val="50000"/>
              </a:lnSpc>
              <a:spcBef>
                <a:spcPct val="50000"/>
              </a:spcBef>
            </a:pPr>
            <a:r>
              <a:rPr lang="en-US" altLang="en-US" sz="1000" i="1" dirty="0" err="1">
                <a:solidFill>
                  <a:srgbClr val="FFFF00"/>
                </a:solidFill>
                <a:latin typeface="+mn-lt"/>
              </a:rPr>
              <a:t>Sterculia</a:t>
            </a:r>
            <a:r>
              <a:rPr lang="en-US" altLang="en-US" sz="1000" i="1" dirty="0">
                <a:solidFill>
                  <a:srgbClr val="FFFF00"/>
                </a:solidFill>
                <a:latin typeface="+mn-lt"/>
              </a:rPr>
              <a:t> </a:t>
            </a:r>
            <a:r>
              <a:rPr lang="en-US" altLang="en-US" sz="1000" i="1" dirty="0" err="1">
                <a:solidFill>
                  <a:srgbClr val="FFFF00"/>
                </a:solidFill>
                <a:latin typeface="+mn-lt"/>
              </a:rPr>
              <a:t>setigera</a:t>
            </a:r>
            <a:endParaRPr lang="en-US" altLang="en-US" sz="1000" i="1"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Boscia</a:t>
            </a:r>
            <a:r>
              <a:rPr lang="en-US" altLang="en-US" sz="1000" i="1" dirty="0">
                <a:solidFill>
                  <a:srgbClr val="FFFF00"/>
                </a:solidFill>
                <a:latin typeface="+mn-lt"/>
              </a:rPr>
              <a:t> </a:t>
            </a:r>
            <a:r>
              <a:rPr lang="en-US" altLang="en-US" sz="1000" i="1" dirty="0" err="1">
                <a:solidFill>
                  <a:srgbClr val="FFFF00"/>
                </a:solidFill>
                <a:latin typeface="+mn-lt"/>
              </a:rPr>
              <a:t>angustifolia</a:t>
            </a:r>
            <a:endParaRPr lang="en-US" altLang="en-US" sz="1000" i="1"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Guiera</a:t>
            </a:r>
            <a:r>
              <a:rPr lang="en-US" altLang="en-US" sz="1000" i="1" dirty="0">
                <a:solidFill>
                  <a:srgbClr val="FFFF00"/>
                </a:solidFill>
                <a:latin typeface="+mn-lt"/>
              </a:rPr>
              <a:t> </a:t>
            </a:r>
            <a:r>
              <a:rPr lang="en-US" altLang="en-US" sz="1000" i="1" dirty="0" err="1">
                <a:solidFill>
                  <a:srgbClr val="FFFF00"/>
                </a:solidFill>
                <a:latin typeface="+mn-lt"/>
              </a:rPr>
              <a:t>senegalensis</a:t>
            </a:r>
            <a:endParaRPr lang="en-US" altLang="en-US" sz="1000" i="1" dirty="0">
              <a:solidFill>
                <a:srgbClr val="FFFF00"/>
              </a:solidFill>
              <a:latin typeface="+mn-lt"/>
            </a:endParaRPr>
          </a:p>
          <a:p>
            <a:pPr eaLnBrk="1" hangingPunct="1">
              <a:lnSpc>
                <a:spcPct val="50000"/>
              </a:lnSpc>
              <a:spcBef>
                <a:spcPct val="50000"/>
              </a:spcBef>
            </a:pPr>
            <a:r>
              <a:rPr lang="en-US" altLang="en-US" sz="1000" i="1" dirty="0" err="1">
                <a:solidFill>
                  <a:srgbClr val="FFFF00"/>
                </a:solidFill>
                <a:latin typeface="+mn-lt"/>
              </a:rPr>
              <a:t>Pterocarpus</a:t>
            </a:r>
            <a:r>
              <a:rPr lang="en-US" altLang="en-US" sz="1000" i="1" dirty="0">
                <a:solidFill>
                  <a:srgbClr val="FFFF00"/>
                </a:solidFill>
                <a:latin typeface="+mn-lt"/>
              </a:rPr>
              <a:t> </a:t>
            </a:r>
            <a:r>
              <a:rPr lang="en-US" altLang="en-US" sz="1000" i="1" dirty="0" err="1">
                <a:solidFill>
                  <a:srgbClr val="FFFF00"/>
                </a:solidFill>
                <a:latin typeface="+mn-lt"/>
              </a:rPr>
              <a:t>lucens</a:t>
            </a:r>
            <a:endParaRPr lang="en-US" altLang="en-US" sz="1000" i="1" dirty="0">
              <a:solidFill>
                <a:srgbClr val="FFFF00"/>
              </a:solidFill>
              <a:latin typeface="+mn-lt"/>
            </a:endParaRPr>
          </a:p>
          <a:p>
            <a:pPr eaLnBrk="1" hangingPunct="1">
              <a:lnSpc>
                <a:spcPct val="50000"/>
              </a:lnSpc>
              <a:spcBef>
                <a:spcPct val="50000"/>
              </a:spcBef>
            </a:pPr>
            <a:endParaRPr lang="en-US" altLang="en-US" sz="1000" i="1" dirty="0">
              <a:solidFill>
                <a:srgbClr val="FFFF00"/>
              </a:solidFill>
              <a:latin typeface="+mn-lt"/>
            </a:endParaRPr>
          </a:p>
        </p:txBody>
      </p:sp>
      <p:sp>
        <p:nvSpPr>
          <p:cNvPr id="18438" name="Rectangle 7"/>
          <p:cNvSpPr>
            <a:spLocks noChangeArrowheads="1"/>
          </p:cNvSpPr>
          <p:nvPr/>
        </p:nvSpPr>
        <p:spPr bwMode="auto">
          <a:xfrm>
            <a:off x="8229600" y="3863269"/>
            <a:ext cx="915635"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pPr>
            <a:r>
              <a:rPr lang="en-US" altLang="en-US" sz="2800" b="1" dirty="0" smtClean="0">
                <a:solidFill>
                  <a:schemeClr val="bg1"/>
                </a:solidFill>
                <a:latin typeface="+mn-lt"/>
                <a:ea typeface="Adobe Fan Heiti Std B" pitchFamily="34" charset="-128"/>
              </a:rPr>
              <a:t>2013</a:t>
            </a:r>
            <a:endParaRPr lang="en-US" altLang="en-US" sz="2800" b="1" dirty="0">
              <a:solidFill>
                <a:schemeClr val="bg1"/>
              </a:solidFill>
              <a:latin typeface="+mn-lt"/>
              <a:ea typeface="Adobe Fan Heiti Std B" pitchFamily="34" charset="-128"/>
            </a:endParaRPr>
          </a:p>
        </p:txBody>
      </p:sp>
      <p:sp>
        <p:nvSpPr>
          <p:cNvPr id="18439" name="Rectangle 8"/>
          <p:cNvSpPr>
            <a:spLocks noChangeArrowheads="1"/>
          </p:cNvSpPr>
          <p:nvPr/>
        </p:nvSpPr>
        <p:spPr bwMode="auto">
          <a:xfrm>
            <a:off x="8229600" y="533400"/>
            <a:ext cx="915635"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pPr>
            <a:r>
              <a:rPr lang="en-US" altLang="en-US" sz="2800" b="1" dirty="0">
                <a:solidFill>
                  <a:schemeClr val="bg1"/>
                </a:solidFill>
                <a:latin typeface="+mn-lt"/>
                <a:ea typeface="Adobe Fan Heiti Std B" pitchFamily="34" charset="-128"/>
              </a:rPr>
              <a:t>1984</a:t>
            </a:r>
          </a:p>
        </p:txBody>
      </p:sp>
      <p:sp>
        <p:nvSpPr>
          <p:cNvPr id="18440" name="Rectangle 4"/>
          <p:cNvSpPr>
            <a:spLocks noChangeArrowheads="1"/>
          </p:cNvSpPr>
          <p:nvPr/>
        </p:nvSpPr>
        <p:spPr bwMode="auto">
          <a:xfrm>
            <a:off x="481013" y="0"/>
            <a:ext cx="86629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200" dirty="0">
                <a:solidFill>
                  <a:srgbClr val="FF9900"/>
                </a:solidFill>
                <a:latin typeface="+mn-lt"/>
              </a:rPr>
              <a:t>Diminution de la </a:t>
            </a:r>
            <a:r>
              <a:rPr lang="en-US" altLang="en-US" sz="2200" dirty="0" err="1" smtClean="0">
                <a:solidFill>
                  <a:srgbClr val="FF9900"/>
                </a:solidFill>
                <a:latin typeface="+mn-lt"/>
              </a:rPr>
              <a:t>Biodiversité</a:t>
            </a:r>
            <a:r>
              <a:rPr lang="en-US" altLang="en-US" sz="2200" dirty="0" smtClean="0">
                <a:solidFill>
                  <a:srgbClr val="FF9900"/>
                </a:solidFill>
                <a:latin typeface="+mn-lt"/>
              </a:rPr>
              <a:t>: </a:t>
            </a:r>
            <a:r>
              <a:rPr lang="en-US" altLang="en-US" sz="2200" dirty="0">
                <a:solidFill>
                  <a:srgbClr val="FF9900"/>
                </a:solidFill>
                <a:latin typeface="+mn-lt"/>
              </a:rPr>
              <a:t>Site </a:t>
            </a:r>
            <a:r>
              <a:rPr lang="en-US" altLang="en-US" sz="2200" dirty="0" err="1">
                <a:solidFill>
                  <a:srgbClr val="FF9900"/>
                </a:solidFill>
                <a:latin typeface="+mn-lt"/>
              </a:rPr>
              <a:t>dans</a:t>
            </a:r>
            <a:r>
              <a:rPr lang="en-US" altLang="en-US" sz="2200" dirty="0">
                <a:solidFill>
                  <a:srgbClr val="FF9900"/>
                </a:solidFill>
                <a:latin typeface="+mn-lt"/>
              </a:rPr>
              <a:t> le </a:t>
            </a:r>
            <a:r>
              <a:rPr lang="en-US" altLang="en-US" sz="2200" dirty="0" err="1">
                <a:solidFill>
                  <a:srgbClr val="FF9900"/>
                </a:solidFill>
                <a:latin typeface="+mn-lt"/>
              </a:rPr>
              <a:t>Boundou</a:t>
            </a:r>
            <a:r>
              <a:rPr lang="en-US" altLang="en-US" sz="2200" dirty="0">
                <a:solidFill>
                  <a:srgbClr val="FF9900"/>
                </a:solidFill>
                <a:latin typeface="+mn-lt"/>
              </a:rPr>
              <a:t>, </a:t>
            </a:r>
            <a:r>
              <a:rPr lang="en-US" altLang="en-US" sz="2200" dirty="0" err="1">
                <a:solidFill>
                  <a:srgbClr val="FF9900"/>
                </a:solidFill>
                <a:latin typeface="+mn-lt"/>
              </a:rPr>
              <a:t>nord-est</a:t>
            </a:r>
            <a:r>
              <a:rPr lang="en-US" altLang="en-US" sz="2200" dirty="0">
                <a:solidFill>
                  <a:srgbClr val="FF9900"/>
                </a:solidFill>
                <a:latin typeface="+mn-lt"/>
              </a:rPr>
              <a:t> </a:t>
            </a:r>
            <a:r>
              <a:rPr lang="en-US" altLang="en-US" sz="2200" dirty="0" err="1">
                <a:solidFill>
                  <a:srgbClr val="FF9900"/>
                </a:solidFill>
                <a:latin typeface="+mn-lt"/>
              </a:rPr>
              <a:t>Tamba</a:t>
            </a:r>
            <a:endParaRPr lang="en-US" altLang="en-US" sz="2200" dirty="0">
              <a:solidFill>
                <a:srgbClr val="FF9900"/>
              </a:solidFill>
              <a:latin typeface="+mn-lt"/>
            </a:endParaRPr>
          </a:p>
          <a:p>
            <a:pPr eaLnBrk="1" hangingPunct="1"/>
            <a:endParaRPr lang="en-US" altLang="en-US" sz="2200" dirty="0">
              <a:solidFill>
                <a:srgbClr val="FF9900"/>
              </a:solidFill>
              <a:latin typeface="+mn-lt"/>
            </a:endParaRPr>
          </a:p>
        </p:txBody>
      </p:sp>
    </p:spTree>
    <p:extLst>
      <p:ext uri="{BB962C8B-B14F-4D97-AF65-F5344CB8AC3E}">
        <p14:creationId xmlns:p14="http://schemas.microsoft.com/office/powerpoint/2010/main" val="3900539014"/>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101682472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5"/>
          <p:cNvSpPr>
            <a:spLocks noChangeArrowheads="1"/>
          </p:cNvSpPr>
          <p:nvPr/>
        </p:nvSpPr>
        <p:spPr bwMode="auto">
          <a:xfrm>
            <a:off x="3383930" y="2531327"/>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i="0">
              <a:latin typeface="Arial" charset="0"/>
              <a:cs typeface="Arial" charset="0"/>
            </a:endParaRPr>
          </a:p>
        </p:txBody>
      </p:sp>
      <p:sp>
        <p:nvSpPr>
          <p:cNvPr id="129028" name="Rectangle 13"/>
          <p:cNvSpPr>
            <a:spLocks noChangeArrowheads="1"/>
          </p:cNvSpPr>
          <p:nvPr/>
        </p:nvSpPr>
        <p:spPr bwMode="auto">
          <a:xfrm>
            <a:off x="1295400" y="164662"/>
            <a:ext cx="68291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i="0" dirty="0" smtClean="0">
                <a:solidFill>
                  <a:srgbClr val="FF9900"/>
                </a:solidFill>
                <a:latin typeface="Arial" charset="0"/>
                <a:cs typeface="Arial" charset="0"/>
              </a:rPr>
              <a:t>Expansion de </a:t>
            </a:r>
            <a:r>
              <a:rPr lang="en-US" altLang="en-US" sz="2400" b="1" i="0" dirty="0" err="1" smtClean="0">
                <a:solidFill>
                  <a:srgbClr val="FF9900"/>
                </a:solidFill>
                <a:latin typeface="Arial" charset="0"/>
                <a:cs typeface="Arial" charset="0"/>
              </a:rPr>
              <a:t>l’agriculture</a:t>
            </a:r>
            <a:r>
              <a:rPr lang="en-US" altLang="en-US" sz="2400" b="1" i="0" dirty="0" smtClean="0">
                <a:solidFill>
                  <a:srgbClr val="FF9900"/>
                </a:solidFill>
                <a:latin typeface="Arial" charset="0"/>
                <a:cs typeface="Arial" charset="0"/>
              </a:rPr>
              <a:t> au </a:t>
            </a:r>
            <a:r>
              <a:rPr lang="en-US" altLang="en-US" sz="2400" b="1" i="0" dirty="0" err="1" smtClean="0">
                <a:solidFill>
                  <a:srgbClr val="FF9900"/>
                </a:solidFill>
                <a:latin typeface="Arial" charset="0"/>
                <a:cs typeface="Arial" charset="0"/>
              </a:rPr>
              <a:t>sud</a:t>
            </a:r>
            <a:r>
              <a:rPr lang="en-US" altLang="en-US" sz="2400" b="1" i="0" dirty="0" smtClean="0">
                <a:solidFill>
                  <a:srgbClr val="FF9900"/>
                </a:solidFill>
                <a:latin typeface="Arial" charset="0"/>
                <a:cs typeface="Arial" charset="0"/>
              </a:rPr>
              <a:t> du </a:t>
            </a:r>
            <a:r>
              <a:rPr lang="en-US" altLang="en-US" sz="2400" b="1" i="0" dirty="0" err="1" smtClean="0">
                <a:solidFill>
                  <a:srgbClr val="FF9900"/>
                </a:solidFill>
                <a:latin typeface="Arial" charset="0"/>
                <a:cs typeface="Arial" charset="0"/>
              </a:rPr>
              <a:t>Sénégal</a:t>
            </a:r>
            <a:endParaRPr lang="en-US" altLang="en-US" sz="2400" b="1" i="0" dirty="0">
              <a:solidFill>
                <a:srgbClr val="FF9900"/>
              </a:solidFill>
              <a:latin typeface="Arial" charset="0"/>
              <a:cs typeface="Arial" charset="0"/>
            </a:endParaRPr>
          </a:p>
        </p:txBody>
      </p:sp>
      <p:pic>
        <p:nvPicPr>
          <p:cNvPr id="129029" name="Picture 14" descr="ecoregion_map_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020" y="16727"/>
            <a:ext cx="106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Line 15"/>
          <p:cNvSpPr>
            <a:spLocks noChangeShapeType="1"/>
          </p:cNvSpPr>
          <p:nvPr/>
        </p:nvSpPr>
        <p:spPr bwMode="auto">
          <a:xfrm flipH="1">
            <a:off x="583580" y="245327"/>
            <a:ext cx="381000" cy="3810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9031" name="Picture 2" descr="D:\Slides\sen_aerials\Nov_2003\020820-R1-13A-s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580" y="979449"/>
            <a:ext cx="83470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1149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D:\Slides\Senegal_Seasons\wooddry-en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09625"/>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Rectangle 3"/>
          <p:cNvSpPr>
            <a:spLocks noChangeArrowheads="1"/>
          </p:cNvSpPr>
          <p:nvPr/>
        </p:nvSpPr>
        <p:spPr bwMode="auto">
          <a:xfrm>
            <a:off x="176213" y="0"/>
            <a:ext cx="35417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b="1" i="0">
                <a:solidFill>
                  <a:schemeClr val="bg1"/>
                </a:solidFill>
                <a:latin typeface="Arial" charset="0"/>
              </a:rPr>
              <a:t>13˚ North – Senegal</a:t>
            </a:r>
          </a:p>
        </p:txBody>
      </p:sp>
      <p:sp>
        <p:nvSpPr>
          <p:cNvPr id="4" name="Rectangle 2"/>
          <p:cNvSpPr>
            <a:spLocks noChangeArrowheads="1"/>
          </p:cNvSpPr>
          <p:nvPr/>
        </p:nvSpPr>
        <p:spPr bwMode="auto">
          <a:xfrm>
            <a:off x="1371600" y="101025"/>
            <a:ext cx="55771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b="1" dirty="0" smtClean="0">
                <a:solidFill>
                  <a:srgbClr val="FFC000"/>
                </a:solidFill>
                <a:latin typeface="Arial" charset="0"/>
              </a:rPr>
              <a:t>Forêt  </a:t>
            </a:r>
            <a:r>
              <a:rPr lang="fr-FR" altLang="en-US" sz="2800" b="1" dirty="0" smtClean="0">
                <a:solidFill>
                  <a:srgbClr val="FFC000"/>
                </a:solidFill>
                <a:latin typeface="Arial" charset="0"/>
              </a:rPr>
              <a:t>claire: </a:t>
            </a:r>
            <a:r>
              <a:rPr lang="fr-FR" altLang="en-US" sz="2800" b="1" dirty="0" err="1" smtClean="0">
                <a:solidFill>
                  <a:srgbClr val="FFC000"/>
                </a:solidFill>
                <a:latin typeface="Arial" charset="0"/>
              </a:rPr>
              <a:t>Dépt</a:t>
            </a:r>
            <a:r>
              <a:rPr lang="fr-FR" altLang="en-US" sz="2800" b="1" dirty="0" smtClean="0">
                <a:solidFill>
                  <a:srgbClr val="FFC000"/>
                </a:solidFill>
                <a:latin typeface="Arial" charset="0"/>
              </a:rPr>
              <a:t>. de Vélingara</a:t>
            </a:r>
            <a:endParaRPr lang="en-US" altLang="en-US" sz="2800" dirty="0">
              <a:solidFill>
                <a:srgbClr val="FFC000"/>
              </a:solidFill>
            </a:endParaRPr>
          </a:p>
        </p:txBody>
      </p:sp>
    </p:spTree>
    <p:extLst>
      <p:ext uri="{BB962C8B-B14F-4D97-AF65-F5344CB8AC3E}">
        <p14:creationId xmlns:p14="http://schemas.microsoft.com/office/powerpoint/2010/main" val="42558740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D:\Slides\Senegal_Seasons\woodwet-en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09625"/>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3"/>
          <p:cNvSpPr>
            <a:spLocks noChangeArrowheads="1"/>
          </p:cNvSpPr>
          <p:nvPr/>
        </p:nvSpPr>
        <p:spPr bwMode="auto">
          <a:xfrm>
            <a:off x="176213" y="0"/>
            <a:ext cx="35417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b="1" i="0">
                <a:solidFill>
                  <a:schemeClr val="bg1"/>
                </a:solidFill>
                <a:latin typeface="Arial" charset="0"/>
              </a:rPr>
              <a:t>13˚ North – Senegal</a:t>
            </a:r>
          </a:p>
        </p:txBody>
      </p:sp>
      <p:sp>
        <p:nvSpPr>
          <p:cNvPr id="5" name="Rectangle 2"/>
          <p:cNvSpPr>
            <a:spLocks noChangeArrowheads="1"/>
          </p:cNvSpPr>
          <p:nvPr/>
        </p:nvSpPr>
        <p:spPr bwMode="auto">
          <a:xfrm>
            <a:off x="1371600" y="101025"/>
            <a:ext cx="55771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b="1" dirty="0" smtClean="0">
                <a:solidFill>
                  <a:srgbClr val="FFC000"/>
                </a:solidFill>
                <a:latin typeface="Arial" charset="0"/>
              </a:rPr>
              <a:t>Forêt  </a:t>
            </a:r>
            <a:r>
              <a:rPr lang="fr-FR" altLang="en-US" sz="2800" b="1" dirty="0" smtClean="0">
                <a:solidFill>
                  <a:srgbClr val="FFC000"/>
                </a:solidFill>
                <a:latin typeface="Arial" charset="0"/>
              </a:rPr>
              <a:t>claire: </a:t>
            </a:r>
            <a:r>
              <a:rPr lang="fr-FR" altLang="en-US" sz="2800" b="1" dirty="0" err="1" smtClean="0">
                <a:solidFill>
                  <a:srgbClr val="FFC000"/>
                </a:solidFill>
                <a:latin typeface="Arial" charset="0"/>
              </a:rPr>
              <a:t>Dépt</a:t>
            </a:r>
            <a:r>
              <a:rPr lang="fr-FR" altLang="en-US" sz="2800" b="1" dirty="0" smtClean="0">
                <a:solidFill>
                  <a:srgbClr val="FFC000"/>
                </a:solidFill>
                <a:latin typeface="Arial" charset="0"/>
              </a:rPr>
              <a:t>. de Vélingara</a:t>
            </a:r>
            <a:endParaRPr lang="en-US" altLang="en-US" sz="2800" dirty="0">
              <a:solidFill>
                <a:srgbClr val="FFC000"/>
              </a:solidFill>
            </a:endParaRPr>
          </a:p>
        </p:txBody>
      </p:sp>
    </p:spTree>
    <p:extLst>
      <p:ext uri="{BB962C8B-B14F-4D97-AF65-F5344CB8AC3E}">
        <p14:creationId xmlns:p14="http://schemas.microsoft.com/office/powerpoint/2010/main" val="2086095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019800" y="4572000"/>
            <a:ext cx="313419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smtClean="0">
                <a:solidFill>
                  <a:srgbClr val="FF9900"/>
                </a:solidFill>
                <a:latin typeface="Arial" panose="020B0604020202020204" pitchFamily="34" charset="0"/>
                <a:cs typeface="Arial" panose="020B0604020202020204" pitchFamily="34" charset="0"/>
              </a:rPr>
              <a:t>Evolution des surfaces</a:t>
            </a:r>
          </a:p>
          <a:p>
            <a:r>
              <a:rPr lang="en-US" altLang="en-US" dirty="0" err="1" smtClean="0">
                <a:solidFill>
                  <a:srgbClr val="FF9900"/>
                </a:solidFill>
                <a:latin typeface="Arial" panose="020B0604020202020204" pitchFamily="34" charset="0"/>
                <a:cs typeface="Arial" panose="020B0604020202020204" pitchFamily="34" charset="0"/>
              </a:rPr>
              <a:t>défrichées</a:t>
            </a:r>
            <a:r>
              <a:rPr lang="en-US" altLang="en-US" dirty="0" smtClean="0">
                <a:solidFill>
                  <a:srgbClr val="FF9900"/>
                </a:solidFill>
                <a:latin typeface="Arial" panose="020B0604020202020204" pitchFamily="34" charset="0"/>
                <a:cs typeface="Arial" panose="020B0604020202020204" pitchFamily="34" charset="0"/>
              </a:rPr>
              <a:t> </a:t>
            </a:r>
            <a:r>
              <a:rPr lang="en-US" altLang="en-US" dirty="0" smtClean="0">
                <a:solidFill>
                  <a:srgbClr val="FF9900"/>
                </a:solidFill>
                <a:latin typeface="Arial" panose="020B0604020202020204" pitchFamily="34" charset="0"/>
                <a:cs typeface="Arial" panose="020B0604020202020204" pitchFamily="34" charset="0"/>
              </a:rPr>
              <a:t>pour </a:t>
            </a:r>
            <a:r>
              <a:rPr lang="en-US" altLang="en-US" dirty="0" err="1" smtClean="0">
                <a:solidFill>
                  <a:srgbClr val="FF9900"/>
                </a:solidFill>
                <a:latin typeface="Arial" panose="020B0604020202020204" pitchFamily="34" charset="0"/>
                <a:cs typeface="Arial" panose="020B0604020202020204" pitchFamily="34" charset="0"/>
              </a:rPr>
              <a:t>l’agriculture</a:t>
            </a:r>
            <a:endParaRPr lang="en-US" altLang="en-US" dirty="0" smtClean="0">
              <a:solidFill>
                <a:srgbClr val="FF9900"/>
              </a:solidFill>
              <a:latin typeface="Arial" panose="020B0604020202020204" pitchFamily="34" charset="0"/>
              <a:cs typeface="Arial" panose="020B0604020202020204" pitchFamily="34" charset="0"/>
            </a:endParaRPr>
          </a:p>
          <a:p>
            <a:r>
              <a:rPr lang="en-US" altLang="en-US" dirty="0" err="1" smtClean="0">
                <a:solidFill>
                  <a:srgbClr val="FF9900"/>
                </a:solidFill>
                <a:latin typeface="Arial" panose="020B0604020202020204" pitchFamily="34" charset="0"/>
                <a:cs typeface="Arial" panose="020B0604020202020204" pitchFamily="34" charset="0"/>
              </a:rPr>
              <a:t>Dépt</a:t>
            </a:r>
            <a:r>
              <a:rPr lang="en-US" altLang="en-US" dirty="0" smtClean="0">
                <a:solidFill>
                  <a:srgbClr val="FF9900"/>
                </a:solidFill>
                <a:latin typeface="Arial" panose="020B0604020202020204" pitchFamily="34" charset="0"/>
                <a:cs typeface="Arial" panose="020B0604020202020204" pitchFamily="34" charset="0"/>
              </a:rPr>
              <a:t>. de </a:t>
            </a:r>
            <a:r>
              <a:rPr lang="en-US" altLang="en-US" dirty="0" err="1" smtClean="0">
                <a:solidFill>
                  <a:srgbClr val="FF9900"/>
                </a:solidFill>
                <a:latin typeface="Arial" panose="020B0604020202020204" pitchFamily="34" charset="0"/>
                <a:cs typeface="Arial" panose="020B0604020202020204" pitchFamily="34" charset="0"/>
              </a:rPr>
              <a:t>Vélingara</a:t>
            </a:r>
            <a:endParaRPr lang="en-US" altLang="en-US" dirty="0">
              <a:solidFill>
                <a:srgbClr val="FF9900"/>
              </a:solidFill>
              <a:latin typeface="Arial" panose="020B0604020202020204" pitchFamily="34" charset="0"/>
              <a:cs typeface="Arial" panose="020B0604020202020204" pitchFamily="34" charset="0"/>
            </a:endParaRPr>
          </a:p>
        </p:txBody>
      </p:sp>
      <p:sp>
        <p:nvSpPr>
          <p:cNvPr id="86019" name="Text Box 3"/>
          <p:cNvSpPr txBox="1">
            <a:spLocks noChangeArrowheads="1"/>
          </p:cNvSpPr>
          <p:nvPr/>
        </p:nvSpPr>
        <p:spPr bwMode="auto">
          <a:xfrm>
            <a:off x="3778250" y="6238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t>1983</a:t>
            </a:r>
          </a:p>
        </p:txBody>
      </p:sp>
      <p:sp>
        <p:nvSpPr>
          <p:cNvPr id="86020" name="Rectangle 4"/>
          <p:cNvSpPr>
            <a:spLocks noChangeArrowheads="1"/>
          </p:cNvSpPr>
          <p:nvPr/>
        </p:nvSpPr>
        <p:spPr bwMode="auto">
          <a:xfrm>
            <a:off x="4648200" y="6096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t>1994</a:t>
            </a:r>
          </a:p>
        </p:txBody>
      </p:sp>
      <p:sp>
        <p:nvSpPr>
          <p:cNvPr id="86021" name="Rectangle 5"/>
          <p:cNvSpPr>
            <a:spLocks noChangeArrowheads="1"/>
          </p:cNvSpPr>
          <p:nvPr/>
        </p:nvSpPr>
        <p:spPr bwMode="auto">
          <a:xfrm>
            <a:off x="3810000" y="38242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t>1996</a:t>
            </a:r>
          </a:p>
        </p:txBody>
      </p:sp>
      <p:sp>
        <p:nvSpPr>
          <p:cNvPr id="86022" name="Rectangle 6"/>
          <p:cNvSpPr>
            <a:spLocks noChangeArrowheads="1"/>
          </p:cNvSpPr>
          <p:nvPr/>
        </p:nvSpPr>
        <p:spPr bwMode="auto">
          <a:xfrm>
            <a:off x="4692650" y="38242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t>1998</a:t>
            </a:r>
          </a:p>
        </p:txBody>
      </p:sp>
      <p:sp>
        <p:nvSpPr>
          <p:cNvPr id="86023" name="Rectangle 7"/>
          <p:cNvSpPr>
            <a:spLocks noChangeArrowheads="1"/>
          </p:cNvSpPr>
          <p:nvPr/>
        </p:nvSpPr>
        <p:spPr bwMode="auto">
          <a:xfrm>
            <a:off x="152400" y="2605088"/>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FF9900"/>
                </a:solidFill>
              </a:rPr>
              <a:t>1997</a:t>
            </a:r>
          </a:p>
        </p:txBody>
      </p:sp>
      <p:sp>
        <p:nvSpPr>
          <p:cNvPr id="86024" name="Rectangle 8"/>
          <p:cNvSpPr>
            <a:spLocks noChangeArrowheads="1"/>
          </p:cNvSpPr>
          <p:nvPr/>
        </p:nvSpPr>
        <p:spPr bwMode="auto">
          <a:xfrm>
            <a:off x="8350250" y="3748088"/>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9900"/>
                </a:solidFill>
              </a:rPr>
              <a:t>2001</a:t>
            </a:r>
          </a:p>
        </p:txBody>
      </p:sp>
      <p:pic>
        <p:nvPicPr>
          <p:cNvPr id="86025" name="Picture 9" descr="lenkering01_enh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2988" y="0"/>
            <a:ext cx="5637212" cy="3735388"/>
          </a:xfrm>
          <a:prstGeom prst="rect">
            <a:avLst/>
          </a:prstGeom>
          <a:noFill/>
          <a:extLst>
            <a:ext uri="{909E8E84-426E-40DD-AFC4-6F175D3DCCD1}">
              <a14:hiddenFill xmlns:a14="http://schemas.microsoft.com/office/drawing/2010/main">
                <a:solidFill>
                  <a:srgbClr val="FFFFFF"/>
                </a:solidFill>
              </a14:hiddenFill>
            </a:ext>
          </a:extLst>
        </p:spPr>
      </p:pic>
      <p:pic>
        <p:nvPicPr>
          <p:cNvPr id="86026" name="Picture 10" descr="lenkering97_enhsm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0"/>
            <a:ext cx="5791200" cy="3836988"/>
          </a:xfrm>
          <a:prstGeom prst="rect">
            <a:avLst/>
          </a:prstGeom>
          <a:noFill/>
          <a:extLst>
            <a:ext uri="{909E8E84-426E-40DD-AFC4-6F175D3DCCD1}">
              <a14:hiddenFill xmlns:a14="http://schemas.microsoft.com/office/drawing/2010/main">
                <a:solidFill>
                  <a:srgbClr val="FFFFFF"/>
                </a:solidFill>
              </a14:hiddenFill>
            </a:ext>
          </a:extLst>
        </p:spPr>
      </p:pic>
      <p:pic>
        <p:nvPicPr>
          <p:cNvPr id="86027" name="Picture 11" descr="ecoregion_map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47800" cy="1033463"/>
          </a:xfrm>
          <a:prstGeom prst="rect">
            <a:avLst/>
          </a:prstGeom>
          <a:noFill/>
          <a:extLst>
            <a:ext uri="{909E8E84-426E-40DD-AFC4-6F175D3DCCD1}">
              <a14:hiddenFill xmlns:a14="http://schemas.microsoft.com/office/drawing/2010/main">
                <a:solidFill>
                  <a:srgbClr val="FFFFFF"/>
                </a:solidFill>
              </a14:hiddenFill>
            </a:ext>
          </a:extLst>
        </p:spPr>
      </p:pic>
      <p:sp>
        <p:nvSpPr>
          <p:cNvPr id="86029" name="Line 13"/>
          <p:cNvSpPr>
            <a:spLocks noChangeShapeType="1"/>
          </p:cNvSpPr>
          <p:nvPr/>
        </p:nvSpPr>
        <p:spPr bwMode="auto">
          <a:xfrm>
            <a:off x="327115" y="620486"/>
            <a:ext cx="457200" cy="2286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92288124"/>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6"/>
          <p:cNvSpPr>
            <a:spLocks noChangeArrowheads="1"/>
          </p:cNvSpPr>
          <p:nvPr/>
        </p:nvSpPr>
        <p:spPr bwMode="auto">
          <a:xfrm>
            <a:off x="304800" y="1390471"/>
            <a:ext cx="3733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dirty="0" err="1" smtClean="0">
                <a:solidFill>
                  <a:srgbClr val="FF9900"/>
                </a:solidFill>
              </a:rPr>
              <a:t>Défrichement</a:t>
            </a:r>
            <a:r>
              <a:rPr lang="en-US" sz="2400" dirty="0" smtClean="0">
                <a:solidFill>
                  <a:srgbClr val="FF9900"/>
                </a:solidFill>
              </a:rPr>
              <a:t> de la </a:t>
            </a:r>
            <a:r>
              <a:rPr lang="en-US" sz="2400" dirty="0" err="1" smtClean="0">
                <a:solidFill>
                  <a:srgbClr val="FF9900"/>
                </a:solidFill>
              </a:rPr>
              <a:t>Forêt</a:t>
            </a:r>
            <a:r>
              <a:rPr lang="en-US" sz="2400" dirty="0" smtClean="0">
                <a:solidFill>
                  <a:srgbClr val="FF9900"/>
                </a:solidFill>
              </a:rPr>
              <a:t> </a:t>
            </a:r>
            <a:r>
              <a:rPr lang="en-US" sz="2400" dirty="0" err="1" smtClean="0">
                <a:solidFill>
                  <a:srgbClr val="FF9900"/>
                </a:solidFill>
              </a:rPr>
              <a:t>Classée</a:t>
            </a:r>
            <a:r>
              <a:rPr lang="en-US" sz="2400" dirty="0" smtClean="0">
                <a:solidFill>
                  <a:srgbClr val="FF9900"/>
                </a:solidFill>
              </a:rPr>
              <a:t> de </a:t>
            </a:r>
            <a:r>
              <a:rPr lang="en-US" sz="2400" dirty="0" err="1" smtClean="0">
                <a:solidFill>
                  <a:srgbClr val="FF9900"/>
                </a:solidFill>
              </a:rPr>
              <a:t>Pata</a:t>
            </a:r>
            <a:r>
              <a:rPr lang="en-US" sz="2400" dirty="0" smtClean="0">
                <a:solidFill>
                  <a:srgbClr val="FF9900"/>
                </a:solidFill>
              </a:rPr>
              <a:t> pour</a:t>
            </a:r>
          </a:p>
          <a:p>
            <a:pPr eaLnBrk="1" hangingPunct="1"/>
            <a:r>
              <a:rPr lang="en-US" sz="2400" dirty="0" err="1" smtClean="0">
                <a:solidFill>
                  <a:srgbClr val="FF9900"/>
                </a:solidFill>
              </a:rPr>
              <a:t>l’agriculture</a:t>
            </a:r>
            <a:endParaRPr lang="en-US" sz="2400" dirty="0" smtClean="0">
              <a:solidFill>
                <a:srgbClr val="FF9900"/>
              </a:solidFill>
            </a:endParaRPr>
          </a:p>
        </p:txBody>
      </p:sp>
      <p:pic>
        <p:nvPicPr>
          <p:cNvPr id="2050" name="Picture 2" descr="D:\Slides\Senegal_1994_N-X\p19-enh.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6496" y="0"/>
            <a:ext cx="4456024"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Slides\Hotspots-imagery\Senegal-high-res\Pata-1965-13-21N-15-08W-fitted.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a:ext>
            </a:extLst>
          </a:blip>
          <a:srcRect/>
          <a:stretch>
            <a:fillRect/>
          </a:stretch>
        </p:blipFill>
        <p:spPr bwMode="auto">
          <a:xfrm>
            <a:off x="0" y="3459599"/>
            <a:ext cx="4389120" cy="3398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Slides\Hotspots-imagery\Senegal-high-res\Pata-29Mar2010--13-21N-15-08W-fitte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3448083"/>
            <a:ext cx="4389120" cy="3409917"/>
          </a:xfrm>
          <a:prstGeom prst="rect">
            <a:avLst/>
          </a:prstGeom>
          <a:noFill/>
          <a:extLst>
            <a:ext uri="{909E8E84-426E-40DD-AFC4-6F175D3DCCD1}">
              <a14:hiddenFill xmlns:a14="http://schemas.microsoft.com/office/drawing/2010/main">
                <a:solidFill>
                  <a:srgbClr val="FFFFFF"/>
                </a:solidFill>
              </a14:hiddenFill>
            </a:ext>
          </a:extLst>
        </p:spPr>
      </p:pic>
      <p:sp>
        <p:nvSpPr>
          <p:cNvPr id="531461" name="Rectangle 5"/>
          <p:cNvSpPr>
            <a:spLocks noChangeArrowheads="1"/>
          </p:cNvSpPr>
          <p:nvPr/>
        </p:nvSpPr>
        <p:spPr bwMode="auto">
          <a:xfrm>
            <a:off x="8305800" y="3429000"/>
            <a:ext cx="870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400" b="1" dirty="0" smtClean="0">
                <a:solidFill>
                  <a:srgbClr val="000000"/>
                </a:solidFill>
                <a:effectLst>
                  <a:outerShdw blurRad="38100" dist="38100" dir="2700000" algn="tl">
                    <a:srgbClr val="FFFFFF"/>
                  </a:outerShdw>
                </a:effectLst>
              </a:rPr>
              <a:t>2010</a:t>
            </a:r>
            <a:endParaRPr lang="en-US" sz="2400" b="1" dirty="0">
              <a:solidFill>
                <a:srgbClr val="000000"/>
              </a:solidFill>
              <a:effectLst>
                <a:outerShdw blurRad="38100" dist="38100" dir="2700000" algn="tl">
                  <a:srgbClr val="FFFFFF"/>
                </a:outerShdw>
              </a:effectLst>
            </a:endParaRPr>
          </a:p>
        </p:txBody>
      </p:sp>
      <p:sp>
        <p:nvSpPr>
          <p:cNvPr id="531460" name="Rectangle 4"/>
          <p:cNvSpPr>
            <a:spLocks noChangeArrowheads="1"/>
          </p:cNvSpPr>
          <p:nvPr/>
        </p:nvSpPr>
        <p:spPr bwMode="auto">
          <a:xfrm>
            <a:off x="3581400" y="3429000"/>
            <a:ext cx="870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400" b="1" dirty="0" smtClean="0">
                <a:solidFill>
                  <a:srgbClr val="000000"/>
                </a:solidFill>
                <a:effectLst>
                  <a:outerShdw blurRad="38100" dist="38100" dir="2700000" algn="tl">
                    <a:srgbClr val="FFFFFF"/>
                  </a:outerShdw>
                </a:effectLst>
              </a:rPr>
              <a:t>1965</a:t>
            </a:r>
            <a:endParaRPr lang="en-US" sz="2400" b="1" dirty="0">
              <a:solidFill>
                <a:srgbClr val="000000"/>
              </a:solidFill>
              <a:effectLst>
                <a:outerShdw blurRad="38100" dist="38100" dir="2700000" algn="tl">
                  <a:srgbClr val="FFFFFF"/>
                </a:outerShdw>
              </a:effectLst>
            </a:endParaRPr>
          </a:p>
        </p:txBody>
      </p:sp>
      <p:pic>
        <p:nvPicPr>
          <p:cNvPr id="2053" name="Picture 5" descr="D:\Slides\SG_MAPS\Location-map.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2194"/>
            <a:ext cx="1198860" cy="892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81000" y="685800"/>
            <a:ext cx="76200" cy="762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07" charset="0"/>
            </a:endParaRPr>
          </a:p>
        </p:txBody>
      </p:sp>
    </p:spTree>
    <p:extLst>
      <p:ext uri="{BB962C8B-B14F-4D97-AF65-F5344CB8AC3E}">
        <p14:creationId xmlns:p14="http://schemas.microsoft.com/office/powerpoint/2010/main" val="226073124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580" name="Picture 4" descr="V26_air-e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5963"/>
            <a:ext cx="9144000" cy="6142037"/>
          </a:xfrm>
          <a:prstGeom prst="rect">
            <a:avLst/>
          </a:prstGeom>
          <a:noFill/>
          <a:extLst>
            <a:ext uri="{909E8E84-426E-40DD-AFC4-6F175D3DCCD1}">
              <a14:hiddenFill xmlns:a14="http://schemas.microsoft.com/office/drawing/2010/main">
                <a:solidFill>
                  <a:srgbClr val="FFFFFF"/>
                </a:solidFill>
              </a14:hiddenFill>
            </a:ext>
          </a:extLst>
        </p:spPr>
      </p:pic>
      <p:sp>
        <p:nvSpPr>
          <p:cNvPr id="1048581" name="Rectangle 5"/>
          <p:cNvSpPr>
            <a:spLocks noChangeArrowheads="1"/>
          </p:cNvSpPr>
          <p:nvPr/>
        </p:nvSpPr>
        <p:spPr bwMode="auto">
          <a:xfrm>
            <a:off x="76200" y="76200"/>
            <a:ext cx="76249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err="1">
                <a:solidFill>
                  <a:srgbClr val="FF9900"/>
                </a:solidFill>
              </a:rPr>
              <a:t>Faidherbia</a:t>
            </a:r>
            <a:r>
              <a:rPr lang="en-US" sz="2400" i="1" dirty="0">
                <a:solidFill>
                  <a:srgbClr val="FF9900"/>
                </a:solidFill>
              </a:rPr>
              <a:t> </a:t>
            </a:r>
            <a:r>
              <a:rPr lang="en-US" sz="2400" i="1" dirty="0" err="1">
                <a:solidFill>
                  <a:srgbClr val="FF9900"/>
                </a:solidFill>
              </a:rPr>
              <a:t>albida</a:t>
            </a:r>
            <a:r>
              <a:rPr lang="en-US" sz="2400" dirty="0">
                <a:solidFill>
                  <a:srgbClr val="FF9900"/>
                </a:solidFill>
              </a:rPr>
              <a:t> </a:t>
            </a:r>
            <a:r>
              <a:rPr lang="en-US" sz="2400" dirty="0" err="1" smtClean="0">
                <a:solidFill>
                  <a:srgbClr val="FF9900"/>
                </a:solidFill>
              </a:rPr>
              <a:t>dans</a:t>
            </a:r>
            <a:r>
              <a:rPr lang="en-US" sz="2400" dirty="0" smtClean="0">
                <a:solidFill>
                  <a:srgbClr val="FF9900"/>
                </a:solidFill>
              </a:rPr>
              <a:t> les champs de </a:t>
            </a:r>
            <a:r>
              <a:rPr lang="en-US" sz="2400" dirty="0" err="1" smtClean="0">
                <a:solidFill>
                  <a:srgbClr val="FF9900"/>
                </a:solidFill>
              </a:rPr>
              <a:t>riz</a:t>
            </a:r>
            <a:r>
              <a:rPr lang="en-US" sz="2400" dirty="0" smtClean="0">
                <a:solidFill>
                  <a:srgbClr val="FF9900"/>
                </a:solidFill>
              </a:rPr>
              <a:t>, </a:t>
            </a:r>
            <a:r>
              <a:rPr lang="en-US" sz="2400" dirty="0" err="1">
                <a:solidFill>
                  <a:srgbClr val="FF9900"/>
                </a:solidFill>
              </a:rPr>
              <a:t>Basse</a:t>
            </a:r>
            <a:r>
              <a:rPr lang="en-US" sz="2400" dirty="0">
                <a:solidFill>
                  <a:srgbClr val="FF9900"/>
                </a:solidFill>
              </a:rPr>
              <a:t> </a:t>
            </a:r>
            <a:r>
              <a:rPr lang="en-US" sz="2400" dirty="0" err="1" smtClean="0">
                <a:solidFill>
                  <a:srgbClr val="FF9900"/>
                </a:solidFill>
              </a:rPr>
              <a:t>Casamance</a:t>
            </a:r>
            <a:r>
              <a:rPr lang="en-US" sz="2400" dirty="0" smtClean="0">
                <a:solidFill>
                  <a:srgbClr val="FF9900"/>
                </a:solidFill>
              </a:rPr>
              <a:t> </a:t>
            </a:r>
            <a:endParaRPr lang="en-US" sz="2400" dirty="0">
              <a:solidFill>
                <a:srgbClr val="FF9900"/>
              </a:solidFill>
            </a:endParaRPr>
          </a:p>
        </p:txBody>
      </p:sp>
    </p:spTree>
    <p:extLst>
      <p:ext uri="{BB962C8B-B14F-4D97-AF65-F5344CB8AC3E}">
        <p14:creationId xmlns:p14="http://schemas.microsoft.com/office/powerpoint/2010/main" val="137448685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04800"/>
            <a:ext cx="8153400" cy="1384995"/>
          </a:xfrm>
          <a:prstGeom prst="rect">
            <a:avLst/>
          </a:prstGeom>
        </p:spPr>
        <p:txBody>
          <a:bodyPr wrap="square">
            <a:spAutoFit/>
          </a:bodyPr>
          <a:lstStyle/>
          <a:p>
            <a:r>
              <a:rPr lang="en-US" sz="2800" dirty="0" err="1" smtClean="0">
                <a:solidFill>
                  <a:srgbClr val="FF9900"/>
                </a:solidFill>
              </a:rPr>
              <a:t>Bignona</a:t>
            </a:r>
            <a:endParaRPr lang="en-US" sz="2800" dirty="0" smtClean="0">
              <a:solidFill>
                <a:srgbClr val="FF9900"/>
              </a:solidFill>
            </a:endParaRPr>
          </a:p>
          <a:p>
            <a:endParaRPr lang="en-US" sz="2800" dirty="0">
              <a:solidFill>
                <a:srgbClr val="FF9900"/>
              </a:solidFill>
            </a:endParaRPr>
          </a:p>
          <a:p>
            <a:endParaRPr lang="en-US" sz="2800" dirty="0" smtClean="0">
              <a:solidFill>
                <a:srgbClr val="FF9900"/>
              </a:solidFill>
            </a:endParaRPr>
          </a:p>
        </p:txBody>
      </p:sp>
      <p:pic>
        <p:nvPicPr>
          <p:cNvPr id="15362" name="Picture 2" descr="D:\Slides\sahel lulc 2013\Senegal\3. Bigno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2413"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914400"/>
            <a:ext cx="915635" cy="523220"/>
          </a:xfrm>
          <a:prstGeom prst="rect">
            <a:avLst/>
          </a:prstGeom>
        </p:spPr>
        <p:txBody>
          <a:bodyPr wrap="none">
            <a:spAutoFit/>
          </a:bodyPr>
          <a:lstStyle/>
          <a:p>
            <a:r>
              <a:rPr lang="en-US" sz="2800" dirty="0" smtClean="0"/>
              <a:t>1968</a:t>
            </a:r>
            <a:endParaRPr lang="en-US" sz="2800" dirty="0"/>
          </a:p>
        </p:txBody>
      </p:sp>
      <p:sp>
        <p:nvSpPr>
          <p:cNvPr id="5" name="Rectangle 4"/>
          <p:cNvSpPr/>
          <p:nvPr/>
        </p:nvSpPr>
        <p:spPr>
          <a:xfrm>
            <a:off x="4875565" y="924580"/>
            <a:ext cx="915635" cy="523220"/>
          </a:xfrm>
          <a:prstGeom prst="rect">
            <a:avLst/>
          </a:prstGeom>
        </p:spPr>
        <p:txBody>
          <a:bodyPr wrap="none">
            <a:spAutoFit/>
          </a:bodyPr>
          <a:lstStyle/>
          <a:p>
            <a:r>
              <a:rPr lang="en-US" sz="2800" dirty="0" smtClean="0"/>
              <a:t>2010</a:t>
            </a:r>
            <a:endParaRPr lang="en-US" sz="2800" dirty="0"/>
          </a:p>
        </p:txBody>
      </p:sp>
    </p:spTree>
    <p:extLst>
      <p:ext uri="{BB962C8B-B14F-4D97-AF65-F5344CB8AC3E}">
        <p14:creationId xmlns:p14="http://schemas.microsoft.com/office/powerpoint/2010/main" val="381610934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Slides\sahel lulc 2013\Senegal\Casamance_layout_13_Dec_2013s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83809"/>
            <a:ext cx="9144000" cy="5316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638175" y="83403"/>
            <a:ext cx="82010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defTabSz="762000">
              <a:defRPr sz="4000">
                <a:solidFill>
                  <a:schemeClr val="tx1"/>
                </a:solidFill>
                <a:latin typeface="Arial" charset="0"/>
              </a:defRPr>
            </a:lvl1pPr>
            <a:lvl2pPr marL="742950" indent="-285750" defTabSz="762000">
              <a:defRPr sz="4000">
                <a:solidFill>
                  <a:schemeClr val="tx1"/>
                </a:solidFill>
                <a:latin typeface="Arial" charset="0"/>
              </a:defRPr>
            </a:lvl2pPr>
            <a:lvl3pPr marL="1143000" indent="-228600" defTabSz="762000">
              <a:defRPr sz="4000">
                <a:solidFill>
                  <a:schemeClr val="tx1"/>
                </a:solidFill>
                <a:latin typeface="Arial" charset="0"/>
              </a:defRPr>
            </a:lvl3pPr>
            <a:lvl4pPr marL="1600200" indent="-228600" defTabSz="762000">
              <a:defRPr sz="4000">
                <a:solidFill>
                  <a:schemeClr val="tx1"/>
                </a:solidFill>
                <a:latin typeface="Arial" charset="0"/>
              </a:defRPr>
            </a:lvl4pPr>
            <a:lvl5pPr marL="2057400" indent="-228600" defTabSz="762000">
              <a:defRPr sz="4000">
                <a:solidFill>
                  <a:schemeClr val="tx1"/>
                </a:solidFill>
                <a:latin typeface="Arial" charset="0"/>
              </a:defRPr>
            </a:lvl5pPr>
            <a:lvl6pPr marL="2514600" indent="-228600" defTabSz="762000" eaLnBrk="0" fontAlgn="base" hangingPunct="0">
              <a:spcBef>
                <a:spcPct val="0"/>
              </a:spcBef>
              <a:spcAft>
                <a:spcPct val="0"/>
              </a:spcAft>
              <a:defRPr sz="4000">
                <a:solidFill>
                  <a:schemeClr val="tx1"/>
                </a:solidFill>
                <a:latin typeface="Arial" charset="0"/>
              </a:defRPr>
            </a:lvl6pPr>
            <a:lvl7pPr marL="2971800" indent="-228600" defTabSz="762000" eaLnBrk="0" fontAlgn="base" hangingPunct="0">
              <a:spcBef>
                <a:spcPct val="0"/>
              </a:spcBef>
              <a:spcAft>
                <a:spcPct val="0"/>
              </a:spcAft>
              <a:defRPr sz="4000">
                <a:solidFill>
                  <a:schemeClr val="tx1"/>
                </a:solidFill>
                <a:latin typeface="Arial" charset="0"/>
              </a:defRPr>
            </a:lvl7pPr>
            <a:lvl8pPr marL="3429000" indent="-228600" defTabSz="762000" eaLnBrk="0" fontAlgn="base" hangingPunct="0">
              <a:spcBef>
                <a:spcPct val="0"/>
              </a:spcBef>
              <a:spcAft>
                <a:spcPct val="0"/>
              </a:spcAft>
              <a:defRPr sz="4000">
                <a:solidFill>
                  <a:schemeClr val="tx1"/>
                </a:solidFill>
                <a:latin typeface="Arial" charset="0"/>
              </a:defRPr>
            </a:lvl8pPr>
            <a:lvl9pPr marL="3886200" indent="-228600" defTabSz="762000" eaLnBrk="0" fontAlgn="base" hangingPunct="0">
              <a:spcBef>
                <a:spcPct val="0"/>
              </a:spcBef>
              <a:spcAft>
                <a:spcPct val="0"/>
              </a:spcAft>
              <a:defRPr sz="4000">
                <a:solidFill>
                  <a:schemeClr val="tx1"/>
                </a:solidFill>
                <a:latin typeface="Arial" charset="0"/>
              </a:defRPr>
            </a:lvl9pPr>
          </a:lstStyle>
          <a:p>
            <a:pPr algn="ctr"/>
            <a:endParaRPr lang="en-US" altLang="en-US" sz="2400" dirty="0">
              <a:solidFill>
                <a:srgbClr val="FF9900"/>
              </a:solidFill>
              <a:cs typeface="Arial" charset="0"/>
            </a:endParaRPr>
          </a:p>
          <a:p>
            <a:pPr algn="ctr"/>
            <a:r>
              <a:rPr lang="en-US" altLang="en-US" sz="2400" dirty="0" smtClean="0">
                <a:solidFill>
                  <a:srgbClr val="FF9900"/>
                </a:solidFill>
                <a:cs typeface="Arial" charset="0"/>
              </a:rPr>
              <a:t>Occupation / </a:t>
            </a:r>
            <a:r>
              <a:rPr lang="en-US" altLang="en-US" sz="2400" dirty="0" err="1" smtClean="0">
                <a:solidFill>
                  <a:srgbClr val="FF9900"/>
                </a:solidFill>
                <a:cs typeface="Arial" charset="0"/>
              </a:rPr>
              <a:t>Utilisation</a:t>
            </a:r>
            <a:r>
              <a:rPr lang="en-US" altLang="en-US" sz="2400" dirty="0" smtClean="0">
                <a:solidFill>
                  <a:srgbClr val="FF9900"/>
                </a:solidFill>
                <a:cs typeface="Arial" charset="0"/>
              </a:rPr>
              <a:t> des </a:t>
            </a:r>
            <a:r>
              <a:rPr lang="en-US" altLang="en-US" sz="2400" dirty="0" err="1" smtClean="0">
                <a:solidFill>
                  <a:srgbClr val="FF9900"/>
                </a:solidFill>
                <a:cs typeface="Arial" charset="0"/>
              </a:rPr>
              <a:t>Terres</a:t>
            </a:r>
            <a:r>
              <a:rPr lang="en-US" altLang="en-US" sz="2400" dirty="0" smtClean="0">
                <a:solidFill>
                  <a:srgbClr val="FF9900"/>
                </a:solidFill>
                <a:cs typeface="Arial" charset="0"/>
              </a:rPr>
              <a:t>: </a:t>
            </a:r>
            <a:r>
              <a:rPr lang="en-US" altLang="en-US" sz="2400" dirty="0" err="1" smtClean="0">
                <a:solidFill>
                  <a:srgbClr val="FF9900"/>
                </a:solidFill>
                <a:cs typeface="Arial" charset="0"/>
              </a:rPr>
              <a:t>Région</a:t>
            </a:r>
            <a:r>
              <a:rPr lang="en-US" altLang="en-US" sz="2400" dirty="0" smtClean="0">
                <a:solidFill>
                  <a:srgbClr val="FF9900"/>
                </a:solidFill>
                <a:cs typeface="Arial" charset="0"/>
              </a:rPr>
              <a:t> de </a:t>
            </a:r>
            <a:r>
              <a:rPr lang="en-US" altLang="en-US" sz="2400" dirty="0" err="1" smtClean="0">
                <a:solidFill>
                  <a:srgbClr val="FF9900"/>
                </a:solidFill>
                <a:cs typeface="Arial" charset="0"/>
              </a:rPr>
              <a:t>Ziguinchor</a:t>
            </a:r>
            <a:endParaRPr lang="en-US" altLang="en-US" sz="2400" dirty="0">
              <a:solidFill>
                <a:srgbClr val="00FFFF"/>
              </a:solidFill>
              <a:cs typeface="Arial" charset="0"/>
            </a:endParaRPr>
          </a:p>
        </p:txBody>
      </p:sp>
    </p:spTree>
    <p:extLst>
      <p:ext uri="{BB962C8B-B14F-4D97-AF65-F5344CB8AC3E}">
        <p14:creationId xmlns:p14="http://schemas.microsoft.com/office/powerpoint/2010/main" val="3286711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D:\Slides\FEWS_enh\gp_39d_28feb97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8075" y="3276600"/>
            <a:ext cx="5495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D:\Slides\FEWS_enh\gp_23i_12dec95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57562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3"/>
          <p:cNvSpPr txBox="1">
            <a:spLocks noChangeArrowheads="1"/>
          </p:cNvSpPr>
          <p:nvPr/>
        </p:nvSpPr>
        <p:spPr bwMode="auto">
          <a:xfrm>
            <a:off x="76200" y="4343400"/>
            <a:ext cx="82296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spcBef>
                <a:spcPct val="50000"/>
              </a:spcBef>
            </a:pPr>
            <a:r>
              <a:rPr lang="en-US" sz="2000" b="1" dirty="0" smtClean="0">
                <a:solidFill>
                  <a:srgbClr val="FFC000"/>
                </a:solidFill>
              </a:rPr>
              <a:t>La </a:t>
            </a:r>
            <a:r>
              <a:rPr lang="en-US" sz="2000" b="1" dirty="0" err="1" smtClean="0">
                <a:solidFill>
                  <a:srgbClr val="FFC000"/>
                </a:solidFill>
              </a:rPr>
              <a:t>mortalité</a:t>
            </a:r>
            <a:r>
              <a:rPr lang="en-US" sz="2000" b="1" dirty="0" smtClean="0">
                <a:solidFill>
                  <a:srgbClr val="FFC000"/>
                </a:solidFill>
              </a:rPr>
              <a:t> des </a:t>
            </a:r>
            <a:r>
              <a:rPr lang="en-US" sz="2000" b="1" dirty="0" err="1" smtClean="0">
                <a:solidFill>
                  <a:srgbClr val="FFC000"/>
                </a:solidFill>
              </a:rPr>
              <a:t>arbres</a:t>
            </a:r>
            <a:endParaRPr lang="en-US" sz="2000" b="1" dirty="0" smtClean="0">
              <a:solidFill>
                <a:srgbClr val="FFC000"/>
              </a:solidFill>
            </a:endParaRPr>
          </a:p>
          <a:p>
            <a:pPr>
              <a:spcBef>
                <a:spcPct val="50000"/>
              </a:spcBef>
            </a:pPr>
            <a:r>
              <a:rPr lang="en-US" sz="2000" b="1" dirty="0" smtClean="0">
                <a:solidFill>
                  <a:srgbClr val="FFC000"/>
                </a:solidFill>
              </a:rPr>
              <a:t> au Sahel: un </a:t>
            </a:r>
            <a:r>
              <a:rPr lang="en-US" sz="2000" b="1" dirty="0" err="1" smtClean="0">
                <a:solidFill>
                  <a:srgbClr val="FFC000"/>
                </a:solidFill>
              </a:rPr>
              <a:t>phénomène</a:t>
            </a:r>
            <a:endParaRPr lang="en-US" sz="2000" b="1" dirty="0" smtClean="0">
              <a:solidFill>
                <a:srgbClr val="FFC000"/>
              </a:solidFill>
            </a:endParaRPr>
          </a:p>
          <a:p>
            <a:pPr>
              <a:spcBef>
                <a:spcPct val="50000"/>
              </a:spcBef>
            </a:pPr>
            <a:r>
              <a:rPr lang="en-US" sz="2000" b="1" dirty="0" smtClean="0">
                <a:solidFill>
                  <a:srgbClr val="FFC000"/>
                </a:solidFill>
              </a:rPr>
              <a:t> </a:t>
            </a:r>
            <a:r>
              <a:rPr lang="en-US" sz="2000" b="1" dirty="0" err="1" smtClean="0">
                <a:solidFill>
                  <a:srgbClr val="FFC000"/>
                </a:solidFill>
              </a:rPr>
              <a:t>réel</a:t>
            </a:r>
            <a:r>
              <a:rPr lang="en-US" sz="2000" b="1" dirty="0" smtClean="0">
                <a:solidFill>
                  <a:srgbClr val="FFC000"/>
                </a:solidFill>
              </a:rPr>
              <a:t> et </a:t>
            </a:r>
            <a:r>
              <a:rPr lang="en-US" sz="2000" b="1" dirty="0" err="1" smtClean="0">
                <a:solidFill>
                  <a:srgbClr val="FFC000"/>
                </a:solidFill>
              </a:rPr>
              <a:t>complexe</a:t>
            </a:r>
            <a:endParaRPr lang="en-US" sz="2000" b="1" dirty="0">
              <a:solidFill>
                <a:srgbClr val="FFC000"/>
              </a:solidFill>
            </a:endParaRPr>
          </a:p>
          <a:p>
            <a:pPr>
              <a:spcBef>
                <a:spcPct val="50000"/>
              </a:spcBef>
            </a:pPr>
            <a:r>
              <a:rPr lang="en-US" sz="2000" b="1" dirty="0">
                <a:solidFill>
                  <a:srgbClr val="FFC000"/>
                </a:solidFill>
              </a:rPr>
              <a:t> </a:t>
            </a:r>
            <a:endParaRPr lang="en-US" sz="2000" b="1" dirty="0">
              <a:solidFill>
                <a:srgbClr val="FFFF00"/>
              </a:solidFill>
            </a:endParaRPr>
          </a:p>
        </p:txBody>
      </p:sp>
    </p:spTree>
    <p:extLst>
      <p:ext uri="{BB962C8B-B14F-4D97-AF65-F5344CB8AC3E}">
        <p14:creationId xmlns:p14="http://schemas.microsoft.com/office/powerpoint/2010/main" val="131834002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lides\Senegal-Kedougou-Maps-2012\Senegal_ProtAreasOnly_DEC_201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685801"/>
            <a:ext cx="615422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328613" y="224135"/>
            <a:ext cx="83581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smtClean="0">
                <a:solidFill>
                  <a:srgbClr val="FF9900"/>
                </a:solidFill>
                <a:latin typeface="Arial" charset="0"/>
                <a:cs typeface="Arial" charset="0"/>
              </a:rPr>
              <a:t>Les </a:t>
            </a:r>
            <a:r>
              <a:rPr lang="en-US" altLang="en-US" sz="2400" b="1" dirty="0" err="1" smtClean="0">
                <a:solidFill>
                  <a:srgbClr val="FF9900"/>
                </a:solidFill>
                <a:latin typeface="Arial" charset="0"/>
                <a:cs typeface="Arial" charset="0"/>
              </a:rPr>
              <a:t>aires</a:t>
            </a:r>
            <a:r>
              <a:rPr lang="en-US" altLang="en-US" sz="2400" b="1" dirty="0" smtClean="0">
                <a:solidFill>
                  <a:srgbClr val="FF9900"/>
                </a:solidFill>
                <a:latin typeface="Arial" charset="0"/>
                <a:cs typeface="Arial" charset="0"/>
              </a:rPr>
              <a:t> protégées et le </a:t>
            </a:r>
            <a:r>
              <a:rPr lang="en-US" altLang="en-US" sz="2400" b="1" dirty="0" err="1" smtClean="0">
                <a:solidFill>
                  <a:srgbClr val="66FF33"/>
                </a:solidFill>
                <a:latin typeface="Arial" charset="0"/>
                <a:cs typeface="Arial" charset="0"/>
              </a:rPr>
              <a:t>Parc</a:t>
            </a:r>
            <a:r>
              <a:rPr lang="en-US" altLang="en-US" sz="2400" b="1" dirty="0" smtClean="0">
                <a:solidFill>
                  <a:srgbClr val="66FF33"/>
                </a:solidFill>
                <a:latin typeface="Arial" charset="0"/>
                <a:cs typeface="Arial" charset="0"/>
              </a:rPr>
              <a:t> du </a:t>
            </a:r>
            <a:r>
              <a:rPr lang="en-US" altLang="en-US" sz="2400" b="1" dirty="0" err="1" smtClean="0">
                <a:solidFill>
                  <a:srgbClr val="66FF33"/>
                </a:solidFill>
                <a:latin typeface="Arial" charset="0"/>
                <a:cs typeface="Arial" charset="0"/>
              </a:rPr>
              <a:t>Niokolo</a:t>
            </a:r>
            <a:r>
              <a:rPr lang="en-US" altLang="en-US" sz="2400" b="1" dirty="0" smtClean="0">
                <a:solidFill>
                  <a:srgbClr val="66FF33"/>
                </a:solidFill>
                <a:latin typeface="Arial" charset="0"/>
                <a:cs typeface="Arial" charset="0"/>
              </a:rPr>
              <a:t> </a:t>
            </a:r>
            <a:r>
              <a:rPr lang="en-US" altLang="en-US" sz="2400" b="1" dirty="0" err="1" smtClean="0">
                <a:solidFill>
                  <a:srgbClr val="66FF33"/>
                </a:solidFill>
                <a:latin typeface="Arial" charset="0"/>
                <a:cs typeface="Arial" charset="0"/>
              </a:rPr>
              <a:t>Koba</a:t>
            </a:r>
            <a:r>
              <a:rPr lang="en-US" altLang="en-US" sz="2400" b="1" dirty="0" smtClean="0">
                <a:solidFill>
                  <a:srgbClr val="66FF33"/>
                </a:solidFill>
                <a:latin typeface="Arial" charset="0"/>
                <a:cs typeface="Arial" charset="0"/>
              </a:rPr>
              <a:t> </a:t>
            </a:r>
            <a:endParaRPr lang="en-US" altLang="en-US" sz="2400" b="1" i="0" dirty="0">
              <a:solidFill>
                <a:srgbClr val="66FF33"/>
              </a:solidFill>
              <a:latin typeface="Arial" charset="0"/>
              <a:cs typeface="Arial" charset="0"/>
            </a:endParaRPr>
          </a:p>
        </p:txBody>
      </p:sp>
      <p:sp>
        <p:nvSpPr>
          <p:cNvPr id="2" name="Freeform 1"/>
          <p:cNvSpPr/>
          <p:nvPr/>
        </p:nvSpPr>
        <p:spPr>
          <a:xfrm>
            <a:off x="3982624" y="4095299"/>
            <a:ext cx="1187420" cy="663048"/>
          </a:xfrm>
          <a:custGeom>
            <a:avLst/>
            <a:gdLst>
              <a:gd name="connsiteX0" fmla="*/ 151677 w 1187420"/>
              <a:gd name="connsiteY0" fmla="*/ 43336 h 663048"/>
              <a:gd name="connsiteX1" fmla="*/ 173346 w 1187420"/>
              <a:gd name="connsiteY1" fmla="*/ 52003 h 663048"/>
              <a:gd name="connsiteX2" fmla="*/ 182013 w 1187420"/>
              <a:gd name="connsiteY2" fmla="*/ 60671 h 663048"/>
              <a:gd name="connsiteX3" fmla="*/ 203681 w 1187420"/>
              <a:gd name="connsiteY3" fmla="*/ 56337 h 663048"/>
              <a:gd name="connsiteX4" fmla="*/ 229683 w 1187420"/>
              <a:gd name="connsiteY4" fmla="*/ 47670 h 663048"/>
              <a:gd name="connsiteX5" fmla="*/ 238350 w 1187420"/>
              <a:gd name="connsiteY5" fmla="*/ 39002 h 663048"/>
              <a:gd name="connsiteX6" fmla="*/ 290354 w 1187420"/>
              <a:gd name="connsiteY6" fmla="*/ 39002 h 663048"/>
              <a:gd name="connsiteX7" fmla="*/ 303355 w 1187420"/>
              <a:gd name="connsiteY7" fmla="*/ 43336 h 663048"/>
              <a:gd name="connsiteX8" fmla="*/ 316356 w 1187420"/>
              <a:gd name="connsiteY8" fmla="*/ 69338 h 663048"/>
              <a:gd name="connsiteX9" fmla="*/ 329357 w 1187420"/>
              <a:gd name="connsiteY9" fmla="*/ 82339 h 663048"/>
              <a:gd name="connsiteX10" fmla="*/ 338024 w 1187420"/>
              <a:gd name="connsiteY10" fmla="*/ 95340 h 663048"/>
              <a:gd name="connsiteX11" fmla="*/ 346692 w 1187420"/>
              <a:gd name="connsiteY11" fmla="*/ 104007 h 663048"/>
              <a:gd name="connsiteX12" fmla="*/ 355359 w 1187420"/>
              <a:gd name="connsiteY12" fmla="*/ 117008 h 663048"/>
              <a:gd name="connsiteX13" fmla="*/ 368360 w 1187420"/>
              <a:gd name="connsiteY13" fmla="*/ 125675 h 663048"/>
              <a:gd name="connsiteX14" fmla="*/ 390028 w 1187420"/>
              <a:gd name="connsiteY14" fmla="*/ 138676 h 663048"/>
              <a:gd name="connsiteX15" fmla="*/ 403029 w 1187420"/>
              <a:gd name="connsiteY15" fmla="*/ 134343 h 663048"/>
              <a:gd name="connsiteX16" fmla="*/ 433365 w 1187420"/>
              <a:gd name="connsiteY16" fmla="*/ 112674 h 663048"/>
              <a:gd name="connsiteX17" fmla="*/ 485368 w 1187420"/>
              <a:gd name="connsiteY17" fmla="*/ 117008 h 663048"/>
              <a:gd name="connsiteX18" fmla="*/ 502703 w 1187420"/>
              <a:gd name="connsiteY18" fmla="*/ 134343 h 663048"/>
              <a:gd name="connsiteX19" fmla="*/ 515704 w 1187420"/>
              <a:gd name="connsiteY19" fmla="*/ 138676 h 663048"/>
              <a:gd name="connsiteX20" fmla="*/ 541706 w 1187420"/>
              <a:gd name="connsiteY20" fmla="*/ 134343 h 663048"/>
              <a:gd name="connsiteX21" fmla="*/ 550373 w 1187420"/>
              <a:gd name="connsiteY21" fmla="*/ 125675 h 663048"/>
              <a:gd name="connsiteX22" fmla="*/ 563374 w 1187420"/>
              <a:gd name="connsiteY22" fmla="*/ 117008 h 663048"/>
              <a:gd name="connsiteX23" fmla="*/ 576375 w 1187420"/>
              <a:gd name="connsiteY23" fmla="*/ 112674 h 663048"/>
              <a:gd name="connsiteX24" fmla="*/ 602377 w 1187420"/>
              <a:gd name="connsiteY24" fmla="*/ 95340 h 663048"/>
              <a:gd name="connsiteX25" fmla="*/ 615378 w 1187420"/>
              <a:gd name="connsiteY25" fmla="*/ 86673 h 663048"/>
              <a:gd name="connsiteX26" fmla="*/ 637046 w 1187420"/>
              <a:gd name="connsiteY26" fmla="*/ 69338 h 663048"/>
              <a:gd name="connsiteX27" fmla="*/ 645713 w 1187420"/>
              <a:gd name="connsiteY27" fmla="*/ 56337 h 663048"/>
              <a:gd name="connsiteX28" fmla="*/ 671715 w 1187420"/>
              <a:gd name="connsiteY28" fmla="*/ 47670 h 663048"/>
              <a:gd name="connsiteX29" fmla="*/ 697717 w 1187420"/>
              <a:gd name="connsiteY29" fmla="*/ 39002 h 663048"/>
              <a:gd name="connsiteX30" fmla="*/ 723719 w 1187420"/>
              <a:gd name="connsiteY30" fmla="*/ 30335 h 663048"/>
              <a:gd name="connsiteX31" fmla="*/ 736720 w 1187420"/>
              <a:gd name="connsiteY31" fmla="*/ 26001 h 663048"/>
              <a:gd name="connsiteX32" fmla="*/ 749721 w 1187420"/>
              <a:gd name="connsiteY32" fmla="*/ 13001 h 663048"/>
              <a:gd name="connsiteX33" fmla="*/ 762722 w 1187420"/>
              <a:gd name="connsiteY33" fmla="*/ 8667 h 663048"/>
              <a:gd name="connsiteX34" fmla="*/ 840728 w 1187420"/>
              <a:gd name="connsiteY34" fmla="*/ 4333 h 663048"/>
              <a:gd name="connsiteX35" fmla="*/ 853729 w 1187420"/>
              <a:gd name="connsiteY35" fmla="*/ 0 h 663048"/>
              <a:gd name="connsiteX36" fmla="*/ 901399 w 1187420"/>
              <a:gd name="connsiteY36" fmla="*/ 8667 h 663048"/>
              <a:gd name="connsiteX37" fmla="*/ 927401 w 1187420"/>
              <a:gd name="connsiteY37" fmla="*/ 26001 h 663048"/>
              <a:gd name="connsiteX38" fmla="*/ 936068 w 1187420"/>
              <a:gd name="connsiteY38" fmla="*/ 34669 h 663048"/>
              <a:gd name="connsiteX39" fmla="*/ 953403 w 1187420"/>
              <a:gd name="connsiteY39" fmla="*/ 39002 h 663048"/>
              <a:gd name="connsiteX40" fmla="*/ 962070 w 1187420"/>
              <a:gd name="connsiteY40" fmla="*/ 47670 h 663048"/>
              <a:gd name="connsiteX41" fmla="*/ 988072 w 1187420"/>
              <a:gd name="connsiteY41" fmla="*/ 56337 h 663048"/>
              <a:gd name="connsiteX42" fmla="*/ 1048743 w 1187420"/>
              <a:gd name="connsiteY42" fmla="*/ 65004 h 663048"/>
              <a:gd name="connsiteX43" fmla="*/ 1083412 w 1187420"/>
              <a:gd name="connsiteY43" fmla="*/ 86673 h 663048"/>
              <a:gd name="connsiteX44" fmla="*/ 1092079 w 1187420"/>
              <a:gd name="connsiteY44" fmla="*/ 125675 h 663048"/>
              <a:gd name="connsiteX45" fmla="*/ 1100747 w 1187420"/>
              <a:gd name="connsiteY45" fmla="*/ 151677 h 663048"/>
              <a:gd name="connsiteX46" fmla="*/ 1105080 w 1187420"/>
              <a:gd name="connsiteY46" fmla="*/ 182013 h 663048"/>
              <a:gd name="connsiteX47" fmla="*/ 1113748 w 1187420"/>
              <a:gd name="connsiteY47" fmla="*/ 190680 h 663048"/>
              <a:gd name="connsiteX48" fmla="*/ 1122415 w 1187420"/>
              <a:gd name="connsiteY48" fmla="*/ 203681 h 663048"/>
              <a:gd name="connsiteX49" fmla="*/ 1126749 w 1187420"/>
              <a:gd name="connsiteY49" fmla="*/ 216682 h 663048"/>
              <a:gd name="connsiteX50" fmla="*/ 1131082 w 1187420"/>
              <a:gd name="connsiteY50" fmla="*/ 234017 h 663048"/>
              <a:gd name="connsiteX51" fmla="*/ 1144083 w 1187420"/>
              <a:gd name="connsiteY51" fmla="*/ 238350 h 663048"/>
              <a:gd name="connsiteX52" fmla="*/ 1157084 w 1187420"/>
              <a:gd name="connsiteY52" fmla="*/ 260019 h 663048"/>
              <a:gd name="connsiteX53" fmla="*/ 1170085 w 1187420"/>
              <a:gd name="connsiteY53" fmla="*/ 264352 h 663048"/>
              <a:gd name="connsiteX54" fmla="*/ 1178752 w 1187420"/>
              <a:gd name="connsiteY54" fmla="*/ 277353 h 663048"/>
              <a:gd name="connsiteX55" fmla="*/ 1183086 w 1187420"/>
              <a:gd name="connsiteY55" fmla="*/ 299021 h 663048"/>
              <a:gd name="connsiteX56" fmla="*/ 1187420 w 1187420"/>
              <a:gd name="connsiteY56" fmla="*/ 312022 h 663048"/>
              <a:gd name="connsiteX57" fmla="*/ 1183086 w 1187420"/>
              <a:gd name="connsiteY57" fmla="*/ 390028 h 663048"/>
              <a:gd name="connsiteX58" fmla="*/ 1174419 w 1187420"/>
              <a:gd name="connsiteY58" fmla="*/ 416030 h 663048"/>
              <a:gd name="connsiteX59" fmla="*/ 1165751 w 1187420"/>
              <a:gd name="connsiteY59" fmla="*/ 424697 h 663048"/>
              <a:gd name="connsiteX60" fmla="*/ 1161418 w 1187420"/>
              <a:gd name="connsiteY60" fmla="*/ 437698 h 663048"/>
              <a:gd name="connsiteX61" fmla="*/ 1152750 w 1187420"/>
              <a:gd name="connsiteY61" fmla="*/ 450699 h 663048"/>
              <a:gd name="connsiteX62" fmla="*/ 1139749 w 1187420"/>
              <a:gd name="connsiteY62" fmla="*/ 476701 h 663048"/>
              <a:gd name="connsiteX63" fmla="*/ 1135416 w 1187420"/>
              <a:gd name="connsiteY63" fmla="*/ 489702 h 663048"/>
              <a:gd name="connsiteX64" fmla="*/ 1126749 w 1187420"/>
              <a:gd name="connsiteY64" fmla="*/ 502703 h 663048"/>
              <a:gd name="connsiteX65" fmla="*/ 1118081 w 1187420"/>
              <a:gd name="connsiteY65" fmla="*/ 528705 h 663048"/>
              <a:gd name="connsiteX66" fmla="*/ 1105080 w 1187420"/>
              <a:gd name="connsiteY66" fmla="*/ 580709 h 663048"/>
              <a:gd name="connsiteX67" fmla="*/ 1092079 w 1187420"/>
              <a:gd name="connsiteY67" fmla="*/ 585042 h 663048"/>
              <a:gd name="connsiteX68" fmla="*/ 1087746 w 1187420"/>
              <a:gd name="connsiteY68" fmla="*/ 598043 h 663048"/>
              <a:gd name="connsiteX69" fmla="*/ 988072 w 1187420"/>
              <a:gd name="connsiteY69" fmla="*/ 585042 h 663048"/>
              <a:gd name="connsiteX70" fmla="*/ 983738 w 1187420"/>
              <a:gd name="connsiteY70" fmla="*/ 572041 h 663048"/>
              <a:gd name="connsiteX71" fmla="*/ 970737 w 1187420"/>
              <a:gd name="connsiteY71" fmla="*/ 567708 h 663048"/>
              <a:gd name="connsiteX72" fmla="*/ 927401 w 1187420"/>
              <a:gd name="connsiteY72" fmla="*/ 572041 h 663048"/>
              <a:gd name="connsiteX73" fmla="*/ 923067 w 1187420"/>
              <a:gd name="connsiteY73" fmla="*/ 585042 h 663048"/>
              <a:gd name="connsiteX74" fmla="*/ 905732 w 1187420"/>
              <a:gd name="connsiteY74" fmla="*/ 606710 h 663048"/>
              <a:gd name="connsiteX75" fmla="*/ 840728 w 1187420"/>
              <a:gd name="connsiteY75" fmla="*/ 602377 h 663048"/>
              <a:gd name="connsiteX76" fmla="*/ 814726 w 1187420"/>
              <a:gd name="connsiteY76" fmla="*/ 593710 h 663048"/>
              <a:gd name="connsiteX77" fmla="*/ 801725 w 1187420"/>
              <a:gd name="connsiteY77" fmla="*/ 589376 h 663048"/>
              <a:gd name="connsiteX78" fmla="*/ 793058 w 1187420"/>
              <a:gd name="connsiteY78" fmla="*/ 576375 h 663048"/>
              <a:gd name="connsiteX79" fmla="*/ 780057 w 1187420"/>
              <a:gd name="connsiteY79" fmla="*/ 572041 h 663048"/>
              <a:gd name="connsiteX80" fmla="*/ 775723 w 1187420"/>
              <a:gd name="connsiteY80" fmla="*/ 559040 h 663048"/>
              <a:gd name="connsiteX81" fmla="*/ 754055 w 1187420"/>
              <a:gd name="connsiteY81" fmla="*/ 541706 h 663048"/>
              <a:gd name="connsiteX82" fmla="*/ 745387 w 1187420"/>
              <a:gd name="connsiteY82" fmla="*/ 533038 h 663048"/>
              <a:gd name="connsiteX83" fmla="*/ 715052 w 1187420"/>
              <a:gd name="connsiteY83" fmla="*/ 541706 h 663048"/>
              <a:gd name="connsiteX84" fmla="*/ 710718 w 1187420"/>
              <a:gd name="connsiteY84" fmla="*/ 554707 h 663048"/>
              <a:gd name="connsiteX85" fmla="*/ 684716 w 1187420"/>
              <a:gd name="connsiteY85" fmla="*/ 541706 h 663048"/>
              <a:gd name="connsiteX86" fmla="*/ 567708 w 1187420"/>
              <a:gd name="connsiteY86" fmla="*/ 533038 h 663048"/>
              <a:gd name="connsiteX87" fmla="*/ 576375 w 1187420"/>
              <a:gd name="connsiteY87" fmla="*/ 585042 h 663048"/>
              <a:gd name="connsiteX88" fmla="*/ 585042 w 1187420"/>
              <a:gd name="connsiteY88" fmla="*/ 593710 h 663048"/>
              <a:gd name="connsiteX89" fmla="*/ 580709 w 1187420"/>
              <a:gd name="connsiteY89" fmla="*/ 632712 h 663048"/>
              <a:gd name="connsiteX90" fmla="*/ 567708 w 1187420"/>
              <a:gd name="connsiteY90" fmla="*/ 641380 h 663048"/>
              <a:gd name="connsiteX91" fmla="*/ 550373 w 1187420"/>
              <a:gd name="connsiteY91" fmla="*/ 663048 h 663048"/>
              <a:gd name="connsiteX92" fmla="*/ 351025 w 1187420"/>
              <a:gd name="connsiteY92" fmla="*/ 658714 h 663048"/>
              <a:gd name="connsiteX93" fmla="*/ 338024 w 1187420"/>
              <a:gd name="connsiteY93" fmla="*/ 654381 h 663048"/>
              <a:gd name="connsiteX94" fmla="*/ 316356 w 1187420"/>
              <a:gd name="connsiteY94" fmla="*/ 650047 h 663048"/>
              <a:gd name="connsiteX95" fmla="*/ 303355 w 1187420"/>
              <a:gd name="connsiteY95" fmla="*/ 645713 h 663048"/>
              <a:gd name="connsiteX96" fmla="*/ 186347 w 1187420"/>
              <a:gd name="connsiteY96" fmla="*/ 637046 h 663048"/>
              <a:gd name="connsiteX97" fmla="*/ 156011 w 1187420"/>
              <a:gd name="connsiteY97" fmla="*/ 624045 h 663048"/>
              <a:gd name="connsiteX98" fmla="*/ 147344 w 1187420"/>
              <a:gd name="connsiteY98" fmla="*/ 611044 h 663048"/>
              <a:gd name="connsiteX99" fmla="*/ 147344 w 1187420"/>
              <a:gd name="connsiteY99" fmla="*/ 572041 h 663048"/>
              <a:gd name="connsiteX100" fmla="*/ 147344 w 1187420"/>
              <a:gd name="connsiteY100" fmla="*/ 507037 h 663048"/>
              <a:gd name="connsiteX101" fmla="*/ 156011 w 1187420"/>
              <a:gd name="connsiteY101" fmla="*/ 498369 h 663048"/>
              <a:gd name="connsiteX102" fmla="*/ 151677 w 1187420"/>
              <a:gd name="connsiteY102" fmla="*/ 472367 h 663048"/>
              <a:gd name="connsiteX103" fmla="*/ 125676 w 1187420"/>
              <a:gd name="connsiteY103" fmla="*/ 455033 h 663048"/>
              <a:gd name="connsiteX104" fmla="*/ 104007 w 1187420"/>
              <a:gd name="connsiteY104" fmla="*/ 437698 h 663048"/>
              <a:gd name="connsiteX105" fmla="*/ 95340 w 1187420"/>
              <a:gd name="connsiteY105" fmla="*/ 424697 h 663048"/>
              <a:gd name="connsiteX106" fmla="*/ 69338 w 1187420"/>
              <a:gd name="connsiteY106" fmla="*/ 403029 h 663048"/>
              <a:gd name="connsiteX107" fmla="*/ 60671 w 1187420"/>
              <a:gd name="connsiteY107" fmla="*/ 390028 h 663048"/>
              <a:gd name="connsiteX108" fmla="*/ 43336 w 1187420"/>
              <a:gd name="connsiteY108" fmla="*/ 372693 h 663048"/>
              <a:gd name="connsiteX109" fmla="*/ 26002 w 1187420"/>
              <a:gd name="connsiteY109" fmla="*/ 346692 h 663048"/>
              <a:gd name="connsiteX110" fmla="*/ 17334 w 1187420"/>
              <a:gd name="connsiteY110" fmla="*/ 338024 h 663048"/>
              <a:gd name="connsiteX111" fmla="*/ 0 w 1187420"/>
              <a:gd name="connsiteY111" fmla="*/ 312022 h 663048"/>
              <a:gd name="connsiteX112" fmla="*/ 4333 w 1187420"/>
              <a:gd name="connsiteY112" fmla="*/ 286020 h 663048"/>
              <a:gd name="connsiteX113" fmla="*/ 30335 w 1187420"/>
              <a:gd name="connsiteY113" fmla="*/ 277353 h 663048"/>
              <a:gd name="connsiteX114" fmla="*/ 52003 w 1187420"/>
              <a:gd name="connsiteY114" fmla="*/ 281687 h 663048"/>
              <a:gd name="connsiteX115" fmla="*/ 69338 w 1187420"/>
              <a:gd name="connsiteY115" fmla="*/ 286020 h 663048"/>
              <a:gd name="connsiteX116" fmla="*/ 95340 w 1187420"/>
              <a:gd name="connsiteY116" fmla="*/ 281687 h 663048"/>
              <a:gd name="connsiteX117" fmla="*/ 86673 w 1187420"/>
              <a:gd name="connsiteY117" fmla="*/ 138676 h 663048"/>
              <a:gd name="connsiteX118" fmla="*/ 99674 w 1187420"/>
              <a:gd name="connsiteY118" fmla="*/ 91006 h 663048"/>
              <a:gd name="connsiteX119" fmla="*/ 112675 w 1187420"/>
              <a:gd name="connsiteY119" fmla="*/ 82339 h 663048"/>
              <a:gd name="connsiteX120" fmla="*/ 134343 w 1187420"/>
              <a:gd name="connsiteY120" fmla="*/ 60671 h 663048"/>
              <a:gd name="connsiteX121" fmla="*/ 151677 w 1187420"/>
              <a:gd name="connsiteY121" fmla="*/ 43336 h 66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187420" h="663048">
                <a:moveTo>
                  <a:pt x="151677" y="43336"/>
                </a:moveTo>
                <a:cubicBezTo>
                  <a:pt x="158177" y="41891"/>
                  <a:pt x="166592" y="48143"/>
                  <a:pt x="173346" y="52003"/>
                </a:cubicBezTo>
                <a:cubicBezTo>
                  <a:pt x="176894" y="54030"/>
                  <a:pt x="177968" y="60093"/>
                  <a:pt x="182013" y="60671"/>
                </a:cubicBezTo>
                <a:cubicBezTo>
                  <a:pt x="189305" y="61713"/>
                  <a:pt x="196575" y="58275"/>
                  <a:pt x="203681" y="56337"/>
                </a:cubicBezTo>
                <a:cubicBezTo>
                  <a:pt x="212495" y="53933"/>
                  <a:pt x="229683" y="47670"/>
                  <a:pt x="229683" y="47670"/>
                </a:cubicBezTo>
                <a:cubicBezTo>
                  <a:pt x="232572" y="44781"/>
                  <a:pt x="234846" y="41104"/>
                  <a:pt x="238350" y="39002"/>
                </a:cubicBezTo>
                <a:cubicBezTo>
                  <a:pt x="254230" y="29474"/>
                  <a:pt x="274105" y="37197"/>
                  <a:pt x="290354" y="39002"/>
                </a:cubicBezTo>
                <a:cubicBezTo>
                  <a:pt x="294688" y="40447"/>
                  <a:pt x="299788" y="40482"/>
                  <a:pt x="303355" y="43336"/>
                </a:cubicBezTo>
                <a:cubicBezTo>
                  <a:pt x="317966" y="55025"/>
                  <a:pt x="307384" y="55880"/>
                  <a:pt x="316356" y="69338"/>
                </a:cubicBezTo>
                <a:cubicBezTo>
                  <a:pt x="319756" y="74437"/>
                  <a:pt x="325434" y="77631"/>
                  <a:pt x="329357" y="82339"/>
                </a:cubicBezTo>
                <a:cubicBezTo>
                  <a:pt x="332691" y="86340"/>
                  <a:pt x="334770" y="91273"/>
                  <a:pt x="338024" y="95340"/>
                </a:cubicBezTo>
                <a:cubicBezTo>
                  <a:pt x="340576" y="98531"/>
                  <a:pt x="344140" y="100816"/>
                  <a:pt x="346692" y="104007"/>
                </a:cubicBezTo>
                <a:cubicBezTo>
                  <a:pt x="349946" y="108074"/>
                  <a:pt x="351676" y="113325"/>
                  <a:pt x="355359" y="117008"/>
                </a:cubicBezTo>
                <a:cubicBezTo>
                  <a:pt x="359042" y="120691"/>
                  <a:pt x="364293" y="122421"/>
                  <a:pt x="368360" y="125675"/>
                </a:cubicBezTo>
                <a:cubicBezTo>
                  <a:pt x="385357" y="139273"/>
                  <a:pt x="367449" y="131151"/>
                  <a:pt x="390028" y="138676"/>
                </a:cubicBezTo>
                <a:cubicBezTo>
                  <a:pt x="394362" y="137232"/>
                  <a:pt x="399312" y="136998"/>
                  <a:pt x="403029" y="134343"/>
                </a:cubicBezTo>
                <a:cubicBezTo>
                  <a:pt x="439021" y="108635"/>
                  <a:pt x="403988" y="122467"/>
                  <a:pt x="433365" y="112674"/>
                </a:cubicBezTo>
                <a:cubicBezTo>
                  <a:pt x="450699" y="114119"/>
                  <a:pt x="468765" y="111819"/>
                  <a:pt x="485368" y="117008"/>
                </a:cubicBezTo>
                <a:cubicBezTo>
                  <a:pt x="493168" y="119446"/>
                  <a:pt x="494950" y="131759"/>
                  <a:pt x="502703" y="134343"/>
                </a:cubicBezTo>
                <a:lnTo>
                  <a:pt x="515704" y="138676"/>
                </a:lnTo>
                <a:cubicBezTo>
                  <a:pt x="524371" y="137232"/>
                  <a:pt x="533479" y="137428"/>
                  <a:pt x="541706" y="134343"/>
                </a:cubicBezTo>
                <a:cubicBezTo>
                  <a:pt x="545532" y="132908"/>
                  <a:pt x="547182" y="128227"/>
                  <a:pt x="550373" y="125675"/>
                </a:cubicBezTo>
                <a:cubicBezTo>
                  <a:pt x="554440" y="122421"/>
                  <a:pt x="558716" y="119337"/>
                  <a:pt x="563374" y="117008"/>
                </a:cubicBezTo>
                <a:cubicBezTo>
                  <a:pt x="567460" y="114965"/>
                  <a:pt x="572382" y="114892"/>
                  <a:pt x="576375" y="112674"/>
                </a:cubicBezTo>
                <a:cubicBezTo>
                  <a:pt x="585481" y="107615"/>
                  <a:pt x="593710" y="101118"/>
                  <a:pt x="602377" y="95340"/>
                </a:cubicBezTo>
                <a:cubicBezTo>
                  <a:pt x="606711" y="92451"/>
                  <a:pt x="611695" y="90356"/>
                  <a:pt x="615378" y="86673"/>
                </a:cubicBezTo>
                <a:cubicBezTo>
                  <a:pt x="627728" y="74322"/>
                  <a:pt x="620645" y="80271"/>
                  <a:pt x="637046" y="69338"/>
                </a:cubicBezTo>
                <a:cubicBezTo>
                  <a:pt x="639935" y="65004"/>
                  <a:pt x="641296" y="59097"/>
                  <a:pt x="645713" y="56337"/>
                </a:cubicBezTo>
                <a:cubicBezTo>
                  <a:pt x="653460" y="51495"/>
                  <a:pt x="663048" y="50559"/>
                  <a:pt x="671715" y="47670"/>
                </a:cubicBezTo>
                <a:lnTo>
                  <a:pt x="697717" y="39002"/>
                </a:lnTo>
                <a:lnTo>
                  <a:pt x="723719" y="30335"/>
                </a:lnTo>
                <a:lnTo>
                  <a:pt x="736720" y="26001"/>
                </a:lnTo>
                <a:cubicBezTo>
                  <a:pt x="741054" y="21668"/>
                  <a:pt x="744622" y="16400"/>
                  <a:pt x="749721" y="13001"/>
                </a:cubicBezTo>
                <a:cubicBezTo>
                  <a:pt x="753522" y="10467"/>
                  <a:pt x="758174" y="9100"/>
                  <a:pt x="762722" y="8667"/>
                </a:cubicBezTo>
                <a:cubicBezTo>
                  <a:pt x="788647" y="6198"/>
                  <a:pt x="814726" y="5778"/>
                  <a:pt x="840728" y="4333"/>
                </a:cubicBezTo>
                <a:cubicBezTo>
                  <a:pt x="845062" y="2889"/>
                  <a:pt x="849161" y="0"/>
                  <a:pt x="853729" y="0"/>
                </a:cubicBezTo>
                <a:cubicBezTo>
                  <a:pt x="859590" y="0"/>
                  <a:pt x="890427" y="2572"/>
                  <a:pt x="901399" y="8667"/>
                </a:cubicBezTo>
                <a:cubicBezTo>
                  <a:pt x="910505" y="13726"/>
                  <a:pt x="920036" y="18635"/>
                  <a:pt x="927401" y="26001"/>
                </a:cubicBezTo>
                <a:cubicBezTo>
                  <a:pt x="930290" y="28890"/>
                  <a:pt x="932413" y="32842"/>
                  <a:pt x="936068" y="34669"/>
                </a:cubicBezTo>
                <a:cubicBezTo>
                  <a:pt x="941395" y="37333"/>
                  <a:pt x="947625" y="37558"/>
                  <a:pt x="953403" y="39002"/>
                </a:cubicBezTo>
                <a:cubicBezTo>
                  <a:pt x="956292" y="41891"/>
                  <a:pt x="958415" y="45843"/>
                  <a:pt x="962070" y="47670"/>
                </a:cubicBezTo>
                <a:cubicBezTo>
                  <a:pt x="970242" y="51756"/>
                  <a:pt x="979209" y="54121"/>
                  <a:pt x="988072" y="56337"/>
                </a:cubicBezTo>
                <a:cubicBezTo>
                  <a:pt x="1019490" y="64192"/>
                  <a:pt x="999480" y="60078"/>
                  <a:pt x="1048743" y="65004"/>
                </a:cubicBezTo>
                <a:cubicBezTo>
                  <a:pt x="1079686" y="75319"/>
                  <a:pt x="1069677" y="66070"/>
                  <a:pt x="1083412" y="86673"/>
                </a:cubicBezTo>
                <a:cubicBezTo>
                  <a:pt x="1085884" y="99031"/>
                  <a:pt x="1088410" y="113445"/>
                  <a:pt x="1092079" y="125675"/>
                </a:cubicBezTo>
                <a:cubicBezTo>
                  <a:pt x="1094704" y="134426"/>
                  <a:pt x="1100747" y="151677"/>
                  <a:pt x="1100747" y="151677"/>
                </a:cubicBezTo>
                <a:cubicBezTo>
                  <a:pt x="1102191" y="161789"/>
                  <a:pt x="1101850" y="172323"/>
                  <a:pt x="1105080" y="182013"/>
                </a:cubicBezTo>
                <a:cubicBezTo>
                  <a:pt x="1106372" y="185889"/>
                  <a:pt x="1111196" y="187489"/>
                  <a:pt x="1113748" y="190680"/>
                </a:cubicBezTo>
                <a:cubicBezTo>
                  <a:pt x="1117002" y="194747"/>
                  <a:pt x="1120086" y="199023"/>
                  <a:pt x="1122415" y="203681"/>
                </a:cubicBezTo>
                <a:cubicBezTo>
                  <a:pt x="1124458" y="207767"/>
                  <a:pt x="1125494" y="212290"/>
                  <a:pt x="1126749" y="216682"/>
                </a:cubicBezTo>
                <a:cubicBezTo>
                  <a:pt x="1128385" y="222409"/>
                  <a:pt x="1127361" y="229366"/>
                  <a:pt x="1131082" y="234017"/>
                </a:cubicBezTo>
                <a:cubicBezTo>
                  <a:pt x="1133936" y="237584"/>
                  <a:pt x="1139749" y="236906"/>
                  <a:pt x="1144083" y="238350"/>
                </a:cubicBezTo>
                <a:cubicBezTo>
                  <a:pt x="1147492" y="248575"/>
                  <a:pt x="1147171" y="254071"/>
                  <a:pt x="1157084" y="260019"/>
                </a:cubicBezTo>
                <a:cubicBezTo>
                  <a:pt x="1161001" y="262369"/>
                  <a:pt x="1165751" y="262908"/>
                  <a:pt x="1170085" y="264352"/>
                </a:cubicBezTo>
                <a:cubicBezTo>
                  <a:pt x="1172974" y="268686"/>
                  <a:pt x="1176923" y="272476"/>
                  <a:pt x="1178752" y="277353"/>
                </a:cubicBezTo>
                <a:cubicBezTo>
                  <a:pt x="1181338" y="284250"/>
                  <a:pt x="1181299" y="291875"/>
                  <a:pt x="1183086" y="299021"/>
                </a:cubicBezTo>
                <a:cubicBezTo>
                  <a:pt x="1184194" y="303453"/>
                  <a:pt x="1185975" y="307688"/>
                  <a:pt x="1187420" y="312022"/>
                </a:cubicBezTo>
                <a:cubicBezTo>
                  <a:pt x="1185975" y="338024"/>
                  <a:pt x="1186316" y="364187"/>
                  <a:pt x="1183086" y="390028"/>
                </a:cubicBezTo>
                <a:cubicBezTo>
                  <a:pt x="1181953" y="399094"/>
                  <a:pt x="1180880" y="409570"/>
                  <a:pt x="1174419" y="416030"/>
                </a:cubicBezTo>
                <a:lnTo>
                  <a:pt x="1165751" y="424697"/>
                </a:lnTo>
                <a:cubicBezTo>
                  <a:pt x="1164307" y="429031"/>
                  <a:pt x="1163461" y="433612"/>
                  <a:pt x="1161418" y="437698"/>
                </a:cubicBezTo>
                <a:cubicBezTo>
                  <a:pt x="1159089" y="442357"/>
                  <a:pt x="1154802" y="445912"/>
                  <a:pt x="1152750" y="450699"/>
                </a:cubicBezTo>
                <a:cubicBezTo>
                  <a:pt x="1140769" y="478654"/>
                  <a:pt x="1157195" y="459257"/>
                  <a:pt x="1139749" y="476701"/>
                </a:cubicBezTo>
                <a:cubicBezTo>
                  <a:pt x="1138305" y="481035"/>
                  <a:pt x="1137459" y="485616"/>
                  <a:pt x="1135416" y="489702"/>
                </a:cubicBezTo>
                <a:cubicBezTo>
                  <a:pt x="1133087" y="494361"/>
                  <a:pt x="1128864" y="497944"/>
                  <a:pt x="1126749" y="502703"/>
                </a:cubicBezTo>
                <a:cubicBezTo>
                  <a:pt x="1123038" y="511052"/>
                  <a:pt x="1118081" y="528705"/>
                  <a:pt x="1118081" y="528705"/>
                </a:cubicBezTo>
                <a:cubicBezTo>
                  <a:pt x="1117426" y="532637"/>
                  <a:pt x="1111141" y="578689"/>
                  <a:pt x="1105080" y="580709"/>
                </a:cubicBezTo>
                <a:lnTo>
                  <a:pt x="1092079" y="585042"/>
                </a:lnTo>
                <a:cubicBezTo>
                  <a:pt x="1090635" y="589376"/>
                  <a:pt x="1092295" y="597629"/>
                  <a:pt x="1087746" y="598043"/>
                </a:cubicBezTo>
                <a:cubicBezTo>
                  <a:pt x="1004731" y="605590"/>
                  <a:pt x="1016588" y="613562"/>
                  <a:pt x="988072" y="585042"/>
                </a:cubicBezTo>
                <a:cubicBezTo>
                  <a:pt x="986627" y="580708"/>
                  <a:pt x="986968" y="575271"/>
                  <a:pt x="983738" y="572041"/>
                </a:cubicBezTo>
                <a:cubicBezTo>
                  <a:pt x="980508" y="568811"/>
                  <a:pt x="975305" y="567708"/>
                  <a:pt x="970737" y="567708"/>
                </a:cubicBezTo>
                <a:cubicBezTo>
                  <a:pt x="956220" y="567708"/>
                  <a:pt x="941846" y="570597"/>
                  <a:pt x="927401" y="572041"/>
                </a:cubicBezTo>
                <a:cubicBezTo>
                  <a:pt x="925956" y="576375"/>
                  <a:pt x="925110" y="580956"/>
                  <a:pt x="923067" y="585042"/>
                </a:cubicBezTo>
                <a:cubicBezTo>
                  <a:pt x="917599" y="595978"/>
                  <a:pt x="913796" y="598647"/>
                  <a:pt x="905732" y="606710"/>
                </a:cubicBezTo>
                <a:cubicBezTo>
                  <a:pt x="884064" y="605266"/>
                  <a:pt x="862226" y="605448"/>
                  <a:pt x="840728" y="602377"/>
                </a:cubicBezTo>
                <a:cubicBezTo>
                  <a:pt x="831684" y="601085"/>
                  <a:pt x="823393" y="596599"/>
                  <a:pt x="814726" y="593710"/>
                </a:cubicBezTo>
                <a:lnTo>
                  <a:pt x="801725" y="589376"/>
                </a:lnTo>
                <a:cubicBezTo>
                  <a:pt x="798836" y="585042"/>
                  <a:pt x="797125" y="579629"/>
                  <a:pt x="793058" y="576375"/>
                </a:cubicBezTo>
                <a:cubicBezTo>
                  <a:pt x="789491" y="573521"/>
                  <a:pt x="783287" y="575271"/>
                  <a:pt x="780057" y="572041"/>
                </a:cubicBezTo>
                <a:cubicBezTo>
                  <a:pt x="776827" y="568811"/>
                  <a:pt x="777766" y="563126"/>
                  <a:pt x="775723" y="559040"/>
                </a:cubicBezTo>
                <a:cubicBezTo>
                  <a:pt x="767882" y="543358"/>
                  <a:pt x="769050" y="546704"/>
                  <a:pt x="754055" y="541706"/>
                </a:cubicBezTo>
                <a:cubicBezTo>
                  <a:pt x="751166" y="538817"/>
                  <a:pt x="749418" y="533710"/>
                  <a:pt x="745387" y="533038"/>
                </a:cubicBezTo>
                <a:cubicBezTo>
                  <a:pt x="741760" y="532433"/>
                  <a:pt x="719791" y="540126"/>
                  <a:pt x="715052" y="541706"/>
                </a:cubicBezTo>
                <a:cubicBezTo>
                  <a:pt x="713607" y="546040"/>
                  <a:pt x="714959" y="553010"/>
                  <a:pt x="710718" y="554707"/>
                </a:cubicBezTo>
                <a:cubicBezTo>
                  <a:pt x="699310" y="559270"/>
                  <a:pt x="690811" y="547801"/>
                  <a:pt x="684716" y="541706"/>
                </a:cubicBezTo>
                <a:cubicBezTo>
                  <a:pt x="670014" y="497593"/>
                  <a:pt x="672483" y="491129"/>
                  <a:pt x="567708" y="533038"/>
                </a:cubicBezTo>
                <a:cubicBezTo>
                  <a:pt x="566186" y="533647"/>
                  <a:pt x="570125" y="574625"/>
                  <a:pt x="576375" y="585042"/>
                </a:cubicBezTo>
                <a:cubicBezTo>
                  <a:pt x="578477" y="588546"/>
                  <a:pt x="582153" y="590821"/>
                  <a:pt x="585042" y="593710"/>
                </a:cubicBezTo>
                <a:cubicBezTo>
                  <a:pt x="583598" y="606711"/>
                  <a:pt x="585179" y="620419"/>
                  <a:pt x="580709" y="632712"/>
                </a:cubicBezTo>
                <a:cubicBezTo>
                  <a:pt x="578929" y="637607"/>
                  <a:pt x="571775" y="638126"/>
                  <a:pt x="567708" y="641380"/>
                </a:cubicBezTo>
                <a:cubicBezTo>
                  <a:pt x="558884" y="648439"/>
                  <a:pt x="556811" y="653391"/>
                  <a:pt x="550373" y="663048"/>
                </a:cubicBezTo>
                <a:lnTo>
                  <a:pt x="351025" y="658714"/>
                </a:lnTo>
                <a:cubicBezTo>
                  <a:pt x="346461" y="658528"/>
                  <a:pt x="342456" y="655489"/>
                  <a:pt x="338024" y="654381"/>
                </a:cubicBezTo>
                <a:cubicBezTo>
                  <a:pt x="330878" y="652595"/>
                  <a:pt x="323502" y="651834"/>
                  <a:pt x="316356" y="650047"/>
                </a:cubicBezTo>
                <a:cubicBezTo>
                  <a:pt x="311924" y="648939"/>
                  <a:pt x="307861" y="646464"/>
                  <a:pt x="303355" y="645713"/>
                </a:cubicBezTo>
                <a:cubicBezTo>
                  <a:pt x="270922" y="640308"/>
                  <a:pt x="212806" y="638516"/>
                  <a:pt x="186347" y="637046"/>
                </a:cubicBezTo>
                <a:cubicBezTo>
                  <a:pt x="173087" y="633731"/>
                  <a:pt x="165986" y="634020"/>
                  <a:pt x="156011" y="624045"/>
                </a:cubicBezTo>
                <a:cubicBezTo>
                  <a:pt x="152328" y="620362"/>
                  <a:pt x="150233" y="615378"/>
                  <a:pt x="147344" y="611044"/>
                </a:cubicBezTo>
                <a:cubicBezTo>
                  <a:pt x="157658" y="580101"/>
                  <a:pt x="161079" y="592644"/>
                  <a:pt x="147344" y="572041"/>
                </a:cubicBezTo>
                <a:cubicBezTo>
                  <a:pt x="143581" y="545703"/>
                  <a:pt x="139214" y="534138"/>
                  <a:pt x="147344" y="507037"/>
                </a:cubicBezTo>
                <a:cubicBezTo>
                  <a:pt x="148518" y="503123"/>
                  <a:pt x="153122" y="501258"/>
                  <a:pt x="156011" y="498369"/>
                </a:cubicBezTo>
                <a:cubicBezTo>
                  <a:pt x="154566" y="489702"/>
                  <a:pt x="156716" y="479566"/>
                  <a:pt x="151677" y="472367"/>
                </a:cubicBezTo>
                <a:cubicBezTo>
                  <a:pt x="145704" y="463834"/>
                  <a:pt x="133042" y="462399"/>
                  <a:pt x="125676" y="455033"/>
                </a:cubicBezTo>
                <a:cubicBezTo>
                  <a:pt x="113325" y="442682"/>
                  <a:pt x="120408" y="448632"/>
                  <a:pt x="104007" y="437698"/>
                </a:cubicBezTo>
                <a:cubicBezTo>
                  <a:pt x="101118" y="433364"/>
                  <a:pt x="98674" y="428698"/>
                  <a:pt x="95340" y="424697"/>
                </a:cubicBezTo>
                <a:cubicBezTo>
                  <a:pt x="84913" y="412184"/>
                  <a:pt x="82122" y="411551"/>
                  <a:pt x="69338" y="403029"/>
                </a:cubicBezTo>
                <a:cubicBezTo>
                  <a:pt x="66449" y="398695"/>
                  <a:pt x="64061" y="393982"/>
                  <a:pt x="60671" y="390028"/>
                </a:cubicBezTo>
                <a:cubicBezTo>
                  <a:pt x="55353" y="383823"/>
                  <a:pt x="47869" y="379492"/>
                  <a:pt x="43336" y="372693"/>
                </a:cubicBezTo>
                <a:cubicBezTo>
                  <a:pt x="37558" y="364026"/>
                  <a:pt x="33368" y="354058"/>
                  <a:pt x="26002" y="346692"/>
                </a:cubicBezTo>
                <a:cubicBezTo>
                  <a:pt x="23113" y="343803"/>
                  <a:pt x="19786" y="341293"/>
                  <a:pt x="17334" y="338024"/>
                </a:cubicBezTo>
                <a:cubicBezTo>
                  <a:pt x="11084" y="329691"/>
                  <a:pt x="0" y="312022"/>
                  <a:pt x="0" y="312022"/>
                </a:cubicBezTo>
                <a:cubicBezTo>
                  <a:pt x="1444" y="303355"/>
                  <a:pt x="-1453" y="292633"/>
                  <a:pt x="4333" y="286020"/>
                </a:cubicBezTo>
                <a:cubicBezTo>
                  <a:pt x="10349" y="279144"/>
                  <a:pt x="30335" y="277353"/>
                  <a:pt x="30335" y="277353"/>
                </a:cubicBezTo>
                <a:cubicBezTo>
                  <a:pt x="37558" y="278798"/>
                  <a:pt x="44813" y="280089"/>
                  <a:pt x="52003" y="281687"/>
                </a:cubicBezTo>
                <a:cubicBezTo>
                  <a:pt x="57817" y="282979"/>
                  <a:pt x="63382" y="286020"/>
                  <a:pt x="69338" y="286020"/>
                </a:cubicBezTo>
                <a:cubicBezTo>
                  <a:pt x="78125" y="286020"/>
                  <a:pt x="86673" y="283131"/>
                  <a:pt x="95340" y="281687"/>
                </a:cubicBezTo>
                <a:cubicBezTo>
                  <a:pt x="93891" y="259957"/>
                  <a:pt x="86673" y="155310"/>
                  <a:pt x="86673" y="138676"/>
                </a:cubicBezTo>
                <a:cubicBezTo>
                  <a:pt x="86673" y="110912"/>
                  <a:pt x="83251" y="104144"/>
                  <a:pt x="99674" y="91006"/>
                </a:cubicBezTo>
                <a:cubicBezTo>
                  <a:pt x="103741" y="87752"/>
                  <a:pt x="108341" y="85228"/>
                  <a:pt x="112675" y="82339"/>
                </a:cubicBezTo>
                <a:cubicBezTo>
                  <a:pt x="121342" y="69337"/>
                  <a:pt x="119897" y="67894"/>
                  <a:pt x="134343" y="60671"/>
                </a:cubicBezTo>
                <a:cubicBezTo>
                  <a:pt x="154259" y="50713"/>
                  <a:pt x="145177" y="44781"/>
                  <a:pt x="151677" y="43336"/>
                </a:cubicBezTo>
                <a:close/>
              </a:path>
            </a:pathLst>
          </a:custGeom>
          <a:solidFill>
            <a:srgbClr val="66FF33"/>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85369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578" name="Picture 2" descr="senegal_shad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9588"/>
            <a:ext cx="9144000" cy="6348412"/>
          </a:xfrm>
          <a:prstGeom prst="rect">
            <a:avLst/>
          </a:prstGeom>
          <a:noFill/>
          <a:extLst>
            <a:ext uri="{909E8E84-426E-40DD-AFC4-6F175D3DCCD1}">
              <a14:hiddenFill xmlns:a14="http://schemas.microsoft.com/office/drawing/2010/main">
                <a:solidFill>
                  <a:srgbClr val="FFFFFF"/>
                </a:solidFill>
              </a14:hiddenFill>
            </a:ext>
          </a:extLst>
        </p:spPr>
      </p:pic>
      <p:sp>
        <p:nvSpPr>
          <p:cNvPr id="1560579" name="Rectangle 3"/>
          <p:cNvSpPr>
            <a:spLocks noChangeArrowheads="1"/>
          </p:cNvSpPr>
          <p:nvPr/>
        </p:nvSpPr>
        <p:spPr bwMode="auto">
          <a:xfrm>
            <a:off x="990600" y="0"/>
            <a:ext cx="70028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err="1" smtClean="0">
                <a:solidFill>
                  <a:srgbClr val="FF9900"/>
                </a:solidFill>
              </a:rPr>
              <a:t>Modèle</a:t>
            </a:r>
            <a:r>
              <a:rPr lang="en-US" sz="2800" dirty="0" smtClean="0">
                <a:solidFill>
                  <a:srgbClr val="FF9900"/>
                </a:solidFill>
              </a:rPr>
              <a:t> </a:t>
            </a:r>
            <a:r>
              <a:rPr lang="en-US" sz="2800" dirty="0" err="1" smtClean="0">
                <a:solidFill>
                  <a:srgbClr val="FF9900"/>
                </a:solidFill>
              </a:rPr>
              <a:t>Numérique</a:t>
            </a:r>
            <a:r>
              <a:rPr lang="en-US" sz="2800" dirty="0" smtClean="0">
                <a:solidFill>
                  <a:srgbClr val="FF9900"/>
                </a:solidFill>
              </a:rPr>
              <a:t> de Terrain </a:t>
            </a:r>
            <a:r>
              <a:rPr lang="en-US" sz="2800" dirty="0">
                <a:solidFill>
                  <a:srgbClr val="FF9900"/>
                </a:solidFill>
              </a:rPr>
              <a:t>(source: SRTM)</a:t>
            </a:r>
          </a:p>
        </p:txBody>
      </p:sp>
    </p:spTree>
    <p:extLst>
      <p:ext uri="{BB962C8B-B14F-4D97-AF65-F5344CB8AC3E}">
        <p14:creationId xmlns:p14="http://schemas.microsoft.com/office/powerpoint/2010/main" val="233641251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1779" y="4495800"/>
            <a:ext cx="1911421" cy="461665"/>
          </a:xfrm>
          <a:prstGeom prst="rect">
            <a:avLst/>
          </a:prstGeom>
          <a:noFill/>
        </p:spPr>
        <p:txBody>
          <a:bodyPr wrap="none" rtlCol="0">
            <a:spAutoFit/>
          </a:bodyPr>
          <a:lstStyle/>
          <a:p>
            <a:r>
              <a:rPr lang="en-US" sz="2400" b="1" dirty="0" smtClean="0">
                <a:solidFill>
                  <a:schemeClr val="bg1"/>
                </a:solidFill>
              </a:rPr>
              <a:t>Shield Region</a:t>
            </a:r>
            <a:endParaRPr lang="en-US" sz="2400" b="1" dirty="0">
              <a:solidFill>
                <a:schemeClr val="bg1"/>
              </a:solidFill>
            </a:endParaRPr>
          </a:p>
        </p:txBody>
      </p:sp>
      <p:pic>
        <p:nvPicPr>
          <p:cNvPr id="2050" name="Picture 2" descr="D:\Slides\SG_MAPS\HYDROG_4_ADJ-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9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4080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p:cNvSpPr>
            <a:spLocks/>
          </p:cNvSpPr>
          <p:nvPr/>
        </p:nvSpPr>
        <p:spPr bwMode="auto">
          <a:xfrm>
            <a:off x="381000" y="-762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sz="3200" dirty="0" smtClean="0">
                <a:solidFill>
                  <a:srgbClr val="FFC000"/>
                </a:solidFill>
              </a:rPr>
              <a:t>Occupation et </a:t>
            </a:r>
            <a:r>
              <a:rPr lang="en-US" sz="3200" dirty="0" err="1" smtClean="0">
                <a:solidFill>
                  <a:srgbClr val="FFC000"/>
                </a:solidFill>
              </a:rPr>
              <a:t>Utilisation</a:t>
            </a:r>
            <a:r>
              <a:rPr lang="en-US" sz="3200" dirty="0" smtClean="0">
                <a:solidFill>
                  <a:srgbClr val="FFC000"/>
                </a:solidFill>
              </a:rPr>
              <a:t> des </a:t>
            </a:r>
            <a:r>
              <a:rPr lang="en-US" sz="3200" dirty="0" err="1" smtClean="0">
                <a:solidFill>
                  <a:srgbClr val="FFC000"/>
                </a:solidFill>
              </a:rPr>
              <a:t>Terres</a:t>
            </a:r>
            <a:endParaRPr lang="en-US" sz="3200" dirty="0" smtClean="0">
              <a:solidFill>
                <a:srgbClr val="FFC000"/>
              </a:solidFill>
            </a:endParaRPr>
          </a:p>
          <a:p>
            <a:r>
              <a:rPr lang="en-US" sz="3200" dirty="0" smtClean="0">
                <a:solidFill>
                  <a:srgbClr val="FFC000"/>
                </a:solidFill>
              </a:rPr>
              <a:t>du </a:t>
            </a:r>
            <a:r>
              <a:rPr lang="en-US" sz="3200" dirty="0" err="1" smtClean="0">
                <a:solidFill>
                  <a:srgbClr val="FFC000"/>
                </a:solidFill>
              </a:rPr>
              <a:t>Sud-Est</a:t>
            </a:r>
            <a:r>
              <a:rPr lang="en-US" sz="3200" dirty="0" smtClean="0">
                <a:solidFill>
                  <a:srgbClr val="FFC000"/>
                </a:solidFill>
              </a:rPr>
              <a:t> du </a:t>
            </a:r>
            <a:r>
              <a:rPr lang="en-US" sz="3200" dirty="0" err="1" smtClean="0">
                <a:solidFill>
                  <a:srgbClr val="FFC000"/>
                </a:solidFill>
              </a:rPr>
              <a:t>Sénégal</a:t>
            </a:r>
            <a:endParaRPr lang="en-US" sz="3200" dirty="0">
              <a:solidFill>
                <a:srgbClr val="FFC000"/>
              </a:solidFill>
            </a:endParaRPr>
          </a:p>
        </p:txBody>
      </p:sp>
      <p:sp>
        <p:nvSpPr>
          <p:cNvPr id="6147" name="Content Placeholder 2"/>
          <p:cNvSpPr>
            <a:spLocks/>
          </p:cNvSpPr>
          <p:nvPr/>
        </p:nvSpPr>
        <p:spPr bwMode="auto">
          <a:xfrm>
            <a:off x="457200" y="944562"/>
            <a:ext cx="82296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FontTx/>
              <a:buChar char="•"/>
            </a:pPr>
            <a:r>
              <a:rPr lang="en-US" sz="2400" dirty="0" smtClean="0">
                <a:solidFill>
                  <a:srgbClr val="FFFF00"/>
                </a:solidFill>
              </a:rPr>
              <a:t>Zone </a:t>
            </a:r>
            <a:r>
              <a:rPr lang="en-US" sz="2400" dirty="0" err="1">
                <a:solidFill>
                  <a:srgbClr val="FFFF00"/>
                </a:solidFill>
              </a:rPr>
              <a:t>ciblée</a:t>
            </a:r>
            <a:r>
              <a:rPr lang="en-US" sz="2400" dirty="0" smtClean="0">
                <a:solidFill>
                  <a:srgbClr val="FFFF00"/>
                </a:solidFill>
              </a:rPr>
              <a:t>: le </a:t>
            </a:r>
            <a:r>
              <a:rPr lang="en-US" sz="2400" dirty="0" err="1" smtClean="0">
                <a:solidFill>
                  <a:srgbClr val="FFFF00"/>
                </a:solidFill>
              </a:rPr>
              <a:t>sud-est</a:t>
            </a:r>
            <a:r>
              <a:rPr lang="en-US" sz="2400" dirty="0" smtClean="0">
                <a:solidFill>
                  <a:srgbClr val="FFFF00"/>
                </a:solidFill>
              </a:rPr>
              <a:t> </a:t>
            </a:r>
            <a:r>
              <a:rPr lang="en-US" sz="2400" dirty="0">
                <a:solidFill>
                  <a:srgbClr val="FFFF00"/>
                </a:solidFill>
              </a:rPr>
              <a:t>du </a:t>
            </a:r>
            <a:r>
              <a:rPr lang="en-US" sz="2400" dirty="0" err="1" smtClean="0">
                <a:solidFill>
                  <a:srgbClr val="FFFF00"/>
                </a:solidFill>
              </a:rPr>
              <a:t>Sénégal</a:t>
            </a:r>
            <a:endParaRPr lang="en-US" sz="2400" dirty="0" smtClean="0">
              <a:solidFill>
                <a:srgbClr val="FFFF00"/>
              </a:solidFill>
            </a:endParaRPr>
          </a:p>
          <a:p>
            <a:pPr marL="273050" indent="-273050">
              <a:spcBef>
                <a:spcPct val="20000"/>
              </a:spcBef>
              <a:buFontTx/>
              <a:buChar char="•"/>
            </a:pPr>
            <a:r>
              <a:rPr lang="en-US" sz="2400" dirty="0" smtClean="0">
                <a:solidFill>
                  <a:srgbClr val="FFFF00"/>
                </a:solidFill>
              </a:rPr>
              <a:t>La </a:t>
            </a:r>
            <a:r>
              <a:rPr lang="en-US" sz="2400" dirty="0" err="1" smtClean="0">
                <a:solidFill>
                  <a:srgbClr val="FFFF00"/>
                </a:solidFill>
              </a:rPr>
              <a:t>région</a:t>
            </a:r>
            <a:r>
              <a:rPr lang="en-US" sz="2400" dirty="0" smtClean="0">
                <a:solidFill>
                  <a:srgbClr val="FFFF00"/>
                </a:solidFill>
              </a:rPr>
              <a:t> la plus riche en </a:t>
            </a:r>
            <a:r>
              <a:rPr lang="en-US" sz="2400" dirty="0" err="1" smtClean="0">
                <a:solidFill>
                  <a:srgbClr val="FFFF00"/>
                </a:solidFill>
              </a:rPr>
              <a:t>flore</a:t>
            </a:r>
            <a:r>
              <a:rPr lang="en-US" sz="2400" dirty="0" smtClean="0">
                <a:solidFill>
                  <a:srgbClr val="FFFF00"/>
                </a:solidFill>
              </a:rPr>
              <a:t> et en </a:t>
            </a:r>
            <a:r>
              <a:rPr lang="en-US" sz="2400" dirty="0" err="1" smtClean="0">
                <a:solidFill>
                  <a:srgbClr val="FFFF00"/>
                </a:solidFill>
              </a:rPr>
              <a:t>faune</a:t>
            </a:r>
            <a:endParaRPr lang="en-US" sz="2400" dirty="0" smtClean="0">
              <a:solidFill>
                <a:srgbClr val="FFFF00"/>
              </a:solidFill>
            </a:endParaRPr>
          </a:p>
          <a:p>
            <a:pPr marL="273050" indent="-273050">
              <a:spcBef>
                <a:spcPct val="20000"/>
              </a:spcBef>
              <a:buFontTx/>
              <a:buChar char="•"/>
            </a:pPr>
            <a:r>
              <a:rPr lang="en-US" sz="2400" dirty="0" smtClean="0">
                <a:solidFill>
                  <a:srgbClr val="FFFF00"/>
                </a:solidFill>
              </a:rPr>
              <a:t>Les </a:t>
            </a:r>
            <a:r>
              <a:rPr lang="en-US" sz="2400" dirty="0" err="1" smtClean="0">
                <a:solidFill>
                  <a:srgbClr val="FFFF00"/>
                </a:solidFill>
              </a:rPr>
              <a:t>pressions</a:t>
            </a:r>
            <a:r>
              <a:rPr lang="en-US" sz="2400" dirty="0" smtClean="0">
                <a:solidFill>
                  <a:srgbClr val="FFFF00"/>
                </a:solidFill>
              </a:rPr>
              <a:t> et les </a:t>
            </a:r>
            <a:r>
              <a:rPr lang="en-US" sz="2400" dirty="0" err="1" smtClean="0">
                <a:solidFill>
                  <a:srgbClr val="FFFF00"/>
                </a:solidFill>
              </a:rPr>
              <a:t>changements</a:t>
            </a:r>
            <a:r>
              <a:rPr lang="en-US" sz="2400" dirty="0" smtClean="0">
                <a:solidFill>
                  <a:srgbClr val="FFFF00"/>
                </a:solidFill>
              </a:rPr>
              <a:t> </a:t>
            </a:r>
            <a:r>
              <a:rPr lang="en-US" sz="2400" dirty="0" err="1" smtClean="0">
                <a:solidFill>
                  <a:srgbClr val="FFFF00"/>
                </a:solidFill>
              </a:rPr>
              <a:t>augmentent</a:t>
            </a:r>
            <a:r>
              <a:rPr lang="en-US" sz="2400" dirty="0" smtClean="0">
                <a:solidFill>
                  <a:srgbClr val="FFFF00"/>
                </a:solidFill>
              </a:rPr>
              <a:t>: </a:t>
            </a:r>
            <a:r>
              <a:rPr lang="en-US" sz="2400" dirty="0">
                <a:solidFill>
                  <a:srgbClr val="FFFF00"/>
                </a:solidFill>
              </a:rPr>
              <a:t>la </a:t>
            </a:r>
            <a:r>
              <a:rPr lang="en-US" sz="2400" dirty="0" err="1">
                <a:solidFill>
                  <a:srgbClr val="FFFF00"/>
                </a:solidFill>
              </a:rPr>
              <a:t>ruée</a:t>
            </a:r>
            <a:r>
              <a:rPr lang="en-US" sz="2400" dirty="0">
                <a:solidFill>
                  <a:srgbClr val="FFFF00"/>
                </a:solidFill>
              </a:rPr>
              <a:t> </a:t>
            </a:r>
            <a:r>
              <a:rPr lang="en-US" sz="2400" dirty="0" err="1">
                <a:solidFill>
                  <a:srgbClr val="FFFF00"/>
                </a:solidFill>
              </a:rPr>
              <a:t>vers</a:t>
            </a:r>
            <a:r>
              <a:rPr lang="en-US" sz="2400" dirty="0">
                <a:solidFill>
                  <a:srgbClr val="FFFF00"/>
                </a:solidFill>
              </a:rPr>
              <a:t> </a:t>
            </a:r>
            <a:r>
              <a:rPr lang="en-US" sz="2400" dirty="0" err="1">
                <a:solidFill>
                  <a:srgbClr val="FFFF00"/>
                </a:solidFill>
              </a:rPr>
              <a:t>l’or</a:t>
            </a:r>
            <a:r>
              <a:rPr lang="en-US" sz="2400" dirty="0">
                <a:solidFill>
                  <a:srgbClr val="FFFF00"/>
                </a:solidFill>
              </a:rPr>
              <a:t>, </a:t>
            </a:r>
            <a:r>
              <a:rPr lang="en-US" sz="2400" dirty="0" err="1">
                <a:solidFill>
                  <a:srgbClr val="FFFF00"/>
                </a:solidFill>
              </a:rPr>
              <a:t>l’extension</a:t>
            </a:r>
            <a:r>
              <a:rPr lang="en-US" sz="2400" dirty="0">
                <a:solidFill>
                  <a:srgbClr val="FFFF00"/>
                </a:solidFill>
              </a:rPr>
              <a:t> </a:t>
            </a:r>
            <a:r>
              <a:rPr lang="en-US" sz="2400" dirty="0" err="1">
                <a:solidFill>
                  <a:srgbClr val="FFFF00"/>
                </a:solidFill>
              </a:rPr>
              <a:t>agricole</a:t>
            </a:r>
            <a:r>
              <a:rPr lang="en-US" sz="2400" dirty="0">
                <a:solidFill>
                  <a:srgbClr val="FFFF00"/>
                </a:solidFill>
              </a:rPr>
              <a:t>, la </a:t>
            </a:r>
            <a:r>
              <a:rPr lang="en-US" sz="2400" dirty="0" err="1">
                <a:solidFill>
                  <a:srgbClr val="FFFF00"/>
                </a:solidFill>
              </a:rPr>
              <a:t>croissance</a:t>
            </a:r>
            <a:r>
              <a:rPr lang="en-US" sz="2400" dirty="0">
                <a:solidFill>
                  <a:srgbClr val="FFFF00"/>
                </a:solidFill>
              </a:rPr>
              <a:t> </a:t>
            </a:r>
            <a:r>
              <a:rPr lang="en-US" sz="2400" dirty="0" err="1">
                <a:solidFill>
                  <a:srgbClr val="FFFF00"/>
                </a:solidFill>
              </a:rPr>
              <a:t>démographique</a:t>
            </a:r>
            <a:r>
              <a:rPr lang="en-US" sz="2400" dirty="0">
                <a:solidFill>
                  <a:srgbClr val="FFFF00"/>
                </a:solidFill>
              </a:rPr>
              <a:t>, </a:t>
            </a:r>
            <a:r>
              <a:rPr lang="en-US" sz="2400" dirty="0" smtClean="0">
                <a:solidFill>
                  <a:srgbClr val="FFFF00"/>
                </a:solidFill>
              </a:rPr>
              <a:t>un </a:t>
            </a:r>
            <a:r>
              <a:rPr lang="en-US" sz="2400" dirty="0">
                <a:solidFill>
                  <a:srgbClr val="FFFF00"/>
                </a:solidFill>
              </a:rPr>
              <a:t>nouveau axe </a:t>
            </a:r>
            <a:r>
              <a:rPr lang="en-US" sz="2400" dirty="0" err="1" smtClean="0">
                <a:solidFill>
                  <a:srgbClr val="FFFF00"/>
                </a:solidFill>
              </a:rPr>
              <a:t>routier</a:t>
            </a:r>
            <a:r>
              <a:rPr lang="en-US" sz="2400" dirty="0" smtClean="0">
                <a:solidFill>
                  <a:srgbClr val="FFFF00"/>
                </a:solidFill>
              </a:rPr>
              <a:t>, </a:t>
            </a:r>
            <a:r>
              <a:rPr lang="en-US" sz="2400" dirty="0" err="1" smtClean="0">
                <a:solidFill>
                  <a:srgbClr val="FFFF00"/>
                </a:solidFill>
              </a:rPr>
              <a:t>pression</a:t>
            </a:r>
            <a:r>
              <a:rPr lang="en-US" sz="2400" dirty="0" smtClean="0">
                <a:solidFill>
                  <a:srgbClr val="FFFF00"/>
                </a:solidFill>
              </a:rPr>
              <a:t> de transhumance accrue</a:t>
            </a:r>
            <a:endParaRPr lang="en-US" sz="2400" dirty="0">
              <a:solidFill>
                <a:srgbClr val="FFFF00"/>
              </a:solidFill>
            </a:endParaRPr>
          </a:p>
          <a:p>
            <a:pPr marL="273050" indent="-273050">
              <a:spcBef>
                <a:spcPct val="20000"/>
              </a:spcBef>
              <a:buFontTx/>
              <a:buChar char="•"/>
            </a:pPr>
            <a:r>
              <a:rPr lang="en-US" sz="2400" dirty="0" smtClean="0">
                <a:solidFill>
                  <a:srgbClr val="FFFF00"/>
                </a:solidFill>
              </a:rPr>
              <a:t>La </a:t>
            </a:r>
            <a:r>
              <a:rPr lang="en-US" sz="2400" dirty="0" err="1" smtClean="0">
                <a:solidFill>
                  <a:srgbClr val="FFFF00"/>
                </a:solidFill>
              </a:rPr>
              <a:t>cartographie</a:t>
            </a:r>
            <a:r>
              <a:rPr lang="en-US" sz="2400" dirty="0" smtClean="0">
                <a:solidFill>
                  <a:srgbClr val="FFFF00"/>
                </a:solidFill>
              </a:rPr>
              <a:t> et le </a:t>
            </a:r>
            <a:r>
              <a:rPr lang="en-US" sz="2400" dirty="0" err="1" smtClean="0">
                <a:solidFill>
                  <a:srgbClr val="FFFF00"/>
                </a:solidFill>
              </a:rPr>
              <a:t>suivi</a:t>
            </a:r>
            <a:r>
              <a:rPr lang="en-US" sz="2400" dirty="0" smtClean="0">
                <a:solidFill>
                  <a:srgbClr val="FFFF00"/>
                </a:solidFill>
              </a:rPr>
              <a:t> a </a:t>
            </a:r>
            <a:r>
              <a:rPr lang="en-US" sz="2400" dirty="0" err="1" smtClean="0">
                <a:solidFill>
                  <a:srgbClr val="FFFF00"/>
                </a:solidFill>
              </a:rPr>
              <a:t>commencé</a:t>
            </a:r>
            <a:r>
              <a:rPr lang="en-US" sz="2400" dirty="0" smtClean="0">
                <a:solidFill>
                  <a:srgbClr val="FFFF00"/>
                </a:solidFill>
              </a:rPr>
              <a:t> </a:t>
            </a:r>
            <a:r>
              <a:rPr lang="en-US" sz="2400" dirty="0" err="1" smtClean="0">
                <a:solidFill>
                  <a:srgbClr val="FFFF00"/>
                </a:solidFill>
              </a:rPr>
              <a:t>il</a:t>
            </a:r>
            <a:r>
              <a:rPr lang="en-US" sz="2400" dirty="0" smtClean="0">
                <a:solidFill>
                  <a:srgbClr val="FFFF00"/>
                </a:solidFill>
              </a:rPr>
              <a:t> y a 30 </a:t>
            </a:r>
            <a:r>
              <a:rPr lang="en-US" sz="2400" dirty="0" err="1" smtClean="0">
                <a:solidFill>
                  <a:srgbClr val="FFFF00"/>
                </a:solidFill>
              </a:rPr>
              <a:t>ans</a:t>
            </a:r>
            <a:r>
              <a:rPr lang="en-US" sz="2400" dirty="0" smtClean="0">
                <a:solidFill>
                  <a:srgbClr val="FFFF00"/>
                </a:solidFill>
              </a:rPr>
              <a:t> (en 1982)</a:t>
            </a:r>
          </a:p>
          <a:p>
            <a:pPr marL="273050" indent="-273050">
              <a:spcBef>
                <a:spcPct val="20000"/>
              </a:spcBef>
              <a:buFontTx/>
              <a:buChar char="•"/>
            </a:pPr>
            <a:r>
              <a:rPr lang="en-US" sz="2400" dirty="0" smtClean="0">
                <a:solidFill>
                  <a:srgbClr val="FFFF00"/>
                </a:solidFill>
              </a:rPr>
              <a:t>La carte </a:t>
            </a:r>
            <a:r>
              <a:rPr lang="en-US" sz="2400" dirty="0" err="1" smtClean="0">
                <a:solidFill>
                  <a:srgbClr val="FFFF00"/>
                </a:solidFill>
              </a:rPr>
              <a:t>actuelle</a:t>
            </a:r>
            <a:r>
              <a:rPr lang="en-US" sz="2400" dirty="0" smtClean="0">
                <a:solidFill>
                  <a:srgbClr val="FFFF00"/>
                </a:solidFill>
              </a:rPr>
              <a:t>: </a:t>
            </a:r>
            <a:r>
              <a:rPr lang="en-US" sz="2400" dirty="0" err="1" smtClean="0">
                <a:solidFill>
                  <a:srgbClr val="FFFF00"/>
                </a:solidFill>
              </a:rPr>
              <a:t>trés</a:t>
            </a:r>
            <a:r>
              <a:rPr lang="en-US" sz="2400" dirty="0" smtClean="0">
                <a:solidFill>
                  <a:srgbClr val="FFFF00"/>
                </a:solidFill>
              </a:rPr>
              <a:t> </a:t>
            </a:r>
            <a:r>
              <a:rPr lang="en-US" sz="2400" dirty="0" err="1" smtClean="0">
                <a:solidFill>
                  <a:srgbClr val="FFFF00"/>
                </a:solidFill>
              </a:rPr>
              <a:t>détaillée</a:t>
            </a:r>
            <a:r>
              <a:rPr lang="en-US" sz="2400" dirty="0" smtClean="0">
                <a:solidFill>
                  <a:srgbClr val="FFFF00"/>
                </a:solidFill>
              </a:rPr>
              <a:t>; </a:t>
            </a:r>
            <a:r>
              <a:rPr lang="en-US" sz="2400" dirty="0" err="1" smtClean="0">
                <a:solidFill>
                  <a:srgbClr val="FFFF00"/>
                </a:solidFill>
              </a:rPr>
              <a:t>état</a:t>
            </a:r>
            <a:r>
              <a:rPr lang="en-US" sz="2400" dirty="0" smtClean="0">
                <a:solidFill>
                  <a:srgbClr val="FFFF00"/>
                </a:solidFill>
              </a:rPr>
              <a:t> des </a:t>
            </a:r>
            <a:r>
              <a:rPr lang="en-US" sz="2400" dirty="0" err="1" smtClean="0">
                <a:solidFill>
                  <a:srgbClr val="FFFF00"/>
                </a:solidFill>
              </a:rPr>
              <a:t>lieux</a:t>
            </a:r>
            <a:r>
              <a:rPr lang="en-US" sz="2400" dirty="0" smtClean="0">
                <a:solidFill>
                  <a:srgbClr val="FFFF00"/>
                </a:solidFill>
              </a:rPr>
              <a:t> pour le </a:t>
            </a:r>
            <a:r>
              <a:rPr lang="en-US" sz="2400" dirty="0" err="1" smtClean="0">
                <a:solidFill>
                  <a:srgbClr val="FFFF00"/>
                </a:solidFill>
              </a:rPr>
              <a:t>suivi</a:t>
            </a:r>
            <a:endParaRPr lang="en-US" sz="2400" dirty="0" smtClean="0">
              <a:solidFill>
                <a:srgbClr val="FFFF00"/>
              </a:solidFill>
            </a:endParaRPr>
          </a:p>
          <a:p>
            <a:pPr marL="273050" indent="-273050">
              <a:spcBef>
                <a:spcPct val="20000"/>
              </a:spcBef>
              <a:buFontTx/>
              <a:buChar char="•"/>
            </a:pPr>
            <a:r>
              <a:rPr lang="en-US" sz="2400" dirty="0" err="1" smtClean="0">
                <a:solidFill>
                  <a:srgbClr val="FFFF00"/>
                </a:solidFill>
              </a:rPr>
              <a:t>Appui</a:t>
            </a:r>
            <a:r>
              <a:rPr lang="en-US" sz="2400" dirty="0" smtClean="0">
                <a:solidFill>
                  <a:srgbClr val="FFFF00"/>
                </a:solidFill>
              </a:rPr>
              <a:t> à </a:t>
            </a:r>
            <a:r>
              <a:rPr lang="en-US" sz="2400" dirty="0" err="1" smtClean="0">
                <a:solidFill>
                  <a:srgbClr val="FFFF00"/>
                </a:solidFill>
              </a:rPr>
              <a:t>plusieures</a:t>
            </a:r>
            <a:r>
              <a:rPr lang="en-US" sz="2400" dirty="0" smtClean="0">
                <a:solidFill>
                  <a:srgbClr val="FFFF00"/>
                </a:solidFill>
              </a:rPr>
              <a:t> applications</a:t>
            </a:r>
          </a:p>
          <a:p>
            <a:pPr>
              <a:spcBef>
                <a:spcPct val="20000"/>
              </a:spcBef>
            </a:pPr>
            <a:endParaRPr lang="en-US" sz="2400" dirty="0" smtClean="0">
              <a:solidFill>
                <a:srgbClr val="FFFF00"/>
              </a:solidFill>
            </a:endParaRPr>
          </a:p>
        </p:txBody>
      </p:sp>
      <p:pic>
        <p:nvPicPr>
          <p:cNvPr id="6" name="Picture 2" descr="D:\My Documents\My Pictures\July2012-Senegal\Batholith Adventure\IMG_1696crop.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 y="4389120"/>
            <a:ext cx="8229600"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7685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TextBox 2"/>
          <p:cNvSpPr txBox="1">
            <a:spLocks noChangeArrowheads="1"/>
          </p:cNvSpPr>
          <p:nvPr/>
        </p:nvSpPr>
        <p:spPr bwMode="auto">
          <a:xfrm>
            <a:off x="381000" y="388203"/>
            <a:ext cx="492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smtClean="0">
                <a:solidFill>
                  <a:srgbClr val="FF9900"/>
                </a:solidFill>
                <a:latin typeface="Arial" charset="0"/>
                <a:cs typeface="Arial" charset="0"/>
              </a:rPr>
              <a:t>Nouvelle route:  </a:t>
            </a:r>
            <a:r>
              <a:rPr lang="en-US" altLang="en-US" sz="2400" b="1" i="0" dirty="0" smtClean="0">
                <a:solidFill>
                  <a:srgbClr val="FF9900"/>
                </a:solidFill>
                <a:latin typeface="Arial" charset="0"/>
                <a:cs typeface="Arial" charset="0"/>
              </a:rPr>
              <a:t>Dakar - Bamako</a:t>
            </a:r>
            <a:endParaRPr lang="en-US" altLang="en-US" sz="2400" b="1" i="0" dirty="0">
              <a:solidFill>
                <a:srgbClr val="FF9900"/>
              </a:solidFill>
              <a:latin typeface="Arial" charset="0"/>
              <a:cs typeface="Arial" charset="0"/>
            </a:endParaRPr>
          </a:p>
        </p:txBody>
      </p:sp>
      <p:pic>
        <p:nvPicPr>
          <p:cNvPr id="3297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143000"/>
            <a:ext cx="8229600" cy="3886200"/>
          </a:xfrm>
          <a:prstGeom prst="rect">
            <a:avLst/>
          </a:prstGeom>
          <a:noFill/>
          <a:ln>
            <a:noFill/>
          </a:ln>
          <a:effectLst/>
        </p:spPr>
      </p:pic>
    </p:spTree>
    <p:extLst>
      <p:ext uri="{BB962C8B-B14F-4D97-AF65-F5344CB8AC3E}">
        <p14:creationId xmlns:p14="http://schemas.microsoft.com/office/powerpoint/2010/main" val="293031086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My Documents\My Pictures\Dec-2009\IMG_272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1724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0034" name="Picture 2" descr="O3r_air-enh"/>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17550"/>
            <a:ext cx="9144000" cy="6140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06050" y="76200"/>
            <a:ext cx="6651052" cy="523220"/>
          </a:xfrm>
          <a:prstGeom prst="rect">
            <a:avLst/>
          </a:prstGeom>
        </p:spPr>
        <p:txBody>
          <a:bodyPr wrap="none">
            <a:spAutoFit/>
          </a:bodyPr>
          <a:lstStyle/>
          <a:p>
            <a:r>
              <a:rPr lang="en-US" sz="2800" dirty="0" smtClean="0">
                <a:solidFill>
                  <a:srgbClr val="FFC000"/>
                </a:solidFill>
              </a:rPr>
              <a:t>Le </a:t>
            </a:r>
            <a:r>
              <a:rPr lang="en-US" sz="2800" dirty="0" err="1" smtClean="0">
                <a:solidFill>
                  <a:srgbClr val="FFC000"/>
                </a:solidFill>
              </a:rPr>
              <a:t>Parc</a:t>
            </a:r>
            <a:r>
              <a:rPr lang="en-US" sz="2800" dirty="0" smtClean="0">
                <a:solidFill>
                  <a:srgbClr val="FFC000"/>
                </a:solidFill>
              </a:rPr>
              <a:t> du </a:t>
            </a:r>
            <a:r>
              <a:rPr lang="en-US" sz="2800" dirty="0" err="1" smtClean="0">
                <a:solidFill>
                  <a:srgbClr val="FFC000"/>
                </a:solidFill>
              </a:rPr>
              <a:t>Niokolo</a:t>
            </a:r>
            <a:r>
              <a:rPr lang="en-US" sz="2800" dirty="0" smtClean="0">
                <a:solidFill>
                  <a:srgbClr val="FFC000"/>
                </a:solidFill>
              </a:rPr>
              <a:t> </a:t>
            </a:r>
            <a:r>
              <a:rPr lang="en-US" sz="2800" dirty="0" err="1" smtClean="0">
                <a:solidFill>
                  <a:srgbClr val="FFC000"/>
                </a:solidFill>
              </a:rPr>
              <a:t>Koba</a:t>
            </a:r>
            <a:r>
              <a:rPr lang="en-US" sz="2800" dirty="0" smtClean="0">
                <a:solidFill>
                  <a:srgbClr val="FFC000"/>
                </a:solidFill>
              </a:rPr>
              <a:t> et le </a:t>
            </a:r>
            <a:r>
              <a:rPr lang="en-US" sz="2800" dirty="0" err="1" smtClean="0">
                <a:solidFill>
                  <a:srgbClr val="FFC000"/>
                </a:solidFill>
              </a:rPr>
              <a:t>Fleuve</a:t>
            </a:r>
            <a:r>
              <a:rPr lang="en-US" sz="2800" dirty="0" smtClean="0">
                <a:solidFill>
                  <a:srgbClr val="FFC000"/>
                </a:solidFill>
              </a:rPr>
              <a:t> </a:t>
            </a:r>
            <a:r>
              <a:rPr lang="en-US" sz="2800" dirty="0" err="1" smtClean="0">
                <a:solidFill>
                  <a:srgbClr val="FFC000"/>
                </a:solidFill>
              </a:rPr>
              <a:t>Gambie</a:t>
            </a:r>
            <a:endParaRPr lang="en-US" sz="2800" dirty="0"/>
          </a:p>
        </p:txBody>
      </p:sp>
    </p:spTree>
    <p:extLst>
      <p:ext uri="{BB962C8B-B14F-4D97-AF65-F5344CB8AC3E}">
        <p14:creationId xmlns:p14="http://schemas.microsoft.com/office/powerpoint/2010/main" val="161319222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Slides\Senegal_Culture_enh\NKKP_bowal-enh.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381000"/>
            <a:ext cx="9144000" cy="614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08741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7597" y="304800"/>
            <a:ext cx="6644768" cy="523220"/>
          </a:xfrm>
          <a:prstGeom prst="rect">
            <a:avLst/>
          </a:prstGeom>
          <a:noFill/>
        </p:spPr>
        <p:txBody>
          <a:bodyPr wrap="none" rtlCol="0">
            <a:spAutoFit/>
          </a:bodyPr>
          <a:lstStyle/>
          <a:p>
            <a:r>
              <a:rPr lang="en-US" sz="2800" dirty="0" smtClean="0">
                <a:solidFill>
                  <a:srgbClr val="FFC000"/>
                </a:solidFill>
                <a:latin typeface="Arial" pitchFamily="34" charset="0"/>
                <a:cs typeface="Arial" pitchFamily="34" charset="0"/>
              </a:rPr>
              <a:t>Nouveau </a:t>
            </a:r>
            <a:r>
              <a:rPr lang="en-US" sz="2800" dirty="0" err="1" smtClean="0">
                <a:solidFill>
                  <a:srgbClr val="FFC000"/>
                </a:solidFill>
                <a:latin typeface="Arial" pitchFamily="34" charset="0"/>
                <a:cs typeface="Arial" pitchFamily="34" charset="0"/>
              </a:rPr>
              <a:t>pont</a:t>
            </a:r>
            <a:r>
              <a:rPr lang="en-US" sz="2800" dirty="0" smtClean="0">
                <a:solidFill>
                  <a:srgbClr val="FFC000"/>
                </a:solidFill>
                <a:latin typeface="Arial" pitchFamily="34" charset="0"/>
                <a:cs typeface="Arial" pitchFamily="34" charset="0"/>
              </a:rPr>
              <a:t> </a:t>
            </a:r>
            <a:r>
              <a:rPr lang="en-US" sz="2800" dirty="0" err="1" smtClean="0">
                <a:solidFill>
                  <a:srgbClr val="FFC000"/>
                </a:solidFill>
                <a:latin typeface="Arial" pitchFamily="34" charset="0"/>
                <a:cs typeface="Arial" pitchFamily="34" charset="0"/>
              </a:rPr>
              <a:t>sur</a:t>
            </a:r>
            <a:r>
              <a:rPr lang="en-US" sz="2800" dirty="0" smtClean="0">
                <a:solidFill>
                  <a:srgbClr val="FFC000"/>
                </a:solidFill>
                <a:latin typeface="Arial" pitchFamily="34" charset="0"/>
                <a:cs typeface="Arial" pitchFamily="34" charset="0"/>
              </a:rPr>
              <a:t> la </a:t>
            </a:r>
            <a:r>
              <a:rPr lang="en-US" sz="2800" dirty="0" err="1" smtClean="0">
                <a:solidFill>
                  <a:srgbClr val="FFC000"/>
                </a:solidFill>
                <a:latin typeface="Arial" pitchFamily="34" charset="0"/>
                <a:cs typeface="Arial" pitchFamily="34" charset="0"/>
              </a:rPr>
              <a:t>Falémé</a:t>
            </a:r>
            <a:r>
              <a:rPr lang="en-US" sz="2800" dirty="0" smtClean="0">
                <a:solidFill>
                  <a:srgbClr val="FFC000"/>
                </a:solidFill>
                <a:latin typeface="Arial" pitchFamily="34" charset="0"/>
                <a:cs typeface="Arial" pitchFamily="34" charset="0"/>
              </a:rPr>
              <a:t> à </a:t>
            </a:r>
            <a:r>
              <a:rPr lang="en-US" sz="2800" dirty="0" err="1" smtClean="0">
                <a:solidFill>
                  <a:srgbClr val="FFC000"/>
                </a:solidFill>
                <a:latin typeface="Arial" pitchFamily="34" charset="0"/>
                <a:cs typeface="Arial" pitchFamily="34" charset="0"/>
              </a:rPr>
              <a:t>Moussala</a:t>
            </a:r>
            <a:endParaRPr lang="en-US" sz="2800" dirty="0">
              <a:solidFill>
                <a:srgbClr val="FFC000"/>
              </a:solidFill>
              <a:latin typeface="Arial" pitchFamily="34" charset="0"/>
              <a:cs typeface="Arial" pitchFamily="34" charset="0"/>
            </a:endParaRPr>
          </a:p>
        </p:txBody>
      </p:sp>
      <p:pic>
        <p:nvPicPr>
          <p:cNvPr id="1026" name="Picture 2" descr="D:\My Documents\My Pictures\July2012-Senegal\DSCN074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92457" y="1066800"/>
            <a:ext cx="4991671"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My Documents\My Pictures\July2012-Senegal\DSCN075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41" y="3417451"/>
            <a:ext cx="4582442" cy="343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047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My Documents\My Pictures\July2012-Senegal\DSCN075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9144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p:cNvSpPr txBox="1">
            <a:spLocks noChangeArrowheads="1"/>
          </p:cNvSpPr>
          <p:nvPr/>
        </p:nvSpPr>
        <p:spPr bwMode="auto">
          <a:xfrm>
            <a:off x="381000" y="304800"/>
            <a:ext cx="29610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b="1" dirty="0" smtClean="0">
                <a:solidFill>
                  <a:srgbClr val="FF9900"/>
                </a:solidFill>
                <a:latin typeface="Arial" charset="0"/>
                <a:cs typeface="Arial" charset="0"/>
              </a:rPr>
              <a:t>La </a:t>
            </a:r>
            <a:r>
              <a:rPr lang="en-US" altLang="en-US" sz="2800" b="1" dirty="0" err="1" smtClean="0">
                <a:solidFill>
                  <a:srgbClr val="FF9900"/>
                </a:solidFill>
                <a:latin typeface="Arial" charset="0"/>
                <a:cs typeface="Arial" charset="0"/>
              </a:rPr>
              <a:t>ruée</a:t>
            </a:r>
            <a:r>
              <a:rPr lang="en-US" altLang="en-US" sz="2800" b="1" dirty="0" smtClean="0">
                <a:solidFill>
                  <a:srgbClr val="FF9900"/>
                </a:solidFill>
                <a:latin typeface="Arial" charset="0"/>
                <a:cs typeface="Arial" charset="0"/>
              </a:rPr>
              <a:t> </a:t>
            </a:r>
            <a:r>
              <a:rPr lang="en-US" altLang="en-US" sz="2800" b="1" dirty="0" err="1" smtClean="0">
                <a:solidFill>
                  <a:srgbClr val="FF9900"/>
                </a:solidFill>
                <a:latin typeface="Arial" charset="0"/>
                <a:cs typeface="Arial" charset="0"/>
              </a:rPr>
              <a:t>vers</a:t>
            </a:r>
            <a:r>
              <a:rPr lang="en-US" altLang="en-US" sz="2800" b="1" dirty="0" smtClean="0">
                <a:solidFill>
                  <a:srgbClr val="FF9900"/>
                </a:solidFill>
                <a:latin typeface="Arial" charset="0"/>
                <a:cs typeface="Arial" charset="0"/>
              </a:rPr>
              <a:t> </a:t>
            </a:r>
            <a:r>
              <a:rPr lang="en-US" altLang="en-US" sz="2800" b="1" dirty="0" err="1" smtClean="0">
                <a:solidFill>
                  <a:srgbClr val="FF9900"/>
                </a:solidFill>
                <a:latin typeface="Arial" charset="0"/>
                <a:cs typeface="Arial" charset="0"/>
              </a:rPr>
              <a:t>l’or</a:t>
            </a:r>
            <a:endParaRPr lang="en-US" altLang="en-US" sz="2800" b="1" i="0" dirty="0">
              <a:solidFill>
                <a:srgbClr val="FF9900"/>
              </a:solidFill>
              <a:latin typeface="Arial" charset="0"/>
              <a:cs typeface="Arial" charset="0"/>
            </a:endParaRPr>
          </a:p>
        </p:txBody>
      </p:sp>
    </p:spTree>
    <p:extLst>
      <p:ext uri="{BB962C8B-B14F-4D97-AF65-F5344CB8AC3E}">
        <p14:creationId xmlns:p14="http://schemas.microsoft.com/office/powerpoint/2010/main" val="3377278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Km59_6mar84-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02935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179" b="6579"/>
          <a:stretch/>
        </p:blipFill>
        <p:spPr>
          <a:xfrm>
            <a:off x="1828800" y="9003"/>
            <a:ext cx="5181600" cy="6806769"/>
          </a:xfrm>
          <a:prstGeom prst="rect">
            <a:avLst/>
          </a:prstGeom>
        </p:spPr>
      </p:pic>
    </p:spTree>
    <p:extLst>
      <p:ext uri="{BB962C8B-B14F-4D97-AF65-F5344CB8AC3E}">
        <p14:creationId xmlns:p14="http://schemas.microsoft.com/office/powerpoint/2010/main" val="318589873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Slides\Senegal-chimpanzees-etc\Kellys-FB-chimps\38151_10150224961465538_29192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63" y="457200"/>
            <a:ext cx="851337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72060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ite487_200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8200" y="3124200"/>
            <a:ext cx="4495800" cy="29972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487_84_en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0"/>
            <a:ext cx="4495800" cy="2997200"/>
          </a:xfrm>
          <a:prstGeom prst="rect">
            <a:avLst/>
          </a:prstGeom>
          <a:noFill/>
          <a:extLst>
            <a:ext uri="{909E8E84-426E-40DD-AFC4-6F175D3DCCD1}">
              <a14:hiddenFill xmlns:a14="http://schemas.microsoft.com/office/drawing/2010/main">
                <a:solidFill>
                  <a:srgbClr val="FFFFFF"/>
                </a:solidFill>
              </a14:hiddenFill>
            </a:ext>
          </a:extLst>
        </p:spPr>
      </p:pic>
      <p:sp>
        <p:nvSpPr>
          <p:cNvPr id="27652" name="Rectangle 4"/>
          <p:cNvSpPr>
            <a:spLocks noChangeArrowheads="1"/>
          </p:cNvSpPr>
          <p:nvPr/>
        </p:nvSpPr>
        <p:spPr bwMode="auto">
          <a:xfrm>
            <a:off x="152400" y="304800"/>
            <a:ext cx="3886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err="1" smtClean="0">
                <a:solidFill>
                  <a:srgbClr val="FFCC66"/>
                </a:solidFill>
              </a:rPr>
              <a:t>Suivi</a:t>
            </a:r>
            <a:r>
              <a:rPr lang="en-US" sz="2400" dirty="0" smtClean="0">
                <a:solidFill>
                  <a:srgbClr val="FFCC66"/>
                </a:solidFill>
              </a:rPr>
              <a:t> de la </a:t>
            </a:r>
            <a:r>
              <a:rPr lang="en-US" sz="2400" dirty="0" err="1" smtClean="0">
                <a:solidFill>
                  <a:srgbClr val="FFCC66"/>
                </a:solidFill>
              </a:rPr>
              <a:t>Végétation</a:t>
            </a:r>
            <a:r>
              <a:rPr lang="en-US" sz="2400" dirty="0" smtClean="0">
                <a:solidFill>
                  <a:srgbClr val="FFCC66"/>
                </a:solidFill>
              </a:rPr>
              <a:t> au</a:t>
            </a:r>
            <a:endParaRPr lang="en-US" sz="2400" dirty="0">
              <a:solidFill>
                <a:srgbClr val="FFCC66"/>
              </a:solidFill>
            </a:endParaRPr>
          </a:p>
          <a:p>
            <a:r>
              <a:rPr lang="en-US" sz="2400" dirty="0" err="1" smtClean="0">
                <a:solidFill>
                  <a:srgbClr val="FFCC66"/>
                </a:solidFill>
              </a:rPr>
              <a:t>Parc</a:t>
            </a:r>
            <a:r>
              <a:rPr lang="en-US" sz="2400" dirty="0" smtClean="0">
                <a:solidFill>
                  <a:srgbClr val="FFCC66"/>
                </a:solidFill>
              </a:rPr>
              <a:t> Nat. du </a:t>
            </a:r>
            <a:r>
              <a:rPr lang="en-US" sz="2400" dirty="0" err="1" smtClean="0">
                <a:solidFill>
                  <a:srgbClr val="FFCC66"/>
                </a:solidFill>
              </a:rPr>
              <a:t>Niokolo-Koba</a:t>
            </a:r>
            <a:endParaRPr lang="en-US" sz="2400" dirty="0">
              <a:solidFill>
                <a:srgbClr val="FFCC66"/>
              </a:solidFill>
            </a:endParaRPr>
          </a:p>
          <a:p>
            <a:endParaRPr lang="en-US" sz="2400" dirty="0">
              <a:solidFill>
                <a:srgbClr val="FFCC66"/>
              </a:solidFill>
            </a:endParaRPr>
          </a:p>
        </p:txBody>
      </p:sp>
      <p:sp>
        <p:nvSpPr>
          <p:cNvPr id="27653" name="Rectangle 5"/>
          <p:cNvSpPr>
            <a:spLocks noChangeArrowheads="1"/>
          </p:cNvSpPr>
          <p:nvPr/>
        </p:nvSpPr>
        <p:spPr bwMode="auto">
          <a:xfrm>
            <a:off x="4699000" y="3200400"/>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chemeClr val="bg1"/>
                </a:solidFill>
              </a:rPr>
              <a:t>2007</a:t>
            </a:r>
          </a:p>
        </p:txBody>
      </p:sp>
      <p:sp>
        <p:nvSpPr>
          <p:cNvPr id="27654" name="Text Box 6"/>
          <p:cNvSpPr txBox="1">
            <a:spLocks noChangeArrowheads="1"/>
          </p:cNvSpPr>
          <p:nvPr/>
        </p:nvSpPr>
        <p:spPr bwMode="auto">
          <a:xfrm>
            <a:off x="4699000" y="3175"/>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chemeClr val="bg1"/>
                </a:solidFill>
              </a:rPr>
              <a:t>1984</a:t>
            </a:r>
          </a:p>
        </p:txBody>
      </p:sp>
      <p:sp>
        <p:nvSpPr>
          <p:cNvPr id="27656" name="Rectangle 8"/>
          <p:cNvSpPr>
            <a:spLocks noChangeArrowheads="1"/>
          </p:cNvSpPr>
          <p:nvPr/>
        </p:nvSpPr>
        <p:spPr bwMode="auto">
          <a:xfrm>
            <a:off x="152400" y="1524000"/>
            <a:ext cx="4495800"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u="sng" dirty="0" err="1" smtClean="0">
                <a:solidFill>
                  <a:srgbClr val="FFFF00"/>
                </a:solidFill>
              </a:rPr>
              <a:t>Liste</a:t>
            </a:r>
            <a:r>
              <a:rPr lang="en-US" u="sng" dirty="0" smtClean="0">
                <a:solidFill>
                  <a:srgbClr val="FFFF00"/>
                </a:solidFill>
              </a:rPr>
              <a:t> des </a:t>
            </a:r>
            <a:r>
              <a:rPr lang="en-US" u="sng" dirty="0" err="1" smtClean="0">
                <a:solidFill>
                  <a:srgbClr val="FFFF00"/>
                </a:solidFill>
              </a:rPr>
              <a:t>espèces</a:t>
            </a:r>
            <a:r>
              <a:rPr lang="en-US" u="sng" dirty="0" smtClean="0">
                <a:solidFill>
                  <a:srgbClr val="FFFF00"/>
                </a:solidFill>
              </a:rPr>
              <a:t> </a:t>
            </a:r>
            <a:r>
              <a:rPr lang="en-US" u="sng" dirty="0" err="1" smtClean="0">
                <a:solidFill>
                  <a:srgbClr val="FFFF00"/>
                </a:solidFill>
              </a:rPr>
              <a:t>ligneuses</a:t>
            </a:r>
            <a:r>
              <a:rPr lang="en-US" u="sng" dirty="0" smtClean="0">
                <a:solidFill>
                  <a:srgbClr val="FFFF00"/>
                </a:solidFill>
              </a:rPr>
              <a:t>, </a:t>
            </a:r>
            <a:r>
              <a:rPr lang="en-US" u="sng" dirty="0">
                <a:solidFill>
                  <a:srgbClr val="FFFF00"/>
                </a:solidFill>
              </a:rPr>
              <a:t>Site 487:</a:t>
            </a:r>
          </a:p>
          <a:p>
            <a:endParaRPr lang="en-US" u="sng" dirty="0">
              <a:solidFill>
                <a:srgbClr val="FFFF00"/>
              </a:solidFill>
            </a:endParaRPr>
          </a:p>
          <a:p>
            <a:r>
              <a:rPr lang="en-US" u="sng" dirty="0">
                <a:solidFill>
                  <a:srgbClr val="FFFF00"/>
                </a:solidFill>
              </a:rPr>
              <a:t>1984</a:t>
            </a:r>
            <a:endParaRPr lang="en-US" sz="1000" i="1" dirty="0">
              <a:solidFill>
                <a:srgbClr val="FFFF00"/>
              </a:solidFill>
            </a:endParaRPr>
          </a:p>
          <a:p>
            <a:r>
              <a:rPr lang="en-US" sz="1000" i="1" dirty="0" err="1">
                <a:solidFill>
                  <a:srgbClr val="FFFF00"/>
                </a:solidFill>
              </a:rPr>
              <a:t>Bombax</a:t>
            </a:r>
            <a:r>
              <a:rPr lang="en-US" sz="1000" i="1" dirty="0">
                <a:solidFill>
                  <a:srgbClr val="FFFF00"/>
                </a:solidFill>
              </a:rPr>
              <a:t> </a:t>
            </a:r>
            <a:r>
              <a:rPr lang="en-US" sz="1000" i="1" dirty="0" err="1">
                <a:solidFill>
                  <a:srgbClr val="FFFF00"/>
                </a:solidFill>
              </a:rPr>
              <a:t>costatum</a:t>
            </a:r>
            <a:r>
              <a:rPr lang="en-US" sz="1000" i="1" dirty="0">
                <a:solidFill>
                  <a:srgbClr val="FFFF00"/>
                </a:solidFill>
              </a:rPr>
              <a:t>	</a:t>
            </a:r>
          </a:p>
          <a:p>
            <a:r>
              <a:rPr lang="en-US" sz="1000" i="1" dirty="0" err="1">
                <a:solidFill>
                  <a:srgbClr val="FFFF00"/>
                </a:solidFill>
              </a:rPr>
              <a:t>Annona</a:t>
            </a:r>
            <a:r>
              <a:rPr lang="en-US" sz="1000" i="1" dirty="0">
                <a:solidFill>
                  <a:srgbClr val="FFFF00"/>
                </a:solidFill>
              </a:rPr>
              <a:t> </a:t>
            </a:r>
            <a:r>
              <a:rPr lang="en-US" sz="1000" i="1" dirty="0" err="1">
                <a:solidFill>
                  <a:srgbClr val="FFFF00"/>
                </a:solidFill>
              </a:rPr>
              <a:t>senegalensis</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crotonoides</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geitonophyllum</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glutinosum</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micranthum</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nigricans</a:t>
            </a:r>
            <a:endParaRPr lang="en-US" sz="1000" i="1" dirty="0">
              <a:solidFill>
                <a:srgbClr val="FFFF00"/>
              </a:solidFill>
            </a:endParaRPr>
          </a:p>
          <a:p>
            <a:r>
              <a:rPr lang="en-US" sz="1000" i="1" dirty="0" err="1">
                <a:solidFill>
                  <a:srgbClr val="FFFF00"/>
                </a:solidFill>
              </a:rPr>
              <a:t>Crossopterix</a:t>
            </a:r>
            <a:r>
              <a:rPr lang="en-US" sz="1000" i="1" dirty="0">
                <a:solidFill>
                  <a:srgbClr val="FFFF00"/>
                </a:solidFill>
              </a:rPr>
              <a:t> </a:t>
            </a:r>
            <a:r>
              <a:rPr lang="en-US" sz="1000" i="1" dirty="0" err="1">
                <a:solidFill>
                  <a:srgbClr val="FFFF00"/>
                </a:solidFill>
              </a:rPr>
              <a:t>febrifuga</a:t>
            </a:r>
            <a:endParaRPr lang="en-US" sz="1000" i="1" dirty="0">
              <a:solidFill>
                <a:srgbClr val="FFFF00"/>
              </a:solidFill>
            </a:endParaRPr>
          </a:p>
          <a:p>
            <a:r>
              <a:rPr lang="en-US" sz="1000" i="1" dirty="0" err="1">
                <a:solidFill>
                  <a:srgbClr val="FFFF00"/>
                </a:solidFill>
              </a:rPr>
              <a:t>Danielia</a:t>
            </a:r>
            <a:r>
              <a:rPr lang="en-US" sz="1000" i="1" dirty="0">
                <a:solidFill>
                  <a:srgbClr val="FFFF00"/>
                </a:solidFill>
              </a:rPr>
              <a:t> </a:t>
            </a:r>
            <a:r>
              <a:rPr lang="en-US" sz="1000" i="1" dirty="0" err="1">
                <a:solidFill>
                  <a:srgbClr val="FFFF00"/>
                </a:solidFill>
              </a:rPr>
              <a:t>oliveri</a:t>
            </a:r>
            <a:endParaRPr lang="en-US" sz="1000" i="1" dirty="0">
              <a:solidFill>
                <a:srgbClr val="FFFF00"/>
              </a:solidFill>
            </a:endParaRPr>
          </a:p>
          <a:p>
            <a:r>
              <a:rPr lang="en-US" sz="1000" i="1" dirty="0" err="1">
                <a:solidFill>
                  <a:srgbClr val="FFFF00"/>
                </a:solidFill>
              </a:rPr>
              <a:t>Detarium</a:t>
            </a:r>
            <a:r>
              <a:rPr lang="en-US" sz="1000" i="1" dirty="0">
                <a:solidFill>
                  <a:srgbClr val="FFFF00"/>
                </a:solidFill>
              </a:rPr>
              <a:t> </a:t>
            </a:r>
            <a:r>
              <a:rPr lang="en-US" sz="1000" i="1" dirty="0" err="1">
                <a:solidFill>
                  <a:srgbClr val="FFFF00"/>
                </a:solidFill>
              </a:rPr>
              <a:t>microcarpum</a:t>
            </a:r>
            <a:endParaRPr lang="en-US" sz="1000" i="1" dirty="0">
              <a:solidFill>
                <a:srgbClr val="FFFF00"/>
              </a:solidFill>
            </a:endParaRPr>
          </a:p>
          <a:p>
            <a:r>
              <a:rPr lang="en-US" sz="1000" i="1" dirty="0">
                <a:solidFill>
                  <a:srgbClr val="FFFF00"/>
                </a:solidFill>
              </a:rPr>
              <a:t>Gardenia </a:t>
            </a:r>
            <a:r>
              <a:rPr lang="en-US" sz="1000" i="1" dirty="0" err="1">
                <a:solidFill>
                  <a:srgbClr val="FFFF00"/>
                </a:solidFill>
              </a:rPr>
              <a:t>erubescens</a:t>
            </a:r>
            <a:endParaRPr lang="en-US" sz="1000" i="1" dirty="0">
              <a:solidFill>
                <a:srgbClr val="FFFF00"/>
              </a:solidFill>
            </a:endParaRPr>
          </a:p>
          <a:p>
            <a:r>
              <a:rPr lang="en-US" sz="1000" i="1" dirty="0" err="1">
                <a:solidFill>
                  <a:srgbClr val="FFFF00"/>
                </a:solidFill>
              </a:rPr>
              <a:t>Hexalobus</a:t>
            </a:r>
            <a:r>
              <a:rPr lang="en-US" sz="1000" i="1" dirty="0">
                <a:solidFill>
                  <a:srgbClr val="FFFF00"/>
                </a:solidFill>
              </a:rPr>
              <a:t> </a:t>
            </a:r>
            <a:r>
              <a:rPr lang="en-US" sz="1000" i="1" dirty="0" err="1">
                <a:solidFill>
                  <a:srgbClr val="FFFF00"/>
                </a:solidFill>
              </a:rPr>
              <a:t>monopetalus</a:t>
            </a:r>
            <a:endParaRPr lang="en-US" sz="1000" i="1" dirty="0">
              <a:solidFill>
                <a:srgbClr val="FFFF00"/>
              </a:solidFill>
            </a:endParaRPr>
          </a:p>
          <a:p>
            <a:r>
              <a:rPr lang="en-US" sz="1000" i="1" dirty="0" err="1">
                <a:solidFill>
                  <a:srgbClr val="FFFF00"/>
                </a:solidFill>
              </a:rPr>
              <a:t>Hymenocardia</a:t>
            </a:r>
            <a:r>
              <a:rPr lang="en-US" sz="1000" i="1" dirty="0">
                <a:solidFill>
                  <a:srgbClr val="FFFF00"/>
                </a:solidFill>
              </a:rPr>
              <a:t> </a:t>
            </a:r>
            <a:r>
              <a:rPr lang="en-US" sz="1000" i="1" dirty="0" err="1">
                <a:solidFill>
                  <a:srgbClr val="FFFF00"/>
                </a:solidFill>
              </a:rPr>
              <a:t>acida</a:t>
            </a:r>
            <a:endParaRPr lang="en-US" sz="1000" i="1" dirty="0">
              <a:solidFill>
                <a:srgbClr val="FFFF00"/>
              </a:solidFill>
            </a:endParaRPr>
          </a:p>
          <a:p>
            <a:r>
              <a:rPr lang="en-US" sz="1000" i="1" dirty="0" err="1">
                <a:solidFill>
                  <a:srgbClr val="FFFF00"/>
                </a:solidFill>
              </a:rPr>
              <a:t>Lannea</a:t>
            </a:r>
            <a:r>
              <a:rPr lang="en-US" sz="1000" i="1" dirty="0">
                <a:solidFill>
                  <a:srgbClr val="FFFF00"/>
                </a:solidFill>
              </a:rPr>
              <a:t> </a:t>
            </a:r>
            <a:r>
              <a:rPr lang="en-US" sz="1000" i="1" dirty="0" err="1">
                <a:solidFill>
                  <a:srgbClr val="FFFF00"/>
                </a:solidFill>
              </a:rPr>
              <a:t>acida</a:t>
            </a:r>
            <a:endParaRPr lang="en-US" sz="1000" i="1" dirty="0">
              <a:solidFill>
                <a:srgbClr val="FFFF00"/>
              </a:solidFill>
            </a:endParaRPr>
          </a:p>
          <a:p>
            <a:r>
              <a:rPr lang="en-US" sz="1000" i="1" dirty="0" err="1">
                <a:solidFill>
                  <a:srgbClr val="FFFF00"/>
                </a:solidFill>
              </a:rPr>
              <a:t>Ostryoderris</a:t>
            </a:r>
            <a:r>
              <a:rPr lang="en-US" sz="1000" i="1" dirty="0">
                <a:solidFill>
                  <a:srgbClr val="FFFF00"/>
                </a:solidFill>
              </a:rPr>
              <a:t> </a:t>
            </a:r>
            <a:r>
              <a:rPr lang="en-US" sz="1000" i="1" dirty="0" err="1">
                <a:solidFill>
                  <a:srgbClr val="FFFF00"/>
                </a:solidFill>
              </a:rPr>
              <a:t>stuhlmannii</a:t>
            </a:r>
            <a:endParaRPr lang="en-US" sz="1000" i="1" dirty="0">
              <a:solidFill>
                <a:srgbClr val="FFFF00"/>
              </a:solidFill>
            </a:endParaRPr>
          </a:p>
          <a:p>
            <a:r>
              <a:rPr lang="en-US" sz="1000" i="1" dirty="0" err="1">
                <a:solidFill>
                  <a:srgbClr val="FFFF00"/>
                </a:solidFill>
              </a:rPr>
              <a:t>Piliostigma</a:t>
            </a:r>
            <a:r>
              <a:rPr lang="en-US" sz="1000" i="1" dirty="0">
                <a:solidFill>
                  <a:srgbClr val="FFFF00"/>
                </a:solidFill>
              </a:rPr>
              <a:t> </a:t>
            </a:r>
            <a:r>
              <a:rPr lang="en-US" sz="1000" i="1" dirty="0" err="1">
                <a:solidFill>
                  <a:srgbClr val="FFFF00"/>
                </a:solidFill>
              </a:rPr>
              <a:t>thonningii</a:t>
            </a:r>
            <a:endParaRPr lang="en-US" sz="1000" i="1" dirty="0">
              <a:solidFill>
                <a:srgbClr val="FFFF00"/>
              </a:solidFill>
            </a:endParaRPr>
          </a:p>
          <a:p>
            <a:r>
              <a:rPr lang="en-US" sz="1000" i="1" dirty="0" err="1">
                <a:solidFill>
                  <a:srgbClr val="FFFF00"/>
                </a:solidFill>
              </a:rPr>
              <a:t>Pterocarpus</a:t>
            </a:r>
            <a:r>
              <a:rPr lang="en-US" sz="1000" i="1" dirty="0">
                <a:solidFill>
                  <a:srgbClr val="FFFF00"/>
                </a:solidFill>
              </a:rPr>
              <a:t> </a:t>
            </a:r>
            <a:r>
              <a:rPr lang="en-US" sz="1000" i="1" dirty="0" err="1">
                <a:solidFill>
                  <a:srgbClr val="FFFF00"/>
                </a:solidFill>
              </a:rPr>
              <a:t>erinaceus</a:t>
            </a:r>
            <a:endParaRPr lang="en-US" sz="1000" i="1" dirty="0">
              <a:solidFill>
                <a:srgbClr val="FFFF00"/>
              </a:solidFill>
            </a:endParaRPr>
          </a:p>
          <a:p>
            <a:r>
              <a:rPr lang="en-US" sz="1000" i="1" dirty="0" err="1">
                <a:solidFill>
                  <a:srgbClr val="FFFF00"/>
                </a:solidFill>
              </a:rPr>
              <a:t>Stychnos</a:t>
            </a:r>
            <a:r>
              <a:rPr lang="en-US" sz="1000" i="1" dirty="0">
                <a:solidFill>
                  <a:srgbClr val="FFFF00"/>
                </a:solidFill>
              </a:rPr>
              <a:t> </a:t>
            </a:r>
            <a:r>
              <a:rPr lang="en-US" sz="1000" i="1" dirty="0" err="1">
                <a:solidFill>
                  <a:srgbClr val="FFFF00"/>
                </a:solidFill>
              </a:rPr>
              <a:t>spinosa</a:t>
            </a:r>
            <a:endParaRPr lang="en-US" sz="1000" i="1" dirty="0">
              <a:solidFill>
                <a:srgbClr val="FFFF00"/>
              </a:solidFill>
            </a:endParaRPr>
          </a:p>
          <a:p>
            <a:r>
              <a:rPr lang="en-US" sz="1000" i="1" dirty="0" err="1">
                <a:solidFill>
                  <a:srgbClr val="FFFF00"/>
                </a:solidFill>
              </a:rPr>
              <a:t>Terminalia</a:t>
            </a:r>
            <a:r>
              <a:rPr lang="en-US" sz="1000" i="1" dirty="0">
                <a:solidFill>
                  <a:srgbClr val="FFFF00"/>
                </a:solidFill>
              </a:rPr>
              <a:t> </a:t>
            </a:r>
            <a:r>
              <a:rPr lang="en-US" sz="1000" i="1" dirty="0" err="1">
                <a:solidFill>
                  <a:srgbClr val="FFFF00"/>
                </a:solidFill>
              </a:rPr>
              <a:t>avicennioides</a:t>
            </a:r>
            <a:endParaRPr lang="en-US" sz="1000" i="1" dirty="0">
              <a:solidFill>
                <a:srgbClr val="FFFF00"/>
              </a:solidFill>
            </a:endParaRPr>
          </a:p>
          <a:p>
            <a:r>
              <a:rPr lang="en-US" sz="1000" i="1" dirty="0" err="1">
                <a:solidFill>
                  <a:srgbClr val="FFFF00"/>
                </a:solidFill>
              </a:rPr>
              <a:t>Terminalia</a:t>
            </a:r>
            <a:r>
              <a:rPr lang="en-US" sz="1000" i="1" dirty="0">
                <a:solidFill>
                  <a:srgbClr val="FFFF00"/>
                </a:solidFill>
              </a:rPr>
              <a:t> </a:t>
            </a:r>
            <a:r>
              <a:rPr lang="en-US" sz="1000" i="1" dirty="0" err="1">
                <a:solidFill>
                  <a:srgbClr val="FFFF00"/>
                </a:solidFill>
              </a:rPr>
              <a:t>macroptera</a:t>
            </a:r>
            <a:endParaRPr lang="en-US" sz="1000" i="1" dirty="0">
              <a:solidFill>
                <a:srgbClr val="FFFF00"/>
              </a:solidFill>
            </a:endParaRPr>
          </a:p>
          <a:p>
            <a:r>
              <a:rPr lang="en-US" sz="1000" i="1" dirty="0" err="1">
                <a:solidFill>
                  <a:srgbClr val="FFFF00"/>
                </a:solidFill>
              </a:rPr>
              <a:t>Vitex</a:t>
            </a:r>
            <a:r>
              <a:rPr lang="en-US" sz="1000" i="1" dirty="0">
                <a:solidFill>
                  <a:srgbClr val="FFFF00"/>
                </a:solidFill>
              </a:rPr>
              <a:t> </a:t>
            </a:r>
            <a:r>
              <a:rPr lang="en-US" sz="1000" i="1" dirty="0" err="1">
                <a:solidFill>
                  <a:srgbClr val="FFFF00"/>
                </a:solidFill>
              </a:rPr>
              <a:t>madiensis</a:t>
            </a:r>
            <a:endParaRPr lang="en-US" sz="1000" i="1" dirty="0">
              <a:solidFill>
                <a:srgbClr val="FFFF00"/>
              </a:solidFill>
            </a:endParaRPr>
          </a:p>
          <a:p>
            <a:r>
              <a:rPr lang="en-US" sz="1000" i="1" dirty="0" err="1">
                <a:solidFill>
                  <a:srgbClr val="FFFF00"/>
                </a:solidFill>
              </a:rPr>
              <a:t>Ximenia</a:t>
            </a:r>
            <a:r>
              <a:rPr lang="en-US" sz="1000" i="1" dirty="0">
                <a:solidFill>
                  <a:srgbClr val="FFFF00"/>
                </a:solidFill>
              </a:rPr>
              <a:t> </a:t>
            </a:r>
            <a:r>
              <a:rPr lang="en-US" sz="1000" i="1" dirty="0" err="1">
                <a:solidFill>
                  <a:srgbClr val="FFFF00"/>
                </a:solidFill>
              </a:rPr>
              <a:t>americana</a:t>
            </a:r>
            <a:endParaRPr lang="en-US" sz="1000" i="1" dirty="0">
              <a:solidFill>
                <a:srgbClr val="FFFF00"/>
              </a:solidFill>
            </a:endParaRPr>
          </a:p>
          <a:p>
            <a:r>
              <a:rPr lang="en-US" sz="1000" i="1" dirty="0" err="1">
                <a:solidFill>
                  <a:srgbClr val="FFFF00"/>
                </a:solidFill>
              </a:rPr>
              <a:t>Cordyla</a:t>
            </a:r>
            <a:r>
              <a:rPr lang="en-US" sz="1000" i="1" dirty="0">
                <a:solidFill>
                  <a:srgbClr val="FFFF00"/>
                </a:solidFill>
              </a:rPr>
              <a:t> </a:t>
            </a:r>
            <a:r>
              <a:rPr lang="en-US" sz="1000" i="1" dirty="0" err="1">
                <a:solidFill>
                  <a:srgbClr val="FFFF00"/>
                </a:solidFill>
              </a:rPr>
              <a:t>pinnata</a:t>
            </a:r>
            <a:endParaRPr lang="en-US" sz="1000" i="1" dirty="0">
              <a:solidFill>
                <a:srgbClr val="FFFF00"/>
              </a:solidFill>
            </a:endParaRPr>
          </a:p>
          <a:p>
            <a:r>
              <a:rPr lang="en-US" sz="1000" i="1" dirty="0" err="1">
                <a:solidFill>
                  <a:srgbClr val="FFFF00"/>
                </a:solidFill>
              </a:rPr>
              <a:t>Entada</a:t>
            </a:r>
            <a:r>
              <a:rPr lang="en-US" sz="1000" i="1" dirty="0">
                <a:solidFill>
                  <a:srgbClr val="FFFF00"/>
                </a:solidFill>
              </a:rPr>
              <a:t> </a:t>
            </a:r>
            <a:r>
              <a:rPr lang="en-US" sz="1000" i="1" dirty="0" err="1">
                <a:solidFill>
                  <a:srgbClr val="FFFF00"/>
                </a:solidFill>
              </a:rPr>
              <a:t>africana</a:t>
            </a:r>
            <a:endParaRPr lang="en-US" sz="1000" i="1" dirty="0">
              <a:solidFill>
                <a:srgbClr val="FFFF00"/>
              </a:solidFill>
            </a:endParaRPr>
          </a:p>
          <a:p>
            <a:r>
              <a:rPr lang="en-US" sz="1000" i="1" dirty="0" err="1">
                <a:solidFill>
                  <a:srgbClr val="FFFF00"/>
                </a:solidFill>
              </a:rPr>
              <a:t>Sterculia</a:t>
            </a:r>
            <a:r>
              <a:rPr lang="en-US" sz="1000" i="1" dirty="0">
                <a:solidFill>
                  <a:srgbClr val="FFFF00"/>
                </a:solidFill>
              </a:rPr>
              <a:t> </a:t>
            </a:r>
            <a:r>
              <a:rPr lang="en-US" sz="1000" i="1" dirty="0" err="1">
                <a:solidFill>
                  <a:srgbClr val="FFFF00"/>
                </a:solidFill>
              </a:rPr>
              <a:t>setigera</a:t>
            </a:r>
            <a:endParaRPr lang="en-US" sz="1000" i="1" dirty="0">
              <a:solidFill>
                <a:srgbClr val="FFFF00"/>
              </a:solidFill>
            </a:endParaRPr>
          </a:p>
          <a:p>
            <a:endParaRPr lang="en-US" sz="1000" i="1" dirty="0">
              <a:solidFill>
                <a:srgbClr val="FFFF00"/>
              </a:solidFill>
            </a:endParaRPr>
          </a:p>
          <a:p>
            <a:endParaRPr lang="en-US" sz="1000" i="1" dirty="0">
              <a:solidFill>
                <a:srgbClr val="FFFF00"/>
              </a:solidFill>
            </a:endParaRPr>
          </a:p>
          <a:p>
            <a:endParaRPr lang="en-US" sz="1000" i="1" dirty="0">
              <a:solidFill>
                <a:srgbClr val="FFFF00"/>
              </a:solidFill>
            </a:endParaRPr>
          </a:p>
        </p:txBody>
      </p:sp>
      <p:sp>
        <p:nvSpPr>
          <p:cNvPr id="27657" name="Text Box 9"/>
          <p:cNvSpPr txBox="1">
            <a:spLocks noChangeArrowheads="1"/>
          </p:cNvSpPr>
          <p:nvPr/>
        </p:nvSpPr>
        <p:spPr bwMode="auto">
          <a:xfrm>
            <a:off x="2041525" y="2093913"/>
            <a:ext cx="2012950" cy="448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u="sng" dirty="0">
                <a:solidFill>
                  <a:srgbClr val="FFFF00"/>
                </a:solidFill>
              </a:rPr>
              <a:t>2007</a:t>
            </a:r>
            <a:endParaRPr lang="en-US" i="1" dirty="0">
              <a:solidFill>
                <a:srgbClr val="FFFF00"/>
              </a:solidFill>
            </a:endParaRPr>
          </a:p>
          <a:p>
            <a:r>
              <a:rPr lang="en-US" sz="1000" i="1" dirty="0" err="1">
                <a:solidFill>
                  <a:srgbClr val="FFFF00"/>
                </a:solidFill>
              </a:rPr>
              <a:t>Bombax</a:t>
            </a:r>
            <a:r>
              <a:rPr lang="en-US" sz="1000" i="1" dirty="0">
                <a:solidFill>
                  <a:srgbClr val="FFFF00"/>
                </a:solidFill>
              </a:rPr>
              <a:t> </a:t>
            </a:r>
            <a:r>
              <a:rPr lang="en-US" sz="1000" i="1" dirty="0" err="1">
                <a:solidFill>
                  <a:srgbClr val="FFFF00"/>
                </a:solidFill>
              </a:rPr>
              <a:t>costatum</a:t>
            </a:r>
            <a:r>
              <a:rPr lang="en-US" sz="1000" i="1" dirty="0">
                <a:solidFill>
                  <a:srgbClr val="FFFF00"/>
                </a:solidFill>
              </a:rPr>
              <a:t>	</a:t>
            </a:r>
          </a:p>
          <a:p>
            <a:r>
              <a:rPr lang="en-US" sz="1000" i="1" dirty="0" err="1">
                <a:solidFill>
                  <a:srgbClr val="FFFF00"/>
                </a:solidFill>
              </a:rPr>
              <a:t>Annona</a:t>
            </a:r>
            <a:r>
              <a:rPr lang="en-US" sz="1000" i="1" dirty="0">
                <a:solidFill>
                  <a:srgbClr val="FFFF00"/>
                </a:solidFill>
              </a:rPr>
              <a:t> </a:t>
            </a:r>
            <a:r>
              <a:rPr lang="en-US" sz="1000" i="1" dirty="0" err="1">
                <a:solidFill>
                  <a:srgbClr val="FFFF00"/>
                </a:solidFill>
              </a:rPr>
              <a:t>senegalensis</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crotonoides</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geitonophyllum</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glutinosum</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micranthum</a:t>
            </a:r>
            <a:endParaRPr lang="en-US" sz="1000" i="1" dirty="0">
              <a:solidFill>
                <a:srgbClr val="FFFF00"/>
              </a:solidFill>
            </a:endParaRPr>
          </a:p>
          <a:p>
            <a:r>
              <a:rPr lang="en-US" sz="1000" i="1" dirty="0" err="1">
                <a:solidFill>
                  <a:srgbClr val="FFFF00"/>
                </a:solidFill>
              </a:rPr>
              <a:t>Combretum</a:t>
            </a:r>
            <a:r>
              <a:rPr lang="en-US" sz="1000" i="1" dirty="0">
                <a:solidFill>
                  <a:srgbClr val="FFFF00"/>
                </a:solidFill>
              </a:rPr>
              <a:t> </a:t>
            </a:r>
            <a:r>
              <a:rPr lang="en-US" sz="1000" i="1" dirty="0" err="1">
                <a:solidFill>
                  <a:srgbClr val="FFFF00"/>
                </a:solidFill>
              </a:rPr>
              <a:t>nigricans</a:t>
            </a:r>
            <a:endParaRPr lang="en-US" sz="1000" i="1" dirty="0">
              <a:solidFill>
                <a:srgbClr val="FFFF00"/>
              </a:solidFill>
            </a:endParaRPr>
          </a:p>
          <a:p>
            <a:r>
              <a:rPr lang="en-US" sz="1000" i="1" dirty="0" err="1">
                <a:solidFill>
                  <a:srgbClr val="FFFF00"/>
                </a:solidFill>
              </a:rPr>
              <a:t>Crossopterix</a:t>
            </a:r>
            <a:r>
              <a:rPr lang="en-US" sz="1000" i="1" dirty="0">
                <a:solidFill>
                  <a:srgbClr val="FFFF00"/>
                </a:solidFill>
              </a:rPr>
              <a:t> </a:t>
            </a:r>
            <a:r>
              <a:rPr lang="en-US" sz="1000" i="1" dirty="0" err="1">
                <a:solidFill>
                  <a:srgbClr val="FFFF00"/>
                </a:solidFill>
              </a:rPr>
              <a:t>febrifuga</a:t>
            </a:r>
            <a:endParaRPr lang="en-US" sz="1000" i="1" dirty="0">
              <a:solidFill>
                <a:srgbClr val="FFFF00"/>
              </a:solidFill>
            </a:endParaRPr>
          </a:p>
          <a:p>
            <a:r>
              <a:rPr lang="en-US" sz="1000" i="1" dirty="0" err="1">
                <a:solidFill>
                  <a:srgbClr val="FFFF00"/>
                </a:solidFill>
              </a:rPr>
              <a:t>Danielia</a:t>
            </a:r>
            <a:r>
              <a:rPr lang="en-US" sz="1000" i="1" dirty="0">
                <a:solidFill>
                  <a:srgbClr val="FFFF00"/>
                </a:solidFill>
              </a:rPr>
              <a:t> </a:t>
            </a:r>
            <a:r>
              <a:rPr lang="en-US" sz="1000" i="1" dirty="0" err="1">
                <a:solidFill>
                  <a:srgbClr val="FFFF00"/>
                </a:solidFill>
              </a:rPr>
              <a:t>oliveri</a:t>
            </a:r>
            <a:endParaRPr lang="en-US" sz="1000" i="1" dirty="0">
              <a:solidFill>
                <a:srgbClr val="FFFF00"/>
              </a:solidFill>
            </a:endParaRPr>
          </a:p>
          <a:p>
            <a:r>
              <a:rPr lang="en-US" sz="1000" i="1" dirty="0" err="1">
                <a:solidFill>
                  <a:srgbClr val="FFFF00"/>
                </a:solidFill>
              </a:rPr>
              <a:t>Detarium</a:t>
            </a:r>
            <a:r>
              <a:rPr lang="en-US" sz="1000" i="1" dirty="0">
                <a:solidFill>
                  <a:srgbClr val="FFFF00"/>
                </a:solidFill>
              </a:rPr>
              <a:t> </a:t>
            </a:r>
            <a:r>
              <a:rPr lang="en-US" sz="1000" i="1" dirty="0" err="1">
                <a:solidFill>
                  <a:srgbClr val="FFFF00"/>
                </a:solidFill>
              </a:rPr>
              <a:t>microcarpum</a:t>
            </a:r>
            <a:endParaRPr lang="en-US" sz="1000" i="1" dirty="0">
              <a:solidFill>
                <a:srgbClr val="FFFF00"/>
              </a:solidFill>
            </a:endParaRPr>
          </a:p>
          <a:p>
            <a:r>
              <a:rPr lang="en-US" sz="1000" i="1" dirty="0">
                <a:solidFill>
                  <a:srgbClr val="FFFF00"/>
                </a:solidFill>
              </a:rPr>
              <a:t>Gardenia </a:t>
            </a:r>
            <a:r>
              <a:rPr lang="en-US" sz="1000" i="1" dirty="0" err="1">
                <a:solidFill>
                  <a:srgbClr val="FFFF00"/>
                </a:solidFill>
              </a:rPr>
              <a:t>erubescens</a:t>
            </a:r>
            <a:endParaRPr lang="en-US" sz="1000" i="1" dirty="0">
              <a:solidFill>
                <a:srgbClr val="FFFF00"/>
              </a:solidFill>
            </a:endParaRPr>
          </a:p>
          <a:p>
            <a:r>
              <a:rPr lang="en-US" sz="1000" i="1" dirty="0" err="1">
                <a:solidFill>
                  <a:srgbClr val="FFFF00"/>
                </a:solidFill>
              </a:rPr>
              <a:t>Hexalobus</a:t>
            </a:r>
            <a:r>
              <a:rPr lang="en-US" sz="1000" i="1" dirty="0">
                <a:solidFill>
                  <a:srgbClr val="FFFF00"/>
                </a:solidFill>
              </a:rPr>
              <a:t> </a:t>
            </a:r>
            <a:r>
              <a:rPr lang="en-US" sz="1000" i="1" dirty="0" err="1">
                <a:solidFill>
                  <a:srgbClr val="FFFF00"/>
                </a:solidFill>
              </a:rPr>
              <a:t>monopetalus</a:t>
            </a:r>
            <a:endParaRPr lang="en-US" sz="1000" i="1" dirty="0">
              <a:solidFill>
                <a:srgbClr val="FFFF00"/>
              </a:solidFill>
            </a:endParaRPr>
          </a:p>
          <a:p>
            <a:r>
              <a:rPr lang="en-US" sz="1000" i="1" dirty="0" err="1">
                <a:solidFill>
                  <a:srgbClr val="FFFF00"/>
                </a:solidFill>
              </a:rPr>
              <a:t>Hymenocardia</a:t>
            </a:r>
            <a:r>
              <a:rPr lang="en-US" sz="1000" i="1" dirty="0">
                <a:solidFill>
                  <a:srgbClr val="FFFF00"/>
                </a:solidFill>
              </a:rPr>
              <a:t> </a:t>
            </a:r>
            <a:r>
              <a:rPr lang="en-US" sz="1000" i="1" dirty="0" err="1">
                <a:solidFill>
                  <a:srgbClr val="FFFF00"/>
                </a:solidFill>
              </a:rPr>
              <a:t>acida</a:t>
            </a:r>
            <a:endParaRPr lang="en-US" sz="1000" i="1" dirty="0">
              <a:solidFill>
                <a:srgbClr val="FFFF00"/>
              </a:solidFill>
            </a:endParaRPr>
          </a:p>
          <a:p>
            <a:r>
              <a:rPr lang="en-US" sz="1000" i="1" dirty="0" err="1">
                <a:solidFill>
                  <a:srgbClr val="FFFF00"/>
                </a:solidFill>
              </a:rPr>
              <a:t>Lannea</a:t>
            </a:r>
            <a:r>
              <a:rPr lang="en-US" sz="1000" i="1" dirty="0">
                <a:solidFill>
                  <a:srgbClr val="FFFF00"/>
                </a:solidFill>
              </a:rPr>
              <a:t> </a:t>
            </a:r>
            <a:r>
              <a:rPr lang="en-US" sz="1000" i="1" dirty="0" err="1">
                <a:solidFill>
                  <a:srgbClr val="FFFF00"/>
                </a:solidFill>
              </a:rPr>
              <a:t>acida</a:t>
            </a:r>
            <a:endParaRPr lang="en-US" sz="1000" i="1" dirty="0">
              <a:solidFill>
                <a:srgbClr val="FFFF00"/>
              </a:solidFill>
            </a:endParaRPr>
          </a:p>
          <a:p>
            <a:r>
              <a:rPr lang="en-US" sz="1000" i="1" dirty="0" err="1">
                <a:solidFill>
                  <a:srgbClr val="FFFF00"/>
                </a:solidFill>
              </a:rPr>
              <a:t>Ostryoderris</a:t>
            </a:r>
            <a:r>
              <a:rPr lang="en-US" sz="1000" i="1" dirty="0">
                <a:solidFill>
                  <a:srgbClr val="FFFF00"/>
                </a:solidFill>
              </a:rPr>
              <a:t> </a:t>
            </a:r>
            <a:r>
              <a:rPr lang="en-US" sz="1000" i="1" dirty="0" err="1">
                <a:solidFill>
                  <a:srgbClr val="FFFF00"/>
                </a:solidFill>
              </a:rPr>
              <a:t>stuhlmannii</a:t>
            </a:r>
            <a:endParaRPr lang="en-US" sz="1000" i="1" dirty="0">
              <a:solidFill>
                <a:srgbClr val="FFFF00"/>
              </a:solidFill>
            </a:endParaRPr>
          </a:p>
          <a:p>
            <a:r>
              <a:rPr lang="en-US" sz="1000" i="1" dirty="0" err="1">
                <a:solidFill>
                  <a:srgbClr val="FFFF00"/>
                </a:solidFill>
              </a:rPr>
              <a:t>Piliostigma</a:t>
            </a:r>
            <a:r>
              <a:rPr lang="en-US" sz="1000" i="1" dirty="0">
                <a:solidFill>
                  <a:srgbClr val="FFFF00"/>
                </a:solidFill>
              </a:rPr>
              <a:t> </a:t>
            </a:r>
            <a:r>
              <a:rPr lang="en-US" sz="1000" i="1" dirty="0" err="1">
                <a:solidFill>
                  <a:srgbClr val="FFFF00"/>
                </a:solidFill>
              </a:rPr>
              <a:t>thonningii</a:t>
            </a:r>
            <a:endParaRPr lang="en-US" sz="1000" i="1" dirty="0">
              <a:solidFill>
                <a:srgbClr val="FFFF00"/>
              </a:solidFill>
            </a:endParaRPr>
          </a:p>
          <a:p>
            <a:r>
              <a:rPr lang="en-US" sz="1000" i="1" dirty="0" err="1">
                <a:solidFill>
                  <a:srgbClr val="FFFF00"/>
                </a:solidFill>
              </a:rPr>
              <a:t>Pterocarpus</a:t>
            </a:r>
            <a:r>
              <a:rPr lang="en-US" sz="1000" i="1" dirty="0">
                <a:solidFill>
                  <a:srgbClr val="FFFF00"/>
                </a:solidFill>
              </a:rPr>
              <a:t> </a:t>
            </a:r>
            <a:r>
              <a:rPr lang="en-US" sz="1000" i="1" dirty="0" err="1">
                <a:solidFill>
                  <a:srgbClr val="FFFF00"/>
                </a:solidFill>
              </a:rPr>
              <a:t>erinaceus</a:t>
            </a:r>
            <a:endParaRPr lang="en-US" sz="1000" i="1" dirty="0">
              <a:solidFill>
                <a:srgbClr val="FFFF00"/>
              </a:solidFill>
            </a:endParaRPr>
          </a:p>
          <a:p>
            <a:r>
              <a:rPr lang="en-US" sz="1000" i="1" dirty="0" err="1">
                <a:solidFill>
                  <a:srgbClr val="FFFF00"/>
                </a:solidFill>
              </a:rPr>
              <a:t>Stychnos</a:t>
            </a:r>
            <a:r>
              <a:rPr lang="en-US" sz="1000" i="1" dirty="0">
                <a:solidFill>
                  <a:srgbClr val="FFFF00"/>
                </a:solidFill>
              </a:rPr>
              <a:t> </a:t>
            </a:r>
            <a:r>
              <a:rPr lang="en-US" sz="1000" i="1" dirty="0" err="1">
                <a:solidFill>
                  <a:srgbClr val="FFFF00"/>
                </a:solidFill>
              </a:rPr>
              <a:t>spinosa</a:t>
            </a:r>
            <a:endParaRPr lang="en-US" sz="1000" i="1" dirty="0">
              <a:solidFill>
                <a:srgbClr val="FFFF00"/>
              </a:solidFill>
            </a:endParaRPr>
          </a:p>
          <a:p>
            <a:r>
              <a:rPr lang="en-US" sz="1000" i="1" dirty="0" err="1">
                <a:solidFill>
                  <a:srgbClr val="FFFF00"/>
                </a:solidFill>
              </a:rPr>
              <a:t>Terminalia</a:t>
            </a:r>
            <a:r>
              <a:rPr lang="en-US" sz="1000" i="1" dirty="0">
                <a:solidFill>
                  <a:srgbClr val="FFFF00"/>
                </a:solidFill>
              </a:rPr>
              <a:t> </a:t>
            </a:r>
            <a:r>
              <a:rPr lang="en-US" sz="1000" i="1" dirty="0" err="1">
                <a:solidFill>
                  <a:srgbClr val="FFFF00"/>
                </a:solidFill>
              </a:rPr>
              <a:t>avicennioides</a:t>
            </a:r>
            <a:endParaRPr lang="en-US" sz="1000" i="1" dirty="0">
              <a:solidFill>
                <a:srgbClr val="FFFF00"/>
              </a:solidFill>
            </a:endParaRPr>
          </a:p>
          <a:p>
            <a:r>
              <a:rPr lang="en-US" sz="1000" i="1" dirty="0" err="1">
                <a:solidFill>
                  <a:srgbClr val="FFFF00"/>
                </a:solidFill>
              </a:rPr>
              <a:t>Terminalia</a:t>
            </a:r>
            <a:r>
              <a:rPr lang="en-US" sz="1000" i="1" dirty="0">
                <a:solidFill>
                  <a:srgbClr val="FFFF00"/>
                </a:solidFill>
              </a:rPr>
              <a:t> </a:t>
            </a:r>
            <a:r>
              <a:rPr lang="en-US" sz="1000" i="1" dirty="0" err="1">
                <a:solidFill>
                  <a:srgbClr val="FFFF00"/>
                </a:solidFill>
              </a:rPr>
              <a:t>macroptera</a:t>
            </a:r>
            <a:endParaRPr lang="en-US" sz="1000" i="1" dirty="0">
              <a:solidFill>
                <a:srgbClr val="FFFF00"/>
              </a:solidFill>
            </a:endParaRPr>
          </a:p>
          <a:p>
            <a:r>
              <a:rPr lang="en-US" sz="1000" i="1" dirty="0" err="1">
                <a:solidFill>
                  <a:srgbClr val="FFFF00"/>
                </a:solidFill>
              </a:rPr>
              <a:t>Vitex</a:t>
            </a:r>
            <a:r>
              <a:rPr lang="en-US" sz="1000" i="1" dirty="0">
                <a:solidFill>
                  <a:srgbClr val="FFFF00"/>
                </a:solidFill>
              </a:rPr>
              <a:t> </a:t>
            </a:r>
            <a:r>
              <a:rPr lang="en-US" sz="1000" i="1" dirty="0" err="1">
                <a:solidFill>
                  <a:srgbClr val="FFFF00"/>
                </a:solidFill>
              </a:rPr>
              <a:t>madiensis</a:t>
            </a:r>
            <a:endParaRPr lang="en-US" sz="1000" i="1" dirty="0">
              <a:solidFill>
                <a:srgbClr val="FFFF00"/>
              </a:solidFill>
            </a:endParaRPr>
          </a:p>
          <a:p>
            <a:r>
              <a:rPr lang="en-US" sz="1000" i="1" dirty="0" err="1">
                <a:solidFill>
                  <a:srgbClr val="FFFF00"/>
                </a:solidFill>
              </a:rPr>
              <a:t>Ximenia</a:t>
            </a:r>
            <a:r>
              <a:rPr lang="en-US" sz="1000" i="1" dirty="0">
                <a:solidFill>
                  <a:srgbClr val="FFFF00"/>
                </a:solidFill>
              </a:rPr>
              <a:t> </a:t>
            </a:r>
            <a:r>
              <a:rPr lang="en-US" sz="1000" i="1" dirty="0" err="1">
                <a:solidFill>
                  <a:srgbClr val="FFFF00"/>
                </a:solidFill>
              </a:rPr>
              <a:t>americana</a:t>
            </a:r>
            <a:endParaRPr lang="en-US" sz="1000" i="1" dirty="0">
              <a:solidFill>
                <a:srgbClr val="FFFF00"/>
              </a:solidFill>
            </a:endParaRPr>
          </a:p>
          <a:p>
            <a:r>
              <a:rPr lang="en-US" sz="1000" i="1" dirty="0" err="1">
                <a:solidFill>
                  <a:srgbClr val="FFFF00"/>
                </a:solidFill>
              </a:rPr>
              <a:t>Cordyla</a:t>
            </a:r>
            <a:r>
              <a:rPr lang="en-US" sz="1000" i="1" dirty="0">
                <a:solidFill>
                  <a:srgbClr val="FFFF00"/>
                </a:solidFill>
              </a:rPr>
              <a:t> </a:t>
            </a:r>
            <a:r>
              <a:rPr lang="en-US" sz="1000" i="1" dirty="0" err="1">
                <a:solidFill>
                  <a:srgbClr val="FFFF00"/>
                </a:solidFill>
              </a:rPr>
              <a:t>pinnata</a:t>
            </a:r>
            <a:endParaRPr lang="en-US" sz="1000" i="1" dirty="0">
              <a:solidFill>
                <a:srgbClr val="FFFF00"/>
              </a:solidFill>
            </a:endParaRPr>
          </a:p>
          <a:p>
            <a:r>
              <a:rPr lang="en-US" sz="1000" i="1" dirty="0" err="1">
                <a:solidFill>
                  <a:srgbClr val="FFFF00"/>
                </a:solidFill>
              </a:rPr>
              <a:t>Entada</a:t>
            </a:r>
            <a:r>
              <a:rPr lang="en-US" sz="1000" i="1" dirty="0">
                <a:solidFill>
                  <a:srgbClr val="FFFF00"/>
                </a:solidFill>
              </a:rPr>
              <a:t> </a:t>
            </a:r>
            <a:r>
              <a:rPr lang="en-US" sz="1000" i="1" dirty="0" err="1">
                <a:solidFill>
                  <a:srgbClr val="FFFF00"/>
                </a:solidFill>
              </a:rPr>
              <a:t>africana</a:t>
            </a:r>
            <a:endParaRPr lang="en-US" sz="1000" i="1" dirty="0">
              <a:solidFill>
                <a:srgbClr val="FFFF00"/>
              </a:solidFill>
            </a:endParaRPr>
          </a:p>
          <a:p>
            <a:r>
              <a:rPr lang="en-US" sz="1000" i="1" dirty="0" err="1">
                <a:solidFill>
                  <a:srgbClr val="FFFF00"/>
                </a:solidFill>
              </a:rPr>
              <a:t>Sterculia</a:t>
            </a:r>
            <a:r>
              <a:rPr lang="en-US" sz="1000" i="1" dirty="0">
                <a:solidFill>
                  <a:srgbClr val="FFFF00"/>
                </a:solidFill>
              </a:rPr>
              <a:t> </a:t>
            </a:r>
            <a:r>
              <a:rPr lang="en-US" sz="1000" i="1" dirty="0" err="1">
                <a:solidFill>
                  <a:srgbClr val="FFFF00"/>
                </a:solidFill>
              </a:rPr>
              <a:t>setigera</a:t>
            </a:r>
            <a:endParaRPr lang="en-US" sz="1000" i="1" dirty="0">
              <a:solidFill>
                <a:srgbClr val="FFFF00"/>
              </a:solidFill>
            </a:endParaRPr>
          </a:p>
          <a:p>
            <a:endParaRPr lang="en-US" sz="1000" i="1" dirty="0">
              <a:solidFill>
                <a:srgbClr val="FFFF00"/>
              </a:solidFill>
            </a:endParaRPr>
          </a:p>
          <a:p>
            <a:endParaRPr lang="en-US" sz="1000" dirty="0"/>
          </a:p>
        </p:txBody>
      </p:sp>
    </p:spTree>
    <p:extLst>
      <p:ext uri="{BB962C8B-B14F-4D97-AF65-F5344CB8AC3E}">
        <p14:creationId xmlns:p14="http://schemas.microsoft.com/office/powerpoint/2010/main" val="1138984232"/>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pics from Kelly\photos for gray\cutting dear Bondala.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317458"/>
            <a:ext cx="4564566" cy="55405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pics from Kelly\photos for gray\Large Aga Cut Tre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11686" y="1317458"/>
            <a:ext cx="4343200" cy="5540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381000" y="314980"/>
            <a:ext cx="78795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2800" dirty="0" smtClean="0">
                <a:solidFill>
                  <a:srgbClr val="FFC000"/>
                </a:solidFill>
              </a:rPr>
              <a:t>Coupe et </a:t>
            </a:r>
            <a:r>
              <a:rPr lang="en-US" sz="2800" dirty="0" err="1" smtClean="0">
                <a:solidFill>
                  <a:srgbClr val="FFC000"/>
                </a:solidFill>
              </a:rPr>
              <a:t>émondage</a:t>
            </a:r>
            <a:r>
              <a:rPr lang="en-US" sz="2800" dirty="0" smtClean="0">
                <a:solidFill>
                  <a:srgbClr val="FFC000"/>
                </a:solidFill>
              </a:rPr>
              <a:t> des </a:t>
            </a:r>
            <a:r>
              <a:rPr lang="en-US" sz="2800" dirty="0" err="1" smtClean="0">
                <a:solidFill>
                  <a:srgbClr val="FFC000"/>
                </a:solidFill>
              </a:rPr>
              <a:t>arbres</a:t>
            </a:r>
            <a:r>
              <a:rPr lang="en-US" sz="2800" dirty="0" smtClean="0">
                <a:solidFill>
                  <a:srgbClr val="FFC000"/>
                </a:solidFill>
              </a:rPr>
              <a:t> par les </a:t>
            </a:r>
            <a:r>
              <a:rPr lang="en-US" sz="2800" dirty="0" err="1" smtClean="0">
                <a:solidFill>
                  <a:srgbClr val="FFC000"/>
                </a:solidFill>
              </a:rPr>
              <a:t>transhumants</a:t>
            </a:r>
            <a:endParaRPr lang="en-US" sz="2800" dirty="0">
              <a:solidFill>
                <a:srgbClr val="FFC000"/>
              </a:solidFill>
            </a:endParaRPr>
          </a:p>
        </p:txBody>
      </p:sp>
    </p:spTree>
    <p:extLst>
      <p:ext uri="{BB962C8B-B14F-4D97-AF65-F5344CB8AC3E}">
        <p14:creationId xmlns:p14="http://schemas.microsoft.com/office/powerpoint/2010/main" val="210082840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D:\Slides\Senegal-Kedougou-Maps-2012\ASTER-Tenkoto-Area-21Nov200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8600"/>
            <a:ext cx="91440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40287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Slides\Senegal-Kedougou-Maps-2012\LC-Map-Tenkoto-are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9075"/>
            <a:ext cx="91440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7602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lides\Senegal-Kedougou-Maps-2012\Kedougou-map-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60120"/>
            <a:ext cx="8229600" cy="4142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28613" y="304800"/>
            <a:ext cx="8662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smtClean="0">
                <a:solidFill>
                  <a:srgbClr val="FF9900"/>
                </a:solidFill>
                <a:latin typeface="Arial" charset="0"/>
                <a:cs typeface="Arial" charset="0"/>
              </a:rPr>
              <a:t>Carte </a:t>
            </a:r>
            <a:r>
              <a:rPr lang="en-US" altLang="en-US" sz="2400" b="1" dirty="0" err="1" smtClean="0">
                <a:solidFill>
                  <a:srgbClr val="FF9900"/>
                </a:solidFill>
                <a:latin typeface="Arial" charset="0"/>
                <a:cs typeface="Arial" charset="0"/>
              </a:rPr>
              <a:t>Publiée</a:t>
            </a:r>
            <a:r>
              <a:rPr lang="en-US" altLang="en-US" sz="2400" b="1" dirty="0" smtClean="0">
                <a:solidFill>
                  <a:srgbClr val="FF9900"/>
                </a:solidFill>
                <a:latin typeface="Arial" charset="0"/>
                <a:cs typeface="Arial" charset="0"/>
              </a:rPr>
              <a:t> en 2012  (sans la </a:t>
            </a:r>
            <a:r>
              <a:rPr lang="en-US" altLang="en-US" sz="2400" b="1" dirty="0" err="1" smtClean="0">
                <a:solidFill>
                  <a:srgbClr val="FF9900"/>
                </a:solidFill>
                <a:latin typeface="Arial" charset="0"/>
                <a:cs typeface="Arial" charset="0"/>
              </a:rPr>
              <a:t>légende</a:t>
            </a:r>
            <a:r>
              <a:rPr lang="en-US" altLang="en-US" sz="2400" b="1" dirty="0" smtClean="0">
                <a:solidFill>
                  <a:srgbClr val="FF9900"/>
                </a:solidFill>
                <a:latin typeface="Arial" charset="0"/>
                <a:cs typeface="Arial" charset="0"/>
              </a:rPr>
              <a:t>) </a:t>
            </a:r>
            <a:endParaRPr lang="en-US" altLang="en-US" sz="2400" b="1" i="0" dirty="0">
              <a:solidFill>
                <a:srgbClr val="FF9900"/>
              </a:solidFill>
              <a:latin typeface="Arial" charset="0"/>
              <a:cs typeface="Arial" charset="0"/>
            </a:endParaRPr>
          </a:p>
        </p:txBody>
      </p:sp>
    </p:spTree>
    <p:extLst>
      <p:ext uri="{BB962C8B-B14F-4D97-AF65-F5344CB8AC3E}">
        <p14:creationId xmlns:p14="http://schemas.microsoft.com/office/powerpoint/2010/main" val="129116783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6354" name="Picture 2" descr="D:\Slides\Senegal-Kedougou-maps\Senegal-landcover-lege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52400"/>
            <a:ext cx="838577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48029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lides\Senegal-Kedougou-maps\101215_Dindefelo_A3map.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600"/>
            <a:ext cx="9144000" cy="646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43429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My Documents\My Pictures\Feb-2014\select\DSCN284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55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Km59_26sep82-sm"/>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457200"/>
            <a:ext cx="9144000"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80126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D:\My Documents\My Pictures\April-2009-Gui-SL\IMG_105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30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Slides\Senegal-chimpanzees-etc\chimps-bow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5563"/>
            <a:ext cx="9144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91502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IMG_00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89472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43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4876800"/>
            <a:ext cx="2103461" cy="1384995"/>
          </a:xfrm>
          <a:prstGeom prst="rect">
            <a:avLst/>
          </a:prstGeom>
          <a:noFill/>
        </p:spPr>
        <p:txBody>
          <a:bodyPr wrap="none" rtlCol="0">
            <a:spAutoFit/>
          </a:bodyPr>
          <a:lstStyle/>
          <a:p>
            <a:r>
              <a:rPr lang="en-US" sz="2800" dirty="0" smtClean="0">
                <a:solidFill>
                  <a:srgbClr val="FFC000"/>
                </a:solidFill>
                <a:latin typeface="Arial" pitchFamily="34" charset="0"/>
                <a:cs typeface="Arial" pitchFamily="34" charset="0"/>
              </a:rPr>
              <a:t>Biotopes à</a:t>
            </a:r>
          </a:p>
          <a:p>
            <a:r>
              <a:rPr lang="en-US" sz="2800" dirty="0" err="1" smtClean="0">
                <a:solidFill>
                  <a:srgbClr val="FFC000"/>
                </a:solidFill>
                <a:latin typeface="Arial" pitchFamily="34" charset="0"/>
                <a:cs typeface="Arial" pitchFamily="34" charset="0"/>
              </a:rPr>
              <a:t>Biodiversité</a:t>
            </a:r>
            <a:endParaRPr lang="en-US" sz="2800" dirty="0" smtClean="0">
              <a:solidFill>
                <a:srgbClr val="FFC000"/>
              </a:solidFill>
              <a:latin typeface="Arial" pitchFamily="34" charset="0"/>
              <a:cs typeface="Arial" pitchFamily="34" charset="0"/>
            </a:endParaRPr>
          </a:p>
          <a:p>
            <a:r>
              <a:rPr lang="en-US" sz="2800" dirty="0" err="1" smtClean="0">
                <a:solidFill>
                  <a:srgbClr val="FFC000"/>
                </a:solidFill>
                <a:latin typeface="Arial" pitchFamily="34" charset="0"/>
                <a:cs typeface="Arial" pitchFamily="34" charset="0"/>
              </a:rPr>
              <a:t>Elevée</a:t>
            </a:r>
            <a:endParaRPr lang="en-US" sz="2800" dirty="0">
              <a:solidFill>
                <a:srgbClr val="FFC000"/>
              </a:solidFill>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4523809"/>
            <a:ext cx="3352800" cy="2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523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42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4876800"/>
            <a:ext cx="2103461" cy="1384995"/>
          </a:xfrm>
          <a:prstGeom prst="rect">
            <a:avLst/>
          </a:prstGeom>
          <a:noFill/>
        </p:spPr>
        <p:txBody>
          <a:bodyPr wrap="none" rtlCol="0">
            <a:spAutoFit/>
          </a:bodyPr>
          <a:lstStyle/>
          <a:p>
            <a:r>
              <a:rPr lang="en-US" sz="2800" dirty="0" smtClean="0">
                <a:solidFill>
                  <a:srgbClr val="FFC000"/>
                </a:solidFill>
                <a:latin typeface="Arial" pitchFamily="34" charset="0"/>
                <a:cs typeface="Arial" pitchFamily="34" charset="0"/>
              </a:rPr>
              <a:t>Biotopes à</a:t>
            </a:r>
          </a:p>
          <a:p>
            <a:r>
              <a:rPr lang="en-US" sz="2800" dirty="0" err="1" smtClean="0">
                <a:solidFill>
                  <a:srgbClr val="FFC000"/>
                </a:solidFill>
                <a:latin typeface="Arial" pitchFamily="34" charset="0"/>
                <a:cs typeface="Arial" pitchFamily="34" charset="0"/>
              </a:rPr>
              <a:t>Biodiversité</a:t>
            </a:r>
            <a:endParaRPr lang="en-US" sz="2800" dirty="0" smtClean="0">
              <a:solidFill>
                <a:srgbClr val="FFC000"/>
              </a:solidFill>
              <a:latin typeface="Arial" pitchFamily="34" charset="0"/>
              <a:cs typeface="Arial" pitchFamily="34" charset="0"/>
            </a:endParaRPr>
          </a:p>
          <a:p>
            <a:r>
              <a:rPr lang="en-US" sz="2800" dirty="0" err="1" smtClean="0">
                <a:solidFill>
                  <a:srgbClr val="FFC000"/>
                </a:solidFill>
                <a:latin typeface="Arial" pitchFamily="34" charset="0"/>
                <a:cs typeface="Arial" pitchFamily="34" charset="0"/>
              </a:rPr>
              <a:t>Elevée</a:t>
            </a:r>
            <a:endParaRPr lang="en-US" sz="2800" dirty="0">
              <a:solidFill>
                <a:srgbClr val="FFC000"/>
              </a:solidFill>
              <a:latin typeface="Arial" pitchFamily="34" charset="0"/>
              <a:cs typeface="Arial"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76575" y="4591050"/>
            <a:ext cx="58388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22166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42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4876800"/>
            <a:ext cx="2103461" cy="1384995"/>
          </a:xfrm>
          <a:prstGeom prst="rect">
            <a:avLst/>
          </a:prstGeom>
          <a:noFill/>
        </p:spPr>
        <p:txBody>
          <a:bodyPr wrap="none" rtlCol="0">
            <a:spAutoFit/>
          </a:bodyPr>
          <a:lstStyle/>
          <a:p>
            <a:r>
              <a:rPr lang="en-US" sz="2800" dirty="0" smtClean="0">
                <a:solidFill>
                  <a:srgbClr val="FFC000"/>
                </a:solidFill>
                <a:latin typeface="Arial" pitchFamily="34" charset="0"/>
                <a:cs typeface="Arial" pitchFamily="34" charset="0"/>
              </a:rPr>
              <a:t>Biotopes à</a:t>
            </a:r>
          </a:p>
          <a:p>
            <a:r>
              <a:rPr lang="en-US" sz="2800" dirty="0" err="1" smtClean="0">
                <a:solidFill>
                  <a:srgbClr val="FFC000"/>
                </a:solidFill>
                <a:latin typeface="Arial" pitchFamily="34" charset="0"/>
                <a:cs typeface="Arial" pitchFamily="34" charset="0"/>
              </a:rPr>
              <a:t>Biodiversité</a:t>
            </a:r>
            <a:endParaRPr lang="en-US" sz="2800" dirty="0" smtClean="0">
              <a:solidFill>
                <a:srgbClr val="FFC000"/>
              </a:solidFill>
              <a:latin typeface="Arial" pitchFamily="34" charset="0"/>
              <a:cs typeface="Arial" pitchFamily="34" charset="0"/>
            </a:endParaRPr>
          </a:p>
          <a:p>
            <a:r>
              <a:rPr lang="en-US" sz="2800" dirty="0" err="1" smtClean="0">
                <a:solidFill>
                  <a:srgbClr val="FFC000"/>
                </a:solidFill>
                <a:latin typeface="Arial" pitchFamily="34" charset="0"/>
                <a:cs typeface="Arial" pitchFamily="34" charset="0"/>
              </a:rPr>
              <a:t>Elevée</a:t>
            </a:r>
            <a:endParaRPr lang="en-US" sz="2800" dirty="0">
              <a:solidFill>
                <a:srgbClr val="FFC000"/>
              </a:solidFill>
              <a:latin typeface="Arial" pitchFamily="34" charset="0"/>
              <a:cs typeface="Arial"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1925" y="4582886"/>
            <a:ext cx="6781189" cy="204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31347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41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5257800"/>
            <a:ext cx="2823209" cy="523220"/>
          </a:xfrm>
          <a:prstGeom prst="rect">
            <a:avLst/>
          </a:prstGeom>
          <a:noFill/>
        </p:spPr>
        <p:txBody>
          <a:bodyPr wrap="none" rtlCol="0">
            <a:spAutoFit/>
          </a:bodyPr>
          <a:lstStyle/>
          <a:p>
            <a:r>
              <a:rPr lang="en-US" sz="2800" dirty="0" err="1" smtClean="0">
                <a:solidFill>
                  <a:srgbClr val="FFC000"/>
                </a:solidFill>
                <a:latin typeface="Arial" pitchFamily="34" charset="0"/>
                <a:cs typeface="Arial" pitchFamily="34" charset="0"/>
              </a:rPr>
              <a:t>Activité</a:t>
            </a:r>
            <a:r>
              <a:rPr lang="en-US" sz="2800" dirty="0" smtClean="0">
                <a:solidFill>
                  <a:srgbClr val="FFC000"/>
                </a:solidFill>
                <a:latin typeface="Arial" pitchFamily="34" charset="0"/>
                <a:cs typeface="Arial" pitchFamily="34" charset="0"/>
              </a:rPr>
              <a:t> </a:t>
            </a:r>
            <a:r>
              <a:rPr lang="en-US" sz="2800" dirty="0" err="1" smtClean="0">
                <a:solidFill>
                  <a:srgbClr val="FFC000"/>
                </a:solidFill>
                <a:latin typeface="Arial" pitchFamily="34" charset="0"/>
                <a:cs typeface="Arial" pitchFamily="34" charset="0"/>
              </a:rPr>
              <a:t>humaine</a:t>
            </a:r>
            <a:endParaRPr lang="en-US" sz="2800" dirty="0" smtClean="0">
              <a:solidFill>
                <a:srgbClr val="FFC000"/>
              </a:solidFill>
              <a:latin typeface="Arial" pitchFamily="34" charset="0"/>
              <a:cs typeface="Arial"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82957" y="4495800"/>
            <a:ext cx="344184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68410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43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4800600"/>
            <a:ext cx="2438488" cy="1323439"/>
          </a:xfrm>
          <a:prstGeom prst="rect">
            <a:avLst/>
          </a:prstGeom>
          <a:noFill/>
        </p:spPr>
        <p:txBody>
          <a:bodyPr wrap="none" rtlCol="0">
            <a:spAutoFit/>
          </a:bodyPr>
          <a:lstStyle/>
          <a:p>
            <a:r>
              <a:rPr lang="en-US" sz="2000" dirty="0" smtClean="0">
                <a:solidFill>
                  <a:srgbClr val="FFC000"/>
                </a:solidFill>
                <a:latin typeface="Arial" pitchFamily="34" charset="0"/>
                <a:cs typeface="Arial" pitchFamily="34" charset="0"/>
              </a:rPr>
              <a:t>Biotopes à</a:t>
            </a:r>
          </a:p>
          <a:p>
            <a:r>
              <a:rPr lang="en-US" sz="2000" dirty="0" err="1" smtClean="0">
                <a:solidFill>
                  <a:srgbClr val="FFC000"/>
                </a:solidFill>
                <a:latin typeface="Arial" pitchFamily="34" charset="0"/>
                <a:cs typeface="Arial" pitchFamily="34" charset="0"/>
              </a:rPr>
              <a:t>Biodiversité</a:t>
            </a:r>
            <a:r>
              <a:rPr lang="en-US" sz="2000" dirty="0">
                <a:solidFill>
                  <a:srgbClr val="FFC000"/>
                </a:solidFill>
                <a:latin typeface="Arial" pitchFamily="34" charset="0"/>
                <a:cs typeface="Arial" pitchFamily="34" charset="0"/>
              </a:rPr>
              <a:t> </a:t>
            </a:r>
            <a:r>
              <a:rPr lang="en-US" sz="2000" dirty="0" err="1" smtClean="0">
                <a:solidFill>
                  <a:srgbClr val="FFC000"/>
                </a:solidFill>
                <a:latin typeface="Arial" pitchFamily="34" charset="0"/>
                <a:cs typeface="Arial" pitchFamily="34" charset="0"/>
              </a:rPr>
              <a:t>Elevée</a:t>
            </a:r>
            <a:r>
              <a:rPr lang="en-US" sz="2000" dirty="0" smtClean="0">
                <a:solidFill>
                  <a:srgbClr val="FFC000"/>
                </a:solidFill>
                <a:latin typeface="Arial" pitchFamily="34" charset="0"/>
                <a:cs typeface="Arial" pitchFamily="34" charset="0"/>
              </a:rPr>
              <a:t>,</a:t>
            </a:r>
          </a:p>
          <a:p>
            <a:r>
              <a:rPr lang="en-US" sz="2000" dirty="0" err="1" smtClean="0">
                <a:solidFill>
                  <a:srgbClr val="FFC000"/>
                </a:solidFill>
                <a:latin typeface="Arial" pitchFamily="34" charset="0"/>
                <a:cs typeface="Arial" pitchFamily="34" charset="0"/>
              </a:rPr>
              <a:t>Chimpanzés</a:t>
            </a:r>
            <a:r>
              <a:rPr lang="en-US" sz="2000" dirty="0" smtClean="0">
                <a:solidFill>
                  <a:srgbClr val="FFC000"/>
                </a:solidFill>
                <a:latin typeface="Arial" pitchFamily="34" charset="0"/>
                <a:cs typeface="Arial" pitchFamily="34" charset="0"/>
              </a:rPr>
              <a:t>, </a:t>
            </a:r>
          </a:p>
          <a:p>
            <a:r>
              <a:rPr lang="en-US" sz="2000" dirty="0" smtClean="0">
                <a:solidFill>
                  <a:srgbClr val="FFC000"/>
                </a:solidFill>
                <a:latin typeface="Arial" pitchFamily="34" charset="0"/>
                <a:cs typeface="Arial" pitchFamily="34" charset="0"/>
              </a:rPr>
              <a:t>et </a:t>
            </a:r>
            <a:r>
              <a:rPr lang="en-US" sz="2000" dirty="0" err="1" smtClean="0">
                <a:solidFill>
                  <a:srgbClr val="FFC000"/>
                </a:solidFill>
                <a:latin typeface="Arial" pitchFamily="34" charset="0"/>
                <a:cs typeface="Arial" pitchFamily="34" charset="0"/>
              </a:rPr>
              <a:t>Activité</a:t>
            </a:r>
            <a:r>
              <a:rPr lang="en-US" sz="2000" dirty="0" smtClean="0">
                <a:solidFill>
                  <a:srgbClr val="FFC000"/>
                </a:solidFill>
                <a:latin typeface="Arial" pitchFamily="34" charset="0"/>
                <a:cs typeface="Arial" pitchFamily="34" charset="0"/>
              </a:rPr>
              <a:t> </a:t>
            </a:r>
            <a:r>
              <a:rPr lang="en-US" sz="2000" dirty="0" err="1" smtClean="0">
                <a:solidFill>
                  <a:srgbClr val="FFC000"/>
                </a:solidFill>
                <a:latin typeface="Arial" pitchFamily="34" charset="0"/>
                <a:cs typeface="Arial" pitchFamily="34" charset="0"/>
              </a:rPr>
              <a:t>Humaine</a:t>
            </a:r>
            <a:endParaRPr lang="en-US" sz="2000" dirty="0">
              <a:solidFill>
                <a:srgbClr val="FFC000"/>
              </a:solidFill>
              <a:latin typeface="Arial" pitchFamily="34" charset="0"/>
              <a:cs typeface="Arial"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3725" y="4572000"/>
            <a:ext cx="5553075" cy="220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51269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Thies_baobab_dry-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75025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hies_baobab_wet-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38600" y="609600"/>
            <a:ext cx="4424929" cy="707886"/>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Y a-t-</a:t>
            </a:r>
            <a:r>
              <a:rPr lang="en-US" sz="4000" dirty="0" err="1" smtClean="0">
                <a:solidFill>
                  <a:schemeClr val="bg1"/>
                </a:solidFill>
                <a:latin typeface="Arial" pitchFamily="34" charset="0"/>
                <a:cs typeface="Arial" pitchFamily="34" charset="0"/>
              </a:rPr>
              <a:t>il</a:t>
            </a:r>
            <a:r>
              <a:rPr lang="en-US" sz="4000" dirty="0" smtClean="0">
                <a:solidFill>
                  <a:schemeClr val="bg1"/>
                </a:solidFill>
                <a:latin typeface="Arial" pitchFamily="34" charset="0"/>
                <a:cs typeface="Arial" pitchFamily="34" charset="0"/>
              </a:rPr>
              <a:t> de </a:t>
            </a:r>
            <a:r>
              <a:rPr lang="en-US" sz="4000" dirty="0" err="1" smtClean="0">
                <a:solidFill>
                  <a:schemeClr val="bg1"/>
                </a:solidFill>
                <a:latin typeface="Arial" pitchFamily="34" charset="0"/>
                <a:cs typeface="Arial" pitchFamily="34" charset="0"/>
              </a:rPr>
              <a:t>l’espoir</a:t>
            </a:r>
            <a:r>
              <a:rPr lang="en-US" sz="4000" dirty="0" smtClean="0">
                <a:solidFill>
                  <a:schemeClr val="bg1"/>
                </a:solidFill>
                <a:latin typeface="Arial" pitchFamily="34" charset="0"/>
                <a:cs typeface="Arial" pitchFamily="34" charset="0"/>
              </a:rPr>
              <a:t>?</a:t>
            </a:r>
            <a:endParaRPr lang="en-US" sz="40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25142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
          <p:cNvSpPr>
            <a:spLocks noChangeArrowheads="1"/>
          </p:cNvSpPr>
          <p:nvPr/>
        </p:nvSpPr>
        <p:spPr bwMode="auto">
          <a:xfrm>
            <a:off x="381000" y="228600"/>
            <a:ext cx="792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a:solidFill>
                  <a:srgbClr val="FF9900"/>
                </a:solidFill>
              </a:rPr>
              <a:t>Extension des surfaces</a:t>
            </a:r>
          </a:p>
          <a:p>
            <a:r>
              <a:rPr lang="en-US" sz="2800" dirty="0" err="1" smtClean="0">
                <a:solidFill>
                  <a:srgbClr val="FF9900"/>
                </a:solidFill>
              </a:rPr>
              <a:t>Dégradées</a:t>
            </a:r>
            <a:r>
              <a:rPr lang="en-US" sz="2800" dirty="0" smtClean="0">
                <a:solidFill>
                  <a:srgbClr val="FF9900"/>
                </a:solidFill>
              </a:rPr>
              <a:t>:  </a:t>
            </a:r>
            <a:r>
              <a:rPr lang="en-US" sz="2800" dirty="0" smtClean="0">
                <a:solidFill>
                  <a:srgbClr val="FFFF99"/>
                </a:solidFill>
              </a:rPr>
              <a:t>Site </a:t>
            </a:r>
            <a:r>
              <a:rPr lang="en-US" sz="2800" dirty="0" err="1" smtClean="0">
                <a:solidFill>
                  <a:srgbClr val="FFFF99"/>
                </a:solidFill>
              </a:rPr>
              <a:t>nord</a:t>
            </a:r>
            <a:r>
              <a:rPr lang="en-US" sz="2800" dirty="0" smtClean="0">
                <a:solidFill>
                  <a:srgbClr val="FFFF99"/>
                </a:solidFill>
              </a:rPr>
              <a:t> </a:t>
            </a:r>
            <a:r>
              <a:rPr lang="en-US" sz="2800" dirty="0" err="1" smtClean="0">
                <a:solidFill>
                  <a:srgbClr val="FFFF99"/>
                </a:solidFill>
              </a:rPr>
              <a:t>Revane</a:t>
            </a:r>
            <a:endParaRPr lang="en-US" sz="2800" dirty="0">
              <a:solidFill>
                <a:srgbClr val="FFFF99"/>
              </a:solidFill>
            </a:endParaRPr>
          </a:p>
        </p:txBody>
      </p:sp>
      <p:pic>
        <p:nvPicPr>
          <p:cNvPr id="144387" name="Picture 11" descr="ecoregion_map_s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21613" y="14288"/>
            <a:ext cx="129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Line 12"/>
          <p:cNvSpPr>
            <a:spLocks noChangeShapeType="1"/>
          </p:cNvSpPr>
          <p:nvPr/>
        </p:nvSpPr>
        <p:spPr bwMode="auto">
          <a:xfrm flipH="1">
            <a:off x="8458200" y="165100"/>
            <a:ext cx="476250" cy="1270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4389" name="Picture 2" descr="D:\Slides\FEWS_enh\Revane_R_2feb94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360488"/>
            <a:ext cx="8040688"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Rectangle 1"/>
          <p:cNvSpPr>
            <a:spLocks noChangeArrowheads="1"/>
          </p:cNvSpPr>
          <p:nvPr/>
        </p:nvSpPr>
        <p:spPr bwMode="auto">
          <a:xfrm>
            <a:off x="7092950" y="1524000"/>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a:solidFill>
                  <a:schemeClr val="bg1"/>
                </a:solidFill>
              </a:rPr>
              <a:t>1994</a:t>
            </a:r>
          </a:p>
        </p:txBody>
      </p:sp>
    </p:spTree>
    <p:extLst>
      <p:ext uri="{BB962C8B-B14F-4D97-AF65-F5344CB8AC3E}">
        <p14:creationId xmlns:p14="http://schemas.microsoft.com/office/powerpoint/2010/main" val="12917513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0"/>
            <a:ext cx="3422732" cy="523220"/>
          </a:xfrm>
          <a:prstGeom prst="rect">
            <a:avLst/>
          </a:prstGeom>
          <a:noFill/>
        </p:spPr>
        <p:txBody>
          <a:bodyPr wrap="none" rtlCol="0">
            <a:spAutoFit/>
          </a:bodyPr>
          <a:lstStyle/>
          <a:p>
            <a:r>
              <a:rPr lang="en-US" sz="2800" dirty="0" err="1" smtClean="0">
                <a:solidFill>
                  <a:srgbClr val="FFC000"/>
                </a:solidFill>
                <a:latin typeface="Arial" pitchFamily="34" charset="0"/>
                <a:cs typeface="Arial" pitchFamily="34" charset="0"/>
              </a:rPr>
              <a:t>Forêt</a:t>
            </a:r>
            <a:r>
              <a:rPr lang="en-US" sz="2800" dirty="0">
                <a:solidFill>
                  <a:srgbClr val="FFC000"/>
                </a:solidFill>
                <a:latin typeface="Arial" pitchFamily="34" charset="0"/>
                <a:cs typeface="Arial" pitchFamily="34" charset="0"/>
              </a:rPr>
              <a:t> </a:t>
            </a:r>
            <a:r>
              <a:rPr lang="en-US" sz="2800" dirty="0" smtClean="0">
                <a:solidFill>
                  <a:srgbClr val="FFC000"/>
                </a:solidFill>
                <a:latin typeface="Arial" pitchFamily="34" charset="0"/>
                <a:cs typeface="Arial" pitchFamily="34" charset="0"/>
              </a:rPr>
              <a:t>sacré, </a:t>
            </a:r>
            <a:r>
              <a:rPr lang="en-US" sz="2800" dirty="0" err="1" smtClean="0">
                <a:solidFill>
                  <a:srgbClr val="FFC000"/>
                </a:solidFill>
                <a:latin typeface="Arial" pitchFamily="34" charset="0"/>
                <a:cs typeface="Arial" pitchFamily="34" charset="0"/>
              </a:rPr>
              <a:t>Saloum</a:t>
            </a:r>
            <a:endParaRPr lang="en-US" sz="2800" dirty="0" smtClean="0">
              <a:solidFill>
                <a:srgbClr val="FFC000"/>
              </a:solidFill>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980"/>
            <a:ext cx="9144000" cy="6179820"/>
          </a:xfrm>
          <a:prstGeom prst="rect">
            <a:avLst/>
          </a:prstGeom>
        </p:spPr>
      </p:pic>
    </p:spTree>
    <p:extLst>
      <p:ext uri="{BB962C8B-B14F-4D97-AF65-F5344CB8AC3E}">
        <p14:creationId xmlns:p14="http://schemas.microsoft.com/office/powerpoint/2010/main" val="303928630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6142"/>
            <a:ext cx="9144000" cy="6135658"/>
          </a:xfrm>
          <a:prstGeom prst="rect">
            <a:avLst/>
          </a:prstGeom>
        </p:spPr>
      </p:pic>
      <p:sp>
        <p:nvSpPr>
          <p:cNvPr id="3" name="TextBox 2"/>
          <p:cNvSpPr txBox="1"/>
          <p:nvPr/>
        </p:nvSpPr>
        <p:spPr>
          <a:xfrm>
            <a:off x="457200" y="0"/>
            <a:ext cx="7274107" cy="523220"/>
          </a:xfrm>
          <a:prstGeom prst="rect">
            <a:avLst/>
          </a:prstGeom>
          <a:noFill/>
        </p:spPr>
        <p:txBody>
          <a:bodyPr wrap="none" rtlCol="0">
            <a:spAutoFit/>
          </a:bodyPr>
          <a:lstStyle/>
          <a:p>
            <a:r>
              <a:rPr lang="en-US" sz="2800" dirty="0" err="1" smtClean="0">
                <a:solidFill>
                  <a:srgbClr val="FFC000"/>
                </a:solidFill>
                <a:latin typeface="Arial" pitchFamily="34" charset="0"/>
                <a:cs typeface="Arial" pitchFamily="34" charset="0"/>
              </a:rPr>
              <a:t>Mise</a:t>
            </a:r>
            <a:r>
              <a:rPr lang="en-US" sz="2800" dirty="0" smtClean="0">
                <a:solidFill>
                  <a:srgbClr val="FFC000"/>
                </a:solidFill>
                <a:latin typeface="Arial" pitchFamily="34" charset="0"/>
                <a:cs typeface="Arial" pitchFamily="34" charset="0"/>
              </a:rPr>
              <a:t> </a:t>
            </a:r>
            <a:r>
              <a:rPr lang="en-US" sz="2800" dirty="0" err="1" smtClean="0">
                <a:solidFill>
                  <a:srgbClr val="FFC000"/>
                </a:solidFill>
                <a:latin typeface="Arial" pitchFamily="34" charset="0"/>
                <a:cs typeface="Arial" pitchFamily="34" charset="0"/>
              </a:rPr>
              <a:t>en</a:t>
            </a:r>
            <a:r>
              <a:rPr lang="en-US" sz="2800" dirty="0" smtClean="0">
                <a:solidFill>
                  <a:srgbClr val="FFC000"/>
                </a:solidFill>
                <a:latin typeface="Arial" pitchFamily="34" charset="0"/>
                <a:cs typeface="Arial" pitchFamily="34" charset="0"/>
              </a:rPr>
              <a:t> </a:t>
            </a:r>
            <a:r>
              <a:rPr lang="en-US" sz="2800" dirty="0" err="1" smtClean="0">
                <a:solidFill>
                  <a:srgbClr val="FFC000"/>
                </a:solidFill>
                <a:latin typeface="Arial" pitchFamily="34" charset="0"/>
                <a:cs typeface="Arial" pitchFamily="34" charset="0"/>
              </a:rPr>
              <a:t>défens</a:t>
            </a:r>
            <a:r>
              <a:rPr lang="en-US" sz="2800" dirty="0" smtClean="0">
                <a:solidFill>
                  <a:srgbClr val="FFC000"/>
                </a:solidFill>
                <a:latin typeface="Arial" pitchFamily="34" charset="0"/>
                <a:cs typeface="Arial" pitchFamily="34" charset="0"/>
              </a:rPr>
              <a:t> sur plateau, </a:t>
            </a:r>
            <a:r>
              <a:rPr lang="en-US" sz="2800" dirty="0" err="1" smtClean="0">
                <a:solidFill>
                  <a:srgbClr val="FFC000"/>
                </a:solidFill>
                <a:latin typeface="Arial" pitchFamily="34" charset="0"/>
                <a:cs typeface="Arial" pitchFamily="34" charset="0"/>
              </a:rPr>
              <a:t>Thyssé</a:t>
            </a:r>
            <a:r>
              <a:rPr lang="en-US" sz="2800" dirty="0" smtClean="0">
                <a:solidFill>
                  <a:srgbClr val="FFC000"/>
                </a:solidFill>
                <a:latin typeface="Arial" pitchFamily="34" charset="0"/>
                <a:cs typeface="Arial" pitchFamily="34" charset="0"/>
              </a:rPr>
              <a:t> </a:t>
            </a:r>
            <a:r>
              <a:rPr lang="en-US" sz="2800" dirty="0" err="1" smtClean="0">
                <a:solidFill>
                  <a:srgbClr val="FFC000"/>
                </a:solidFill>
                <a:latin typeface="Arial" pitchFamily="34" charset="0"/>
                <a:cs typeface="Arial" pitchFamily="34" charset="0"/>
              </a:rPr>
              <a:t>Kaymor</a:t>
            </a:r>
            <a:endParaRPr lang="en-US" sz="2800" dirty="0" smtClean="0">
              <a:solidFill>
                <a:srgbClr val="FFC000"/>
              </a:solidFill>
              <a:latin typeface="Arial" pitchFamily="34" charset="0"/>
              <a:cs typeface="Arial" pitchFamily="34" charset="0"/>
            </a:endParaRPr>
          </a:p>
        </p:txBody>
      </p:sp>
    </p:spTree>
    <p:extLst>
      <p:ext uri="{BB962C8B-B14F-4D97-AF65-F5344CB8AC3E}">
        <p14:creationId xmlns:p14="http://schemas.microsoft.com/office/powerpoint/2010/main" val="344297788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3400"/>
            <a:ext cx="9144000" cy="6170064"/>
          </a:xfrm>
          <a:prstGeom prst="rect">
            <a:avLst/>
          </a:prstGeom>
        </p:spPr>
      </p:pic>
      <p:sp>
        <p:nvSpPr>
          <p:cNvPr id="3" name="TextBox 2"/>
          <p:cNvSpPr txBox="1"/>
          <p:nvPr/>
        </p:nvSpPr>
        <p:spPr>
          <a:xfrm>
            <a:off x="457200" y="0"/>
            <a:ext cx="5902578" cy="523220"/>
          </a:xfrm>
          <a:prstGeom prst="rect">
            <a:avLst/>
          </a:prstGeom>
          <a:noFill/>
        </p:spPr>
        <p:txBody>
          <a:bodyPr wrap="none" rtlCol="0">
            <a:spAutoFit/>
          </a:bodyPr>
          <a:lstStyle/>
          <a:p>
            <a:r>
              <a:rPr lang="en-US" sz="2800" dirty="0" err="1" smtClean="0">
                <a:solidFill>
                  <a:srgbClr val="FFC000"/>
                </a:solidFill>
                <a:latin typeface="Arial" pitchFamily="34" charset="0"/>
                <a:cs typeface="Arial" pitchFamily="34" charset="0"/>
              </a:rPr>
              <a:t>Forêts</a:t>
            </a:r>
            <a:r>
              <a:rPr lang="en-US" sz="2800" dirty="0" smtClean="0">
                <a:solidFill>
                  <a:srgbClr val="FFC000"/>
                </a:solidFill>
                <a:latin typeface="Arial" pitchFamily="34" charset="0"/>
                <a:cs typeface="Arial" pitchFamily="34" charset="0"/>
              </a:rPr>
              <a:t> de Casuarina, Grande Cote </a:t>
            </a:r>
            <a:endParaRPr lang="en-US" sz="2800" dirty="0" smtClean="0">
              <a:solidFill>
                <a:srgbClr val="FFC000"/>
              </a:solidFill>
              <a:latin typeface="Arial" pitchFamily="34" charset="0"/>
              <a:cs typeface="Arial" pitchFamily="34" charset="0"/>
            </a:endParaRPr>
          </a:p>
        </p:txBody>
      </p:sp>
    </p:spTree>
    <p:extLst>
      <p:ext uri="{BB962C8B-B14F-4D97-AF65-F5344CB8AC3E}">
        <p14:creationId xmlns:p14="http://schemas.microsoft.com/office/powerpoint/2010/main" val="151702553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325"/>
            <a:ext cx="9144000" cy="6176475"/>
          </a:xfrm>
          <a:prstGeom prst="rect">
            <a:avLst/>
          </a:prstGeom>
        </p:spPr>
      </p:pic>
      <p:sp>
        <p:nvSpPr>
          <p:cNvPr id="3" name="TextBox 2"/>
          <p:cNvSpPr txBox="1"/>
          <p:nvPr/>
        </p:nvSpPr>
        <p:spPr>
          <a:xfrm>
            <a:off x="457200" y="0"/>
            <a:ext cx="5482591" cy="523220"/>
          </a:xfrm>
          <a:prstGeom prst="rect">
            <a:avLst/>
          </a:prstGeom>
          <a:noFill/>
        </p:spPr>
        <p:txBody>
          <a:bodyPr wrap="none" rtlCol="0">
            <a:spAutoFit/>
          </a:bodyPr>
          <a:lstStyle/>
          <a:p>
            <a:r>
              <a:rPr lang="en-US" sz="2800" dirty="0" err="1" smtClean="0">
                <a:solidFill>
                  <a:srgbClr val="FFC000"/>
                </a:solidFill>
                <a:latin typeface="Arial" pitchFamily="34" charset="0"/>
                <a:cs typeface="Arial" pitchFamily="34" charset="0"/>
              </a:rPr>
              <a:t>Près</a:t>
            </a:r>
            <a:r>
              <a:rPr lang="en-US" sz="2800" dirty="0" smtClean="0">
                <a:solidFill>
                  <a:srgbClr val="FFC000"/>
                </a:solidFill>
                <a:latin typeface="Arial" pitchFamily="34" charset="0"/>
                <a:cs typeface="Arial" pitchFamily="34" charset="0"/>
              </a:rPr>
              <a:t> de </a:t>
            </a:r>
            <a:r>
              <a:rPr lang="en-US" sz="2800" dirty="0" err="1" smtClean="0">
                <a:solidFill>
                  <a:srgbClr val="FFC000"/>
                </a:solidFill>
                <a:latin typeface="Arial" pitchFamily="34" charset="0"/>
                <a:cs typeface="Arial" pitchFamily="34" charset="0"/>
              </a:rPr>
              <a:t>Nianing</a:t>
            </a:r>
            <a:r>
              <a:rPr lang="en-US" sz="2800" dirty="0" smtClean="0">
                <a:solidFill>
                  <a:srgbClr val="FFC000"/>
                </a:solidFill>
                <a:latin typeface="Arial" pitchFamily="34" charset="0"/>
                <a:cs typeface="Arial" pitchFamily="34" charset="0"/>
              </a:rPr>
              <a:t>: </a:t>
            </a:r>
            <a:r>
              <a:rPr lang="en-US" sz="2800" dirty="0" err="1" smtClean="0">
                <a:solidFill>
                  <a:srgbClr val="FFC000"/>
                </a:solidFill>
                <a:latin typeface="Arial" pitchFamily="34" charset="0"/>
                <a:cs typeface="Arial" pitchFamily="34" charset="0"/>
              </a:rPr>
              <a:t>mise</a:t>
            </a:r>
            <a:r>
              <a:rPr lang="en-US" sz="2800" dirty="0" smtClean="0">
                <a:solidFill>
                  <a:srgbClr val="FFC000"/>
                </a:solidFill>
                <a:latin typeface="Arial" pitchFamily="34" charset="0"/>
                <a:cs typeface="Arial" pitchFamily="34" charset="0"/>
              </a:rPr>
              <a:t> </a:t>
            </a:r>
            <a:r>
              <a:rPr lang="en-US" sz="2800" dirty="0" err="1" smtClean="0">
                <a:solidFill>
                  <a:srgbClr val="FFC000"/>
                </a:solidFill>
                <a:latin typeface="Arial" pitchFamily="34" charset="0"/>
                <a:cs typeface="Arial" pitchFamily="34" charset="0"/>
              </a:rPr>
              <a:t>en</a:t>
            </a:r>
            <a:r>
              <a:rPr lang="en-US" sz="2800" dirty="0" smtClean="0">
                <a:solidFill>
                  <a:srgbClr val="FFC000"/>
                </a:solidFill>
                <a:latin typeface="Arial" pitchFamily="34" charset="0"/>
                <a:cs typeface="Arial" pitchFamily="34" charset="0"/>
              </a:rPr>
              <a:t> </a:t>
            </a:r>
            <a:r>
              <a:rPr lang="en-US" sz="2800" dirty="0" err="1" smtClean="0">
                <a:solidFill>
                  <a:srgbClr val="FFC000"/>
                </a:solidFill>
                <a:latin typeface="Arial" pitchFamily="34" charset="0"/>
                <a:cs typeface="Arial" pitchFamily="34" charset="0"/>
              </a:rPr>
              <a:t>défens</a:t>
            </a:r>
            <a:r>
              <a:rPr lang="en-US" sz="2800" dirty="0" smtClean="0">
                <a:solidFill>
                  <a:srgbClr val="FFC000"/>
                </a:solidFill>
                <a:latin typeface="Arial" pitchFamily="34" charset="0"/>
                <a:cs typeface="Arial" pitchFamily="34" charset="0"/>
              </a:rPr>
              <a:t> </a:t>
            </a:r>
            <a:endParaRPr lang="en-US" sz="2800" dirty="0" smtClean="0">
              <a:solidFill>
                <a:srgbClr val="FFC000"/>
              </a:solidFill>
              <a:latin typeface="Arial" pitchFamily="34" charset="0"/>
              <a:cs typeface="Arial" pitchFamily="34" charset="0"/>
            </a:endParaRPr>
          </a:p>
        </p:txBody>
      </p:sp>
    </p:spTree>
    <p:extLst>
      <p:ext uri="{BB962C8B-B14F-4D97-AF65-F5344CB8AC3E}">
        <p14:creationId xmlns:p14="http://schemas.microsoft.com/office/powerpoint/2010/main" val="15778837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sz="half" idx="1"/>
          </p:nvPr>
        </p:nvSpPr>
        <p:spPr/>
        <p:txBody>
          <a:bodyPr/>
          <a:lstStyle/>
          <a:p>
            <a:endParaRPr lang="en-US" altLang="en-US" sz="2400" smtClean="0"/>
          </a:p>
        </p:txBody>
      </p:sp>
      <p:pic>
        <p:nvPicPr>
          <p:cNvPr id="44035" name="Picture 3" descr="Galma_cu_197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1295400"/>
            <a:ext cx="41671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Galma_cu_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295400"/>
            <a:ext cx="43529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Niger-index-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2400" y="76200"/>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6"/>
          <p:cNvSpPr>
            <a:spLocks noChangeArrowheads="1"/>
          </p:cNvSpPr>
          <p:nvPr/>
        </p:nvSpPr>
        <p:spPr bwMode="auto">
          <a:xfrm>
            <a:off x="8153400" y="762000"/>
            <a:ext cx="76200" cy="76200"/>
          </a:xfrm>
          <a:prstGeom prst="rect">
            <a:avLst/>
          </a:prstGeom>
          <a:solidFill>
            <a:srgbClr val="E2120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endParaRPr lang="en-US" altLang="en-US"/>
          </a:p>
        </p:txBody>
      </p:sp>
      <p:sp>
        <p:nvSpPr>
          <p:cNvPr id="44039" name="Rectangle 7"/>
          <p:cNvSpPr>
            <a:spLocks noGrp="1" noChangeArrowheads="1"/>
          </p:cNvSpPr>
          <p:nvPr>
            <p:ph type="title"/>
          </p:nvPr>
        </p:nvSpPr>
        <p:spPr>
          <a:xfrm>
            <a:off x="152400" y="76200"/>
            <a:ext cx="7772400" cy="1143000"/>
          </a:xfrm>
        </p:spPr>
        <p:txBody>
          <a:bodyPr>
            <a:normAutofit/>
          </a:bodyPr>
          <a:lstStyle/>
          <a:p>
            <a:r>
              <a:rPr lang="en-US" altLang="en-US" sz="2400" dirty="0" err="1" smtClean="0">
                <a:solidFill>
                  <a:srgbClr val="FFCC00"/>
                </a:solidFill>
                <a:latin typeface="Arial" panose="020B0604020202020204" pitchFamily="34" charset="0"/>
                <a:cs typeface="Arial" panose="020B0604020202020204" pitchFamily="34" charset="0"/>
              </a:rPr>
              <a:t>Exercice</a:t>
            </a:r>
            <a:r>
              <a:rPr lang="en-US" altLang="en-US" sz="2400" dirty="0" smtClean="0">
                <a:solidFill>
                  <a:srgbClr val="FFCC00"/>
                </a:solidFill>
                <a:latin typeface="Arial" panose="020B0604020202020204" pitchFamily="34" charset="0"/>
                <a:cs typeface="Arial" panose="020B0604020202020204" pitchFamily="34" charset="0"/>
              </a:rPr>
              <a:t> </a:t>
            </a:r>
            <a:r>
              <a:rPr lang="en-US" altLang="en-US" sz="2400" dirty="0" err="1" smtClean="0">
                <a:solidFill>
                  <a:srgbClr val="FFCC00"/>
                </a:solidFill>
                <a:latin typeface="Arial" panose="020B0604020202020204" pitchFamily="34" charset="0"/>
                <a:cs typeface="Arial" panose="020B0604020202020204" pitchFamily="34" charset="0"/>
              </a:rPr>
              <a:t>d’Interpretation</a:t>
            </a:r>
            <a:r>
              <a:rPr lang="en-US" altLang="en-US" sz="2400" dirty="0" smtClean="0">
                <a:solidFill>
                  <a:srgbClr val="FFCC00"/>
                </a:solidFill>
                <a:latin typeface="Arial" panose="020B0604020202020204" pitchFamily="34" charset="0"/>
                <a:cs typeface="Arial" panose="020B0604020202020204" pitchFamily="34" charset="0"/>
              </a:rPr>
              <a:t>:</a:t>
            </a:r>
            <a:br>
              <a:rPr lang="en-US" altLang="en-US" sz="2400" dirty="0" smtClean="0">
                <a:solidFill>
                  <a:srgbClr val="FFCC00"/>
                </a:solidFill>
                <a:latin typeface="Arial" panose="020B0604020202020204" pitchFamily="34" charset="0"/>
                <a:cs typeface="Arial" panose="020B0604020202020204" pitchFamily="34" charset="0"/>
              </a:rPr>
            </a:br>
            <a:r>
              <a:rPr lang="en-US" altLang="en-US" sz="2400" dirty="0" err="1" smtClean="0">
                <a:solidFill>
                  <a:srgbClr val="FFCC00"/>
                </a:solidFill>
                <a:latin typeface="Arial" panose="020B0604020202020204" pitchFamily="34" charset="0"/>
                <a:cs typeface="Arial" panose="020B0604020202020204" pitchFamily="34" charset="0"/>
              </a:rPr>
              <a:t>Laquelle</a:t>
            </a:r>
            <a:r>
              <a:rPr lang="en-US" altLang="en-US" sz="2400" dirty="0" smtClean="0">
                <a:solidFill>
                  <a:srgbClr val="FFCC00"/>
                </a:solidFill>
                <a:latin typeface="Arial" panose="020B0604020202020204" pitchFamily="34" charset="0"/>
                <a:cs typeface="Arial" panose="020B0604020202020204" pitchFamily="34" charset="0"/>
              </a:rPr>
              <a:t> des images </a:t>
            </a:r>
            <a:r>
              <a:rPr lang="en-US" altLang="en-US" sz="2400" dirty="0" err="1" smtClean="0">
                <a:solidFill>
                  <a:srgbClr val="FFCC00"/>
                </a:solidFill>
                <a:latin typeface="Arial" panose="020B0604020202020204" pitchFamily="34" charset="0"/>
                <a:cs typeface="Arial" panose="020B0604020202020204" pitchFamily="34" charset="0"/>
              </a:rPr>
              <a:t>est</a:t>
            </a:r>
            <a:r>
              <a:rPr lang="en-US" altLang="en-US" sz="2400" dirty="0" smtClean="0">
                <a:solidFill>
                  <a:srgbClr val="FFCC00"/>
                </a:solidFill>
                <a:latin typeface="Arial" panose="020B0604020202020204" pitchFamily="34" charset="0"/>
                <a:cs typeface="Arial" panose="020B0604020202020204" pitchFamily="34" charset="0"/>
              </a:rPr>
              <a:t> la plus </a:t>
            </a:r>
            <a:r>
              <a:rPr lang="en-US" altLang="en-US" sz="2400" dirty="0" err="1" smtClean="0">
                <a:solidFill>
                  <a:srgbClr val="FFCC00"/>
                </a:solidFill>
                <a:latin typeface="Arial" panose="020B0604020202020204" pitchFamily="34" charset="0"/>
                <a:cs typeface="Arial" panose="020B0604020202020204" pitchFamily="34" charset="0"/>
              </a:rPr>
              <a:t>récente</a:t>
            </a:r>
            <a:r>
              <a:rPr lang="en-US" altLang="en-US" sz="2400" dirty="0" smtClean="0">
                <a:solidFill>
                  <a:srgbClr val="FFCC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7687650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alma_cu_197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1295400"/>
            <a:ext cx="41560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Galma_cu_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295400"/>
            <a:ext cx="434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7848600" y="1233488"/>
            <a:ext cx="977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r>
              <a:rPr lang="fr-FR" altLang="en-US" sz="2800" b="1">
                <a:solidFill>
                  <a:schemeClr val="bg1"/>
                </a:solidFill>
              </a:rPr>
              <a:t>1975</a:t>
            </a:r>
            <a:endParaRPr lang="en-US" altLang="en-US" sz="2800" b="1">
              <a:solidFill>
                <a:schemeClr val="bg1"/>
              </a:solidFill>
            </a:endParaRPr>
          </a:p>
        </p:txBody>
      </p:sp>
      <p:sp>
        <p:nvSpPr>
          <p:cNvPr id="45061" name="Text Box 5"/>
          <p:cNvSpPr txBox="1">
            <a:spLocks noChangeArrowheads="1"/>
          </p:cNvSpPr>
          <p:nvPr/>
        </p:nvSpPr>
        <p:spPr bwMode="auto">
          <a:xfrm>
            <a:off x="3479800" y="1233488"/>
            <a:ext cx="977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r>
              <a:rPr lang="fr-FR" altLang="en-US" sz="2800" b="1" dirty="0">
                <a:solidFill>
                  <a:schemeClr val="bg1"/>
                </a:solidFill>
              </a:rPr>
              <a:t>2003</a:t>
            </a:r>
            <a:endParaRPr lang="en-US" altLang="en-US" sz="2800" b="1" dirty="0">
              <a:solidFill>
                <a:schemeClr val="bg1"/>
              </a:solidFill>
            </a:endParaRPr>
          </a:p>
        </p:txBody>
      </p:sp>
      <p:pic>
        <p:nvPicPr>
          <p:cNvPr id="45062" name="Picture 6" descr="Niger-index-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2400" y="76200"/>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7"/>
          <p:cNvSpPr>
            <a:spLocks noChangeArrowheads="1"/>
          </p:cNvSpPr>
          <p:nvPr/>
        </p:nvSpPr>
        <p:spPr bwMode="auto">
          <a:xfrm>
            <a:off x="8153400" y="762000"/>
            <a:ext cx="76200" cy="76200"/>
          </a:xfrm>
          <a:prstGeom prst="rect">
            <a:avLst/>
          </a:prstGeom>
          <a:solidFill>
            <a:srgbClr val="E2120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endParaRPr lang="en-US" altLang="en-US"/>
          </a:p>
        </p:txBody>
      </p:sp>
      <p:sp>
        <p:nvSpPr>
          <p:cNvPr id="45064" name="Rectangle 8"/>
          <p:cNvSpPr>
            <a:spLocks noGrp="1" noChangeArrowheads="1"/>
          </p:cNvSpPr>
          <p:nvPr>
            <p:ph type="title"/>
          </p:nvPr>
        </p:nvSpPr>
        <p:spPr>
          <a:xfrm>
            <a:off x="152400" y="76200"/>
            <a:ext cx="7772400" cy="1143000"/>
          </a:xfrm>
          <a:noFill/>
        </p:spPr>
        <p:txBody>
          <a:bodyPr>
            <a:normAutofit/>
          </a:bodyPr>
          <a:lstStyle/>
          <a:p>
            <a:r>
              <a:rPr lang="en-US" altLang="en-US" sz="2800" dirty="0" err="1" smtClean="0">
                <a:solidFill>
                  <a:srgbClr val="FFCC00"/>
                </a:solidFill>
              </a:rPr>
              <a:t>Arbres</a:t>
            </a:r>
            <a:r>
              <a:rPr lang="en-US" altLang="en-US" sz="2800" dirty="0" smtClean="0">
                <a:solidFill>
                  <a:srgbClr val="FFCC00"/>
                </a:solidFill>
              </a:rPr>
              <a:t> </a:t>
            </a:r>
            <a:r>
              <a:rPr lang="en-US" altLang="en-US" sz="2800" dirty="0" err="1" smtClean="0">
                <a:solidFill>
                  <a:srgbClr val="FFCC00"/>
                </a:solidFill>
              </a:rPr>
              <a:t>dans</a:t>
            </a:r>
            <a:r>
              <a:rPr lang="en-US" altLang="en-US" sz="2800" dirty="0" smtClean="0">
                <a:solidFill>
                  <a:srgbClr val="FFCC00"/>
                </a:solidFill>
              </a:rPr>
              <a:t> les champs à </a:t>
            </a:r>
            <a:r>
              <a:rPr lang="en-US" altLang="en-US" sz="2800" dirty="0" err="1" smtClean="0">
                <a:solidFill>
                  <a:srgbClr val="FFCC00"/>
                </a:solidFill>
              </a:rPr>
              <a:t>Galma</a:t>
            </a:r>
            <a:r>
              <a:rPr lang="en-US" altLang="en-US" sz="2800" dirty="0" smtClean="0">
                <a:solidFill>
                  <a:srgbClr val="FFCC00"/>
                </a:solidFill>
              </a:rPr>
              <a:t>, Niger:</a:t>
            </a:r>
            <a:br>
              <a:rPr lang="en-US" altLang="en-US" sz="2800" dirty="0" smtClean="0">
                <a:solidFill>
                  <a:srgbClr val="FFCC00"/>
                </a:solidFill>
              </a:rPr>
            </a:br>
            <a:r>
              <a:rPr lang="en-US" altLang="en-US" sz="2800" dirty="0" smtClean="0">
                <a:solidFill>
                  <a:srgbClr val="FFCC00"/>
                </a:solidFill>
              </a:rPr>
              <a:t>Plus de gens, plus </a:t>
            </a:r>
            <a:r>
              <a:rPr lang="en-US" altLang="en-US" sz="2800" dirty="0" err="1" smtClean="0">
                <a:solidFill>
                  <a:srgbClr val="FFCC00"/>
                </a:solidFill>
              </a:rPr>
              <a:t>d’arbres</a:t>
            </a:r>
            <a:endParaRPr lang="en-US" altLang="en-US" sz="2800" dirty="0" smtClean="0">
              <a:solidFill>
                <a:srgbClr val="FFCC00"/>
              </a:solidFill>
            </a:endParaRPr>
          </a:p>
        </p:txBody>
      </p:sp>
    </p:spTree>
    <p:extLst>
      <p:ext uri="{BB962C8B-B14F-4D97-AF65-F5344CB8AC3E}">
        <p14:creationId xmlns:p14="http://schemas.microsoft.com/office/powerpoint/2010/main" val="99010989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SCN4850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800100"/>
            <a:ext cx="8077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ChangeArrowheads="1"/>
          </p:cNvSpPr>
          <p:nvPr/>
        </p:nvSpPr>
        <p:spPr bwMode="auto">
          <a:xfrm>
            <a:off x="0" y="762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r>
              <a:rPr lang="fr-FR" altLang="en-US" sz="2400" b="1" dirty="0" smtClean="0">
                <a:solidFill>
                  <a:srgbClr val="FF9933"/>
                </a:solidFill>
              </a:rPr>
              <a:t>  Protection des arbres dans les champs par les agriculteurs</a:t>
            </a:r>
            <a:endParaRPr lang="en-US" altLang="en-US" sz="2400" b="1" dirty="0">
              <a:solidFill>
                <a:srgbClr val="FF9933"/>
              </a:solidFill>
            </a:endParaRPr>
          </a:p>
        </p:txBody>
      </p:sp>
    </p:spTree>
    <p:extLst>
      <p:ext uri="{BB962C8B-B14F-4D97-AF65-F5344CB8AC3E}">
        <p14:creationId xmlns:p14="http://schemas.microsoft.com/office/powerpoint/2010/main" val="280644353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les gao ne gènent pas les cultur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68580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381000" y="76200"/>
            <a:ext cx="8686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9900"/>
                </a:solidFill>
              </a:rPr>
              <a:t>La </a:t>
            </a:r>
            <a:r>
              <a:rPr lang="en-US" sz="3200" dirty="0" err="1" smtClean="0">
                <a:solidFill>
                  <a:srgbClr val="FF9900"/>
                </a:solidFill>
              </a:rPr>
              <a:t>Rénégération</a:t>
            </a:r>
            <a:r>
              <a:rPr lang="en-US" sz="3200" dirty="0" smtClean="0">
                <a:solidFill>
                  <a:srgbClr val="FF9900"/>
                </a:solidFill>
              </a:rPr>
              <a:t> </a:t>
            </a:r>
            <a:r>
              <a:rPr lang="en-US" sz="3200" dirty="0" err="1" smtClean="0">
                <a:solidFill>
                  <a:srgbClr val="FF9900"/>
                </a:solidFill>
              </a:rPr>
              <a:t>Naturelle</a:t>
            </a:r>
            <a:r>
              <a:rPr lang="en-US" sz="3200" dirty="0" smtClean="0">
                <a:solidFill>
                  <a:srgbClr val="FF9900"/>
                </a:solidFill>
              </a:rPr>
              <a:t> </a:t>
            </a:r>
            <a:r>
              <a:rPr lang="en-US" sz="3200" dirty="0" err="1" smtClean="0">
                <a:solidFill>
                  <a:srgbClr val="FF9900"/>
                </a:solidFill>
              </a:rPr>
              <a:t>Assistée</a:t>
            </a:r>
            <a:r>
              <a:rPr lang="en-US" sz="3200" dirty="0" smtClean="0">
                <a:solidFill>
                  <a:srgbClr val="FF9900"/>
                </a:solidFill>
              </a:rPr>
              <a:t> au Niger</a:t>
            </a:r>
            <a:endParaRPr lang="en-US" sz="3200" dirty="0">
              <a:solidFill>
                <a:srgbClr val="FF9900"/>
              </a:solidFill>
            </a:endParaRPr>
          </a:p>
          <a:p>
            <a:endParaRPr lang="en-US" sz="3200" dirty="0">
              <a:solidFill>
                <a:srgbClr val="FF9900"/>
              </a:solidFill>
            </a:endParaRPr>
          </a:p>
        </p:txBody>
      </p:sp>
    </p:spTree>
    <p:extLst>
      <p:ext uri="{BB962C8B-B14F-4D97-AF65-F5344CB8AC3E}">
        <p14:creationId xmlns:p14="http://schemas.microsoft.com/office/powerpoint/2010/main" val="23680343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SCN4876sm-dar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ChangeArrowheads="1"/>
          </p:cNvSpPr>
          <p:nvPr/>
        </p:nvSpPr>
        <p:spPr bwMode="auto">
          <a:xfrm>
            <a:off x="282575" y="52388"/>
            <a:ext cx="7002366"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r>
              <a:rPr lang="en-US" altLang="en-US" sz="2400" b="1" dirty="0" smtClean="0">
                <a:solidFill>
                  <a:srgbClr val="FFFF00"/>
                </a:solidFill>
              </a:rPr>
              <a:t>Benefices des </a:t>
            </a:r>
            <a:r>
              <a:rPr lang="en-US" altLang="en-US" sz="2400" b="1" dirty="0" err="1" smtClean="0">
                <a:solidFill>
                  <a:srgbClr val="FFFF00"/>
                </a:solidFill>
              </a:rPr>
              <a:t>arbres</a:t>
            </a:r>
            <a:r>
              <a:rPr lang="en-US" altLang="en-US" sz="2400" b="1" dirty="0" smtClean="0">
                <a:solidFill>
                  <a:srgbClr val="FFFF00"/>
                </a:solidFill>
              </a:rPr>
              <a:t> </a:t>
            </a:r>
            <a:r>
              <a:rPr lang="en-US" altLang="en-US" sz="2400" b="1" dirty="0" err="1" smtClean="0">
                <a:solidFill>
                  <a:srgbClr val="FFFF00"/>
                </a:solidFill>
              </a:rPr>
              <a:t>dans</a:t>
            </a:r>
            <a:r>
              <a:rPr lang="en-US" altLang="en-US" sz="2400" b="1" dirty="0" smtClean="0">
                <a:solidFill>
                  <a:srgbClr val="FFFF00"/>
                </a:solidFill>
              </a:rPr>
              <a:t> les champs:</a:t>
            </a:r>
          </a:p>
          <a:p>
            <a:pPr eaLnBrk="1" hangingPunct="1"/>
            <a:r>
              <a:rPr lang="en-US" altLang="en-US" sz="2400" b="1" dirty="0" err="1" smtClean="0">
                <a:solidFill>
                  <a:srgbClr val="FFFF00"/>
                </a:solidFill>
              </a:rPr>
              <a:t>Stratégie</a:t>
            </a:r>
            <a:r>
              <a:rPr lang="en-US" altLang="en-US" sz="2400" b="1" dirty="0" smtClean="0">
                <a:solidFill>
                  <a:srgbClr val="FFFF00"/>
                </a:solidFill>
              </a:rPr>
              <a:t> multi-</a:t>
            </a:r>
            <a:r>
              <a:rPr lang="en-US" altLang="en-US" sz="2400" b="1" dirty="0" err="1" smtClean="0">
                <a:solidFill>
                  <a:srgbClr val="FFFF00"/>
                </a:solidFill>
              </a:rPr>
              <a:t>gagnante</a:t>
            </a:r>
            <a:endParaRPr lang="en-US" altLang="en-US" sz="2400" b="1" dirty="0" smtClean="0">
              <a:solidFill>
                <a:srgbClr val="FFFF00"/>
              </a:solidFill>
            </a:endParaRPr>
          </a:p>
          <a:p>
            <a:pPr eaLnBrk="1" hangingPunct="1"/>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smtClean="0">
                <a:solidFill>
                  <a:srgbClr val="FFFF00"/>
                </a:solidFill>
              </a:rPr>
              <a:t>Production de bois de </a:t>
            </a:r>
            <a:r>
              <a:rPr lang="en-US" altLang="en-US" sz="2000" b="1" dirty="0" err="1" smtClean="0">
                <a:solidFill>
                  <a:srgbClr val="FFFF00"/>
                </a:solidFill>
              </a:rPr>
              <a:t>feu</a:t>
            </a:r>
            <a:r>
              <a:rPr lang="en-US" altLang="en-US" sz="2000" b="1" dirty="0" smtClean="0">
                <a:solidFill>
                  <a:srgbClr val="FFFF00"/>
                </a:solidFill>
              </a:rPr>
              <a:t> </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err="1" smtClean="0">
                <a:solidFill>
                  <a:srgbClr val="FFFF00"/>
                </a:solidFill>
              </a:rPr>
              <a:t>Fourrage</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err="1" smtClean="0">
                <a:solidFill>
                  <a:srgbClr val="FFFF00"/>
                </a:solidFill>
              </a:rPr>
              <a:t>Amélioration</a:t>
            </a:r>
            <a:r>
              <a:rPr lang="en-US" altLang="en-US" sz="2000" b="1" dirty="0" smtClean="0">
                <a:solidFill>
                  <a:srgbClr val="FFFF00"/>
                </a:solidFill>
              </a:rPr>
              <a:t> de la </a:t>
            </a:r>
            <a:r>
              <a:rPr lang="en-US" altLang="en-US" sz="2000" b="1" dirty="0" err="1" smtClean="0">
                <a:solidFill>
                  <a:srgbClr val="FFFF00"/>
                </a:solidFill>
              </a:rPr>
              <a:t>biodiversité</a:t>
            </a:r>
            <a:endParaRPr lang="en-US" altLang="en-US" sz="2000" b="1" dirty="0">
              <a:solidFill>
                <a:srgbClr val="FFFF00"/>
              </a:solidFill>
            </a:endParaRPr>
          </a:p>
          <a:p>
            <a:pPr eaLnBrk="1" hangingPunct="1">
              <a:buFontTx/>
              <a:buChar char="•"/>
            </a:pPr>
            <a:r>
              <a:rPr lang="en-US" altLang="en-US" sz="2000" b="1" dirty="0">
                <a:solidFill>
                  <a:srgbClr val="FFFF00"/>
                </a:solidFill>
              </a:rPr>
              <a:t> Habitat </a:t>
            </a:r>
            <a:r>
              <a:rPr lang="en-US" altLang="en-US" sz="2000" b="1" dirty="0" smtClean="0">
                <a:solidFill>
                  <a:srgbClr val="FFFF00"/>
                </a:solidFill>
              </a:rPr>
              <a:t>pour les </a:t>
            </a:r>
            <a:r>
              <a:rPr lang="en-US" altLang="en-US" sz="2000" b="1" dirty="0" err="1" smtClean="0">
                <a:solidFill>
                  <a:srgbClr val="FFFF00"/>
                </a:solidFill>
              </a:rPr>
              <a:t>oiseaux</a:t>
            </a:r>
            <a:r>
              <a:rPr lang="en-US" altLang="en-US" sz="2000" b="1" dirty="0" smtClean="0">
                <a:solidFill>
                  <a:srgbClr val="FFFF00"/>
                </a:solidFill>
              </a:rPr>
              <a:t> </a:t>
            </a:r>
            <a:r>
              <a:rPr lang="en-US" altLang="en-US" sz="2000" b="1" dirty="0" err="1" smtClean="0">
                <a:solidFill>
                  <a:srgbClr val="FFFF00"/>
                </a:solidFill>
              </a:rPr>
              <a:t>migrateurs</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smtClean="0">
                <a:solidFill>
                  <a:srgbClr val="FFFF00"/>
                </a:solidFill>
              </a:rPr>
              <a:t>Production des fruits</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err="1" smtClean="0">
                <a:solidFill>
                  <a:srgbClr val="FFFF00"/>
                </a:solidFill>
              </a:rPr>
              <a:t>Plantes</a:t>
            </a:r>
            <a:r>
              <a:rPr lang="en-US" altLang="en-US" sz="2000" b="1" dirty="0" smtClean="0">
                <a:solidFill>
                  <a:srgbClr val="FFFF00"/>
                </a:solidFill>
              </a:rPr>
              <a:t> </a:t>
            </a:r>
            <a:r>
              <a:rPr lang="en-US" altLang="en-US" sz="2000" b="1" dirty="0" err="1" smtClean="0">
                <a:solidFill>
                  <a:srgbClr val="FFFF00"/>
                </a:solidFill>
              </a:rPr>
              <a:t>médicinales</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err="1" smtClean="0">
                <a:solidFill>
                  <a:srgbClr val="FFFF00"/>
                </a:solidFill>
              </a:rPr>
              <a:t>Amélioration</a:t>
            </a:r>
            <a:r>
              <a:rPr lang="en-US" altLang="en-US" sz="2000" b="1" dirty="0" smtClean="0">
                <a:solidFill>
                  <a:srgbClr val="FFFF00"/>
                </a:solidFill>
              </a:rPr>
              <a:t> de la </a:t>
            </a:r>
            <a:r>
              <a:rPr lang="en-US" altLang="en-US" sz="2000" b="1" dirty="0" err="1" smtClean="0">
                <a:solidFill>
                  <a:srgbClr val="FFFF00"/>
                </a:solidFill>
              </a:rPr>
              <a:t>fertilité</a:t>
            </a:r>
            <a:r>
              <a:rPr lang="en-US" altLang="en-US" sz="2000" b="1" dirty="0" smtClean="0">
                <a:solidFill>
                  <a:srgbClr val="FFFF00"/>
                </a:solidFill>
              </a:rPr>
              <a:t> des sols</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smtClean="0">
                <a:solidFill>
                  <a:srgbClr val="FFFF00"/>
                </a:solidFill>
              </a:rPr>
              <a:t>Diminution de </a:t>
            </a:r>
            <a:r>
              <a:rPr lang="en-US" altLang="en-US" sz="2000" b="1" dirty="0" err="1" smtClean="0">
                <a:solidFill>
                  <a:srgbClr val="FFFF00"/>
                </a:solidFill>
              </a:rPr>
              <a:t>l’érosion</a:t>
            </a:r>
            <a:r>
              <a:rPr lang="en-US" altLang="en-US" sz="2000" b="1" dirty="0" smtClean="0">
                <a:solidFill>
                  <a:srgbClr val="FFFF00"/>
                </a:solidFill>
              </a:rPr>
              <a:t> </a:t>
            </a:r>
            <a:r>
              <a:rPr lang="en-US" altLang="en-US" sz="2000" b="1" dirty="0" err="1">
                <a:solidFill>
                  <a:srgbClr val="FFFF00"/>
                </a:solidFill>
              </a:rPr>
              <a:t>é</a:t>
            </a:r>
            <a:r>
              <a:rPr lang="en-US" altLang="en-US" sz="2000" b="1" dirty="0" err="1" smtClean="0">
                <a:solidFill>
                  <a:srgbClr val="FFFF00"/>
                </a:solidFill>
              </a:rPr>
              <a:t>olienne</a:t>
            </a:r>
            <a:r>
              <a:rPr lang="en-US" altLang="en-US" sz="2000" b="1" dirty="0" smtClean="0">
                <a:solidFill>
                  <a:srgbClr val="FFFF00"/>
                </a:solidFill>
              </a:rPr>
              <a:t> et </a:t>
            </a:r>
            <a:r>
              <a:rPr lang="en-US" altLang="en-US" sz="2000" b="1" dirty="0" err="1" smtClean="0">
                <a:solidFill>
                  <a:srgbClr val="FFFF00"/>
                </a:solidFill>
              </a:rPr>
              <a:t>hydrique</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err="1" smtClean="0">
                <a:solidFill>
                  <a:srgbClr val="FFFF00"/>
                </a:solidFill>
              </a:rPr>
              <a:t>Réduction</a:t>
            </a:r>
            <a:r>
              <a:rPr lang="en-US" altLang="en-US" sz="2000" b="1" dirty="0" smtClean="0">
                <a:solidFill>
                  <a:srgbClr val="FFFF00"/>
                </a:solidFill>
              </a:rPr>
              <a:t> de la </a:t>
            </a:r>
            <a:r>
              <a:rPr lang="en-US" altLang="en-US" sz="2000" b="1" dirty="0" err="1" smtClean="0">
                <a:solidFill>
                  <a:srgbClr val="FFFF00"/>
                </a:solidFill>
              </a:rPr>
              <a:t>vitesse</a:t>
            </a:r>
            <a:r>
              <a:rPr lang="en-US" altLang="en-US" sz="2000" b="1" dirty="0" smtClean="0">
                <a:solidFill>
                  <a:srgbClr val="FFFF00"/>
                </a:solidFill>
              </a:rPr>
              <a:t> des vents</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smtClean="0">
                <a:solidFill>
                  <a:srgbClr val="FFFF00"/>
                </a:solidFill>
              </a:rPr>
              <a:t>Augmentation des </a:t>
            </a:r>
            <a:r>
              <a:rPr lang="en-US" altLang="en-US" sz="2000" b="1" dirty="0" err="1" smtClean="0">
                <a:solidFill>
                  <a:srgbClr val="FFFF00"/>
                </a:solidFill>
              </a:rPr>
              <a:t>rendements</a:t>
            </a:r>
            <a:r>
              <a:rPr lang="en-US" altLang="en-US" sz="2000" b="1" dirty="0" smtClean="0">
                <a:solidFill>
                  <a:srgbClr val="FFFF00"/>
                </a:solidFill>
              </a:rPr>
              <a:t> </a:t>
            </a:r>
            <a:r>
              <a:rPr lang="en-US" altLang="en-US" sz="2000" b="1" dirty="0" err="1" smtClean="0">
                <a:solidFill>
                  <a:srgbClr val="FFFF00"/>
                </a:solidFill>
              </a:rPr>
              <a:t>agricoles</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err="1" smtClean="0">
                <a:solidFill>
                  <a:srgbClr val="FFFF00"/>
                </a:solidFill>
              </a:rPr>
              <a:t>Amélioration</a:t>
            </a:r>
            <a:r>
              <a:rPr lang="en-US" altLang="en-US" sz="2000" b="1" dirty="0" smtClean="0">
                <a:solidFill>
                  <a:srgbClr val="FFFF00"/>
                </a:solidFill>
              </a:rPr>
              <a:t> de </a:t>
            </a:r>
            <a:r>
              <a:rPr lang="en-US" altLang="en-US" sz="2000" b="1" dirty="0" err="1" smtClean="0">
                <a:solidFill>
                  <a:srgbClr val="FFFF00"/>
                </a:solidFill>
              </a:rPr>
              <a:t>l’infiltration</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err="1" smtClean="0">
                <a:solidFill>
                  <a:srgbClr val="FFFF00"/>
                </a:solidFill>
              </a:rPr>
              <a:t>Réduction</a:t>
            </a:r>
            <a:r>
              <a:rPr lang="en-US" altLang="en-US" sz="2000" b="1" dirty="0" smtClean="0">
                <a:solidFill>
                  <a:srgbClr val="FFFF00"/>
                </a:solidFill>
              </a:rPr>
              <a:t> des </a:t>
            </a:r>
            <a:r>
              <a:rPr lang="en-US" altLang="en-US" sz="2000" b="1" dirty="0" err="1" smtClean="0">
                <a:solidFill>
                  <a:srgbClr val="FFFF00"/>
                </a:solidFill>
              </a:rPr>
              <a:t>températures</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smtClean="0">
                <a:solidFill>
                  <a:srgbClr val="FFFF00"/>
                </a:solidFill>
              </a:rPr>
              <a:t>Augmentation de la </a:t>
            </a:r>
            <a:r>
              <a:rPr lang="en-US" altLang="en-US" sz="2000" b="1" dirty="0" err="1" smtClean="0">
                <a:solidFill>
                  <a:srgbClr val="FFFF00"/>
                </a:solidFill>
              </a:rPr>
              <a:t>pluviométrie</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err="1" smtClean="0">
                <a:solidFill>
                  <a:srgbClr val="FFFF00"/>
                </a:solidFill>
              </a:rPr>
              <a:t>Moins</a:t>
            </a:r>
            <a:r>
              <a:rPr lang="en-US" altLang="en-US" sz="2000" b="1" dirty="0" smtClean="0">
                <a:solidFill>
                  <a:srgbClr val="FFFF00"/>
                </a:solidFill>
              </a:rPr>
              <a:t> </a:t>
            </a:r>
            <a:r>
              <a:rPr lang="en-US" altLang="en-US" sz="2000" b="1" dirty="0" err="1" smtClean="0">
                <a:solidFill>
                  <a:srgbClr val="FFFF00"/>
                </a:solidFill>
              </a:rPr>
              <a:t>couteux</a:t>
            </a:r>
            <a:r>
              <a:rPr lang="en-US" altLang="en-US" sz="2000" b="1" dirty="0" smtClean="0">
                <a:solidFill>
                  <a:srgbClr val="FFFF00"/>
                </a:solidFill>
              </a:rPr>
              <a:t> et facile à adopter</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smtClean="0">
                <a:solidFill>
                  <a:srgbClr val="FFFF00"/>
                </a:solidFill>
              </a:rPr>
              <a:t>Augmentation de la </a:t>
            </a:r>
            <a:r>
              <a:rPr lang="en-US" altLang="en-US" sz="2000" b="1" dirty="0" err="1" smtClean="0">
                <a:solidFill>
                  <a:srgbClr val="FFFF00"/>
                </a:solidFill>
              </a:rPr>
              <a:t>biomasse</a:t>
            </a:r>
            <a:r>
              <a:rPr lang="en-US" altLang="en-US" sz="2000" b="1" dirty="0" smtClean="0">
                <a:solidFill>
                  <a:srgbClr val="FFFF00"/>
                </a:solidFill>
              </a:rPr>
              <a:t> et du </a:t>
            </a:r>
            <a:r>
              <a:rPr lang="en-US" altLang="en-US" sz="2000" b="1" dirty="0" err="1" smtClean="0">
                <a:solidFill>
                  <a:srgbClr val="FFFF00"/>
                </a:solidFill>
              </a:rPr>
              <a:t>carbone</a:t>
            </a:r>
            <a:r>
              <a:rPr lang="en-US" altLang="en-US" sz="2000" b="1" dirty="0" smtClean="0">
                <a:solidFill>
                  <a:srgbClr val="FFFF00"/>
                </a:solidFill>
              </a:rPr>
              <a:t> </a:t>
            </a:r>
            <a:r>
              <a:rPr lang="en-US" altLang="en-US" sz="2000" b="1" dirty="0" err="1" smtClean="0">
                <a:solidFill>
                  <a:srgbClr val="FFFF00"/>
                </a:solidFill>
              </a:rPr>
              <a:t>séquestré</a:t>
            </a:r>
            <a:endParaRPr lang="en-US" altLang="en-US" sz="2000" b="1" dirty="0">
              <a:solidFill>
                <a:srgbClr val="FFFF00"/>
              </a:solidFill>
            </a:endParaRPr>
          </a:p>
          <a:p>
            <a:pPr eaLnBrk="1" hangingPunct="1">
              <a:buFontTx/>
              <a:buChar char="•"/>
            </a:pPr>
            <a:r>
              <a:rPr lang="en-US" altLang="en-US" sz="2000" b="1" dirty="0">
                <a:solidFill>
                  <a:srgbClr val="FFFF00"/>
                </a:solidFill>
              </a:rPr>
              <a:t> </a:t>
            </a:r>
            <a:r>
              <a:rPr lang="en-US" altLang="en-US" sz="2000" b="1" dirty="0" smtClean="0">
                <a:solidFill>
                  <a:srgbClr val="FFFF00"/>
                </a:solidFill>
              </a:rPr>
              <a:t>Attenuation des </a:t>
            </a:r>
            <a:r>
              <a:rPr lang="en-US" altLang="en-US" sz="2000" b="1" dirty="0" err="1" smtClean="0">
                <a:solidFill>
                  <a:srgbClr val="FFFF00"/>
                </a:solidFill>
              </a:rPr>
              <a:t>effets</a:t>
            </a:r>
            <a:r>
              <a:rPr lang="en-US" altLang="en-US" sz="2000" b="1" dirty="0" smtClean="0">
                <a:solidFill>
                  <a:srgbClr val="FFFF00"/>
                </a:solidFill>
              </a:rPr>
              <a:t> du </a:t>
            </a:r>
            <a:r>
              <a:rPr lang="en-US" altLang="en-US" sz="2000" b="1" dirty="0" err="1" smtClean="0">
                <a:solidFill>
                  <a:srgbClr val="FFFF00"/>
                </a:solidFill>
              </a:rPr>
              <a:t>changement</a:t>
            </a:r>
            <a:r>
              <a:rPr lang="en-US" altLang="en-US" sz="2000" b="1" dirty="0" smtClean="0">
                <a:solidFill>
                  <a:srgbClr val="FFFF00"/>
                </a:solidFill>
              </a:rPr>
              <a:t> </a:t>
            </a:r>
            <a:r>
              <a:rPr lang="en-US" altLang="en-US" sz="2000" b="1" dirty="0" err="1" smtClean="0">
                <a:solidFill>
                  <a:srgbClr val="FFFF00"/>
                </a:solidFill>
              </a:rPr>
              <a:t>climatique</a:t>
            </a:r>
            <a:endParaRPr lang="en-US" altLang="en-US" sz="2000" b="1" dirty="0">
              <a:solidFill>
                <a:srgbClr val="FFFF00"/>
              </a:solidFill>
            </a:endParaRPr>
          </a:p>
        </p:txBody>
      </p:sp>
    </p:spTree>
    <p:extLst>
      <p:ext uri="{BB962C8B-B14F-4D97-AF65-F5344CB8AC3E}">
        <p14:creationId xmlns:p14="http://schemas.microsoft.com/office/powerpoint/2010/main" val="341714171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gp_38g_27jan11-fi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1400" y="3533775"/>
            <a:ext cx="5562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8" descr="gp_38g_30nov95_en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0"/>
            <a:ext cx="5562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2"/>
          <p:cNvSpPr>
            <a:spLocks noChangeArrowheads="1"/>
          </p:cNvSpPr>
          <p:nvPr/>
        </p:nvSpPr>
        <p:spPr bwMode="auto">
          <a:xfrm>
            <a:off x="152400" y="363538"/>
            <a:ext cx="3352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err="1" smtClean="0">
                <a:solidFill>
                  <a:srgbClr val="FF9900"/>
                </a:solidFill>
              </a:rPr>
              <a:t>Suivi</a:t>
            </a:r>
            <a:r>
              <a:rPr lang="en-US" sz="2400" dirty="0" smtClean="0">
                <a:solidFill>
                  <a:srgbClr val="FF9900"/>
                </a:solidFill>
              </a:rPr>
              <a:t> du </a:t>
            </a:r>
            <a:r>
              <a:rPr lang="en-US" sz="2400" dirty="0" err="1" smtClean="0">
                <a:solidFill>
                  <a:srgbClr val="FF9900"/>
                </a:solidFill>
              </a:rPr>
              <a:t>parc</a:t>
            </a:r>
            <a:r>
              <a:rPr lang="en-US" sz="2400" dirty="0" smtClean="0">
                <a:solidFill>
                  <a:srgbClr val="FF9900"/>
                </a:solidFill>
              </a:rPr>
              <a:t> </a:t>
            </a:r>
            <a:r>
              <a:rPr lang="en-US" sz="2400" dirty="0" err="1" smtClean="0">
                <a:solidFill>
                  <a:srgbClr val="FF9900"/>
                </a:solidFill>
              </a:rPr>
              <a:t>arboré</a:t>
            </a:r>
            <a:r>
              <a:rPr lang="en-US" sz="2400" dirty="0" smtClean="0">
                <a:solidFill>
                  <a:srgbClr val="FF9900"/>
                </a:solidFill>
              </a:rPr>
              <a:t> </a:t>
            </a:r>
            <a:r>
              <a:rPr lang="en-US" sz="2400" dirty="0" err="1" smtClean="0">
                <a:solidFill>
                  <a:srgbClr val="FF9900"/>
                </a:solidFill>
              </a:rPr>
              <a:t>dans</a:t>
            </a:r>
            <a:endParaRPr lang="en-US" sz="2400" dirty="0" smtClean="0">
              <a:solidFill>
                <a:srgbClr val="FF9900"/>
              </a:solidFill>
            </a:endParaRPr>
          </a:p>
          <a:p>
            <a:r>
              <a:rPr lang="en-US" sz="2400" dirty="0" smtClean="0">
                <a:solidFill>
                  <a:srgbClr val="FF9900"/>
                </a:solidFill>
              </a:rPr>
              <a:t>Le </a:t>
            </a:r>
            <a:r>
              <a:rPr lang="en-US" sz="2400" dirty="0" err="1" smtClean="0">
                <a:solidFill>
                  <a:srgbClr val="FF9900"/>
                </a:solidFill>
              </a:rPr>
              <a:t>Bassin</a:t>
            </a:r>
            <a:r>
              <a:rPr lang="en-US" sz="2400" dirty="0" smtClean="0">
                <a:solidFill>
                  <a:srgbClr val="FF9900"/>
                </a:solidFill>
              </a:rPr>
              <a:t> </a:t>
            </a:r>
            <a:r>
              <a:rPr lang="en-US" sz="2400" dirty="0" err="1" smtClean="0">
                <a:solidFill>
                  <a:srgbClr val="FF9900"/>
                </a:solidFill>
              </a:rPr>
              <a:t>Arachidier</a:t>
            </a:r>
            <a:endParaRPr lang="en-US" sz="2400" dirty="0">
              <a:solidFill>
                <a:srgbClr val="FF9900"/>
              </a:solidFill>
            </a:endParaRPr>
          </a:p>
          <a:p>
            <a:r>
              <a:rPr lang="en-US" sz="2400" dirty="0" smtClean="0">
                <a:solidFill>
                  <a:srgbClr val="FF9900"/>
                </a:solidFill>
              </a:rPr>
              <a:t>(</a:t>
            </a:r>
            <a:r>
              <a:rPr lang="en-US" sz="2400" dirty="0" err="1" smtClean="0">
                <a:solidFill>
                  <a:srgbClr val="FF9900"/>
                </a:solidFill>
              </a:rPr>
              <a:t>sud</a:t>
            </a:r>
            <a:r>
              <a:rPr lang="en-US" sz="2400" dirty="0" smtClean="0">
                <a:solidFill>
                  <a:srgbClr val="FF9900"/>
                </a:solidFill>
              </a:rPr>
              <a:t> </a:t>
            </a:r>
            <a:r>
              <a:rPr lang="en-US" sz="2400" dirty="0" err="1" smtClean="0">
                <a:solidFill>
                  <a:srgbClr val="FF9900"/>
                </a:solidFill>
              </a:rPr>
              <a:t>Bambey</a:t>
            </a:r>
            <a:r>
              <a:rPr lang="en-US" sz="2400" dirty="0" smtClean="0">
                <a:solidFill>
                  <a:srgbClr val="FF9900"/>
                </a:solidFill>
              </a:rPr>
              <a:t>)</a:t>
            </a:r>
          </a:p>
          <a:p>
            <a:endParaRPr lang="en-US" sz="2400" dirty="0">
              <a:solidFill>
                <a:srgbClr val="FF9900"/>
              </a:solidFill>
            </a:endParaRPr>
          </a:p>
          <a:p>
            <a:r>
              <a:rPr lang="en-US" sz="2400" dirty="0" smtClean="0">
                <a:solidFill>
                  <a:srgbClr val="FF9900"/>
                </a:solidFill>
              </a:rPr>
              <a:t>15 </a:t>
            </a:r>
            <a:r>
              <a:rPr lang="en-US" sz="2400" dirty="0" err="1" smtClean="0">
                <a:solidFill>
                  <a:srgbClr val="FF9900"/>
                </a:solidFill>
              </a:rPr>
              <a:t>ans</a:t>
            </a:r>
            <a:r>
              <a:rPr lang="en-US" sz="2400" dirty="0" smtClean="0">
                <a:solidFill>
                  <a:srgbClr val="FF9900"/>
                </a:solidFill>
              </a:rPr>
              <a:t> </a:t>
            </a:r>
            <a:r>
              <a:rPr lang="en-US" sz="2400" dirty="0" err="1" smtClean="0">
                <a:solidFill>
                  <a:srgbClr val="FF9900"/>
                </a:solidFill>
              </a:rPr>
              <a:t>d’intervalle</a:t>
            </a:r>
            <a:endParaRPr lang="en-US" sz="2400" dirty="0">
              <a:solidFill>
                <a:srgbClr val="FF9900"/>
              </a:solidFill>
            </a:endParaRPr>
          </a:p>
          <a:p>
            <a:endParaRPr lang="en-US" sz="2400" dirty="0">
              <a:solidFill>
                <a:srgbClr val="FF9900"/>
              </a:solidFill>
            </a:endParaRPr>
          </a:p>
          <a:p>
            <a:endParaRPr lang="en-US" sz="2400" dirty="0">
              <a:solidFill>
                <a:srgbClr val="FF9900"/>
              </a:solidFill>
            </a:endParaRPr>
          </a:p>
        </p:txBody>
      </p:sp>
      <p:sp>
        <p:nvSpPr>
          <p:cNvPr id="1233924" name="Rectangle 4"/>
          <p:cNvSpPr>
            <a:spLocks noChangeArrowheads="1"/>
          </p:cNvSpPr>
          <p:nvPr/>
        </p:nvSpPr>
        <p:spPr bwMode="auto">
          <a:xfrm>
            <a:off x="7543800" y="76200"/>
            <a:ext cx="13112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000" b="1" dirty="0">
                <a:solidFill>
                  <a:srgbClr val="000000"/>
                </a:solidFill>
                <a:effectLst>
                  <a:outerShdw blurRad="38100" dist="38100" dir="2700000" algn="tl">
                    <a:srgbClr val="FFFFFF"/>
                  </a:outerShdw>
                </a:effectLst>
              </a:rPr>
              <a:t>Nov 1995</a:t>
            </a:r>
          </a:p>
        </p:txBody>
      </p:sp>
      <p:sp>
        <p:nvSpPr>
          <p:cNvPr id="1233926" name="Rectangle 6"/>
          <p:cNvSpPr>
            <a:spLocks noChangeArrowheads="1"/>
          </p:cNvSpPr>
          <p:nvPr/>
        </p:nvSpPr>
        <p:spPr bwMode="auto">
          <a:xfrm>
            <a:off x="7670800" y="3581400"/>
            <a:ext cx="1254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000" b="1">
                <a:solidFill>
                  <a:srgbClr val="000000"/>
                </a:solidFill>
                <a:effectLst>
                  <a:outerShdw blurRad="38100" dist="38100" dir="2700000" algn="tl">
                    <a:srgbClr val="FFFFFF"/>
                  </a:outerShdw>
                </a:effectLst>
              </a:rPr>
              <a:t>Jan 2011</a:t>
            </a:r>
          </a:p>
        </p:txBody>
      </p:sp>
    </p:spTree>
    <p:extLst>
      <p:ext uri="{BB962C8B-B14F-4D97-AF65-F5344CB8AC3E}">
        <p14:creationId xmlns:p14="http://schemas.microsoft.com/office/powerpoint/2010/main" val="2490417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D:\Slides\FEWS_enh\GP_N_Revane_R_26feb97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7350" y="1371600"/>
            <a:ext cx="8081963"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11" descr="ecoregion_map_s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1613" y="14288"/>
            <a:ext cx="129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Line 12"/>
          <p:cNvSpPr>
            <a:spLocks noChangeShapeType="1"/>
          </p:cNvSpPr>
          <p:nvPr/>
        </p:nvSpPr>
        <p:spPr bwMode="auto">
          <a:xfrm flipH="1">
            <a:off x="8458200" y="165100"/>
            <a:ext cx="476250" cy="1270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4" name="Rectangle 1"/>
          <p:cNvSpPr>
            <a:spLocks noChangeArrowheads="1"/>
          </p:cNvSpPr>
          <p:nvPr/>
        </p:nvSpPr>
        <p:spPr bwMode="auto">
          <a:xfrm>
            <a:off x="7092950" y="1524000"/>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a:solidFill>
                  <a:schemeClr val="bg1"/>
                </a:solidFill>
              </a:rPr>
              <a:t>1997</a:t>
            </a:r>
          </a:p>
        </p:txBody>
      </p:sp>
      <p:sp>
        <p:nvSpPr>
          <p:cNvPr id="7" name="Rectangle 10"/>
          <p:cNvSpPr>
            <a:spLocks noChangeArrowheads="1"/>
          </p:cNvSpPr>
          <p:nvPr/>
        </p:nvSpPr>
        <p:spPr bwMode="auto">
          <a:xfrm>
            <a:off x="381000" y="228600"/>
            <a:ext cx="792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a:solidFill>
                  <a:srgbClr val="FF9900"/>
                </a:solidFill>
              </a:rPr>
              <a:t>Extension des surfaces</a:t>
            </a:r>
          </a:p>
          <a:p>
            <a:r>
              <a:rPr lang="en-US" sz="2800" dirty="0" err="1" smtClean="0">
                <a:solidFill>
                  <a:srgbClr val="FF9900"/>
                </a:solidFill>
              </a:rPr>
              <a:t>Dégradées</a:t>
            </a:r>
            <a:r>
              <a:rPr lang="en-US" sz="2800" dirty="0" smtClean="0">
                <a:solidFill>
                  <a:srgbClr val="FF9900"/>
                </a:solidFill>
              </a:rPr>
              <a:t>:  </a:t>
            </a:r>
            <a:r>
              <a:rPr lang="en-US" sz="2800" dirty="0" smtClean="0">
                <a:solidFill>
                  <a:srgbClr val="FFFF99"/>
                </a:solidFill>
              </a:rPr>
              <a:t>Site </a:t>
            </a:r>
            <a:r>
              <a:rPr lang="en-US" sz="2800" dirty="0" err="1" smtClean="0">
                <a:solidFill>
                  <a:srgbClr val="FFFF99"/>
                </a:solidFill>
              </a:rPr>
              <a:t>nord</a:t>
            </a:r>
            <a:r>
              <a:rPr lang="en-US" sz="2800" dirty="0" smtClean="0">
                <a:solidFill>
                  <a:srgbClr val="FFFF99"/>
                </a:solidFill>
              </a:rPr>
              <a:t> </a:t>
            </a:r>
            <a:r>
              <a:rPr lang="en-US" sz="2800" dirty="0" err="1" smtClean="0">
                <a:solidFill>
                  <a:srgbClr val="FFFF99"/>
                </a:solidFill>
              </a:rPr>
              <a:t>Revane</a:t>
            </a:r>
            <a:endParaRPr lang="en-US" sz="2800" dirty="0">
              <a:solidFill>
                <a:srgbClr val="FFFF99"/>
              </a:solidFill>
            </a:endParaRPr>
          </a:p>
        </p:txBody>
      </p:sp>
    </p:spTree>
    <p:extLst>
      <p:ext uri="{BB962C8B-B14F-4D97-AF65-F5344CB8AC3E}">
        <p14:creationId xmlns:p14="http://schemas.microsoft.com/office/powerpoint/2010/main" val="67867502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Slides\NRM\P1000915 [1600x12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879475"/>
            <a:ext cx="9144001"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7"/>
          <p:cNvSpPr>
            <a:spLocks noChangeArrowheads="1"/>
          </p:cNvSpPr>
          <p:nvPr/>
        </p:nvSpPr>
        <p:spPr bwMode="auto">
          <a:xfrm>
            <a:off x="457200" y="144959"/>
            <a:ext cx="82995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400" dirty="0" smtClean="0">
                <a:solidFill>
                  <a:srgbClr val="FF9900"/>
                </a:solidFill>
              </a:rPr>
              <a:t>Les arbres </a:t>
            </a:r>
            <a:r>
              <a:rPr lang="fr-FR" sz="2400" i="1" dirty="0" err="1" smtClean="0">
                <a:solidFill>
                  <a:srgbClr val="FF9900"/>
                </a:solidFill>
              </a:rPr>
              <a:t>Faidherbia</a:t>
            </a:r>
            <a:r>
              <a:rPr lang="fr-FR" sz="2400" i="1" dirty="0" smtClean="0">
                <a:solidFill>
                  <a:srgbClr val="FF9900"/>
                </a:solidFill>
              </a:rPr>
              <a:t> </a:t>
            </a:r>
            <a:r>
              <a:rPr lang="fr-FR" sz="2400" i="1" dirty="0" err="1" smtClean="0">
                <a:solidFill>
                  <a:srgbClr val="FF9900"/>
                </a:solidFill>
              </a:rPr>
              <a:t>albida</a:t>
            </a:r>
            <a:r>
              <a:rPr lang="fr-FR" sz="2400" dirty="0" smtClean="0">
                <a:solidFill>
                  <a:srgbClr val="FF9900"/>
                </a:solidFill>
              </a:rPr>
              <a:t> et leur impact positif sur les cultures</a:t>
            </a:r>
            <a:endParaRPr lang="fr-FR" sz="2400" dirty="0">
              <a:solidFill>
                <a:srgbClr val="FF9900"/>
              </a:solidFill>
            </a:endParaRPr>
          </a:p>
          <a:p>
            <a:endParaRPr lang="en-US" sz="2400" dirty="0">
              <a:solidFill>
                <a:srgbClr val="FF9900"/>
              </a:solidFill>
            </a:endParaRPr>
          </a:p>
        </p:txBody>
      </p:sp>
    </p:spTree>
    <p:extLst>
      <p:ext uri="{BB962C8B-B14F-4D97-AF65-F5344CB8AC3E}">
        <p14:creationId xmlns:p14="http://schemas.microsoft.com/office/powerpoint/2010/main" val="262303147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833" r="5833" b="23333"/>
          <a:stretch/>
        </p:blipFill>
        <p:spPr>
          <a:xfrm>
            <a:off x="17442" y="560676"/>
            <a:ext cx="9126557" cy="6297324"/>
          </a:xfrm>
          <a:prstGeom prst="rect">
            <a:avLst/>
          </a:prstGeom>
        </p:spPr>
      </p:pic>
      <p:sp>
        <p:nvSpPr>
          <p:cNvPr id="3" name="TextBox 2"/>
          <p:cNvSpPr txBox="1">
            <a:spLocks noChangeArrowheads="1"/>
          </p:cNvSpPr>
          <p:nvPr/>
        </p:nvSpPr>
        <p:spPr bwMode="auto">
          <a:xfrm>
            <a:off x="381000" y="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smtClean="0">
                <a:solidFill>
                  <a:srgbClr val="FF9900"/>
                </a:solidFill>
                <a:latin typeface="Arial" charset="0"/>
                <a:cs typeface="Arial" charset="0"/>
              </a:rPr>
              <a:t>Atelier sur les </a:t>
            </a:r>
            <a:r>
              <a:rPr lang="en-US" altLang="en-US" sz="2400" b="1" dirty="0" err="1" smtClean="0">
                <a:solidFill>
                  <a:srgbClr val="FF9900"/>
                </a:solidFill>
                <a:latin typeface="Arial" charset="0"/>
                <a:cs typeface="Arial" charset="0"/>
              </a:rPr>
              <a:t>Systèmes</a:t>
            </a:r>
            <a:r>
              <a:rPr lang="en-US" altLang="en-US" sz="2400" b="1" dirty="0" smtClean="0">
                <a:solidFill>
                  <a:srgbClr val="FF9900"/>
                </a:solidFill>
                <a:latin typeface="Arial" charset="0"/>
                <a:cs typeface="Arial" charset="0"/>
              </a:rPr>
              <a:t> </a:t>
            </a:r>
            <a:r>
              <a:rPr lang="en-US" altLang="en-US" sz="2400" b="1" dirty="0" err="1" smtClean="0">
                <a:solidFill>
                  <a:srgbClr val="FF9900"/>
                </a:solidFill>
                <a:latin typeface="Arial" charset="0"/>
                <a:cs typeface="Arial" charset="0"/>
              </a:rPr>
              <a:t>d’Informations</a:t>
            </a:r>
            <a:r>
              <a:rPr lang="en-US" altLang="en-US" sz="2400" b="1" dirty="0" smtClean="0">
                <a:solidFill>
                  <a:srgbClr val="FF9900"/>
                </a:solidFill>
                <a:latin typeface="Arial" charset="0"/>
                <a:cs typeface="Arial" charset="0"/>
              </a:rPr>
              <a:t> </a:t>
            </a:r>
            <a:r>
              <a:rPr lang="en-US" altLang="en-US" sz="2400" b="1" dirty="0" err="1" smtClean="0">
                <a:solidFill>
                  <a:srgbClr val="FF9900"/>
                </a:solidFill>
                <a:latin typeface="Arial" charset="0"/>
                <a:cs typeface="Arial" charset="0"/>
              </a:rPr>
              <a:t>Géographiques</a:t>
            </a:r>
            <a:endParaRPr lang="en-US" altLang="en-US" sz="2400" b="1" i="0" dirty="0">
              <a:solidFill>
                <a:srgbClr val="FF9900"/>
              </a:solidFill>
              <a:latin typeface="Arial" charset="0"/>
              <a:cs typeface="Arial" charset="0"/>
            </a:endParaRPr>
          </a:p>
        </p:txBody>
      </p:sp>
    </p:spTree>
    <p:extLst>
      <p:ext uri="{BB962C8B-B14F-4D97-AF65-F5344CB8AC3E}">
        <p14:creationId xmlns:p14="http://schemas.microsoft.com/office/powerpoint/2010/main" val="77561718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3600" dirty="0" err="1" smtClean="0">
                <a:solidFill>
                  <a:srgbClr val="FF9900"/>
                </a:solidFill>
              </a:rPr>
              <a:t>Dissémination</a:t>
            </a:r>
            <a:r>
              <a:rPr lang="en-US" sz="3600" dirty="0" smtClean="0">
                <a:solidFill>
                  <a:srgbClr val="FF9900"/>
                </a:solidFill>
              </a:rPr>
              <a:t> des </a:t>
            </a:r>
            <a:r>
              <a:rPr lang="en-US" sz="3600" dirty="0" err="1" smtClean="0">
                <a:solidFill>
                  <a:srgbClr val="FF9900"/>
                </a:solidFill>
              </a:rPr>
              <a:t>produits</a:t>
            </a:r>
            <a:r>
              <a:rPr lang="en-US" sz="3600" dirty="0" smtClean="0">
                <a:solidFill>
                  <a:srgbClr val="FF9900"/>
                </a:solidFill>
              </a:rPr>
              <a:t> – Courant 2016</a:t>
            </a:r>
            <a:endParaRPr lang="en-US" sz="3600" dirty="0">
              <a:solidFill>
                <a:srgbClr val="FF9900"/>
              </a:solidFill>
            </a:endParaRPr>
          </a:p>
        </p:txBody>
      </p:sp>
      <p:sp>
        <p:nvSpPr>
          <p:cNvPr id="3" name="Content Placeholder 2"/>
          <p:cNvSpPr>
            <a:spLocks noGrp="1"/>
          </p:cNvSpPr>
          <p:nvPr>
            <p:ph idx="1"/>
          </p:nvPr>
        </p:nvSpPr>
        <p:spPr>
          <a:xfrm>
            <a:off x="457200" y="1295400"/>
            <a:ext cx="8229600" cy="4830763"/>
          </a:xfrm>
        </p:spPr>
        <p:txBody>
          <a:bodyPr/>
          <a:lstStyle/>
          <a:p>
            <a:r>
              <a:rPr lang="en-US" dirty="0" smtClean="0">
                <a:solidFill>
                  <a:srgbClr val="FFFF00"/>
                </a:solidFill>
              </a:rPr>
              <a:t>Atlas: 1 version </a:t>
            </a:r>
            <a:r>
              <a:rPr lang="en-US" dirty="0" err="1" smtClean="0">
                <a:solidFill>
                  <a:srgbClr val="FFFF00"/>
                </a:solidFill>
              </a:rPr>
              <a:t>anglaise</a:t>
            </a:r>
            <a:r>
              <a:rPr lang="en-US" dirty="0" smtClean="0">
                <a:solidFill>
                  <a:srgbClr val="FFFF00"/>
                </a:solidFill>
              </a:rPr>
              <a:t> et 1 version </a:t>
            </a:r>
            <a:r>
              <a:rPr lang="en-US" dirty="0" err="1" smtClean="0">
                <a:solidFill>
                  <a:srgbClr val="FFFF00"/>
                </a:solidFill>
              </a:rPr>
              <a:t>française</a:t>
            </a:r>
            <a:endParaRPr lang="en-US" dirty="0" smtClean="0">
              <a:solidFill>
                <a:srgbClr val="FFFF00"/>
              </a:solidFill>
            </a:endParaRPr>
          </a:p>
          <a:p>
            <a:pPr marL="457200" lvl="1" indent="0">
              <a:buNone/>
            </a:pPr>
            <a:r>
              <a:rPr lang="en-US" dirty="0" err="1" smtClean="0">
                <a:solidFill>
                  <a:srgbClr val="FFFF00"/>
                </a:solidFill>
              </a:rPr>
              <a:t>Résultats</a:t>
            </a:r>
            <a:r>
              <a:rPr lang="en-US" dirty="0" smtClean="0">
                <a:solidFill>
                  <a:srgbClr val="FFFF00"/>
                </a:solidFill>
              </a:rPr>
              <a:t> à </a:t>
            </a:r>
            <a:r>
              <a:rPr lang="en-US" dirty="0" err="1" smtClean="0">
                <a:solidFill>
                  <a:srgbClr val="FFFF00"/>
                </a:solidFill>
              </a:rPr>
              <a:t>l’echelle</a:t>
            </a:r>
            <a:r>
              <a:rPr lang="en-US" dirty="0" smtClean="0">
                <a:solidFill>
                  <a:srgbClr val="FFFF00"/>
                </a:solidFill>
              </a:rPr>
              <a:t> </a:t>
            </a:r>
            <a:r>
              <a:rPr lang="en-US" dirty="0" err="1" smtClean="0">
                <a:solidFill>
                  <a:srgbClr val="FFFF00"/>
                </a:solidFill>
              </a:rPr>
              <a:t>régionale</a:t>
            </a:r>
            <a:r>
              <a:rPr lang="en-US" dirty="0" smtClean="0">
                <a:solidFill>
                  <a:srgbClr val="FFFF00"/>
                </a:solidFill>
              </a:rPr>
              <a:t> et </a:t>
            </a:r>
            <a:r>
              <a:rPr lang="en-US" dirty="0" err="1" smtClean="0">
                <a:solidFill>
                  <a:srgbClr val="FFFF00"/>
                </a:solidFill>
              </a:rPr>
              <a:t>nationale</a:t>
            </a:r>
            <a:r>
              <a:rPr lang="en-US" dirty="0" smtClean="0">
                <a:solidFill>
                  <a:srgbClr val="FFFF00"/>
                </a:solidFill>
              </a:rPr>
              <a:t> (pour </a:t>
            </a:r>
            <a:r>
              <a:rPr lang="en-US" dirty="0" err="1" smtClean="0">
                <a:solidFill>
                  <a:srgbClr val="FFFF00"/>
                </a:solidFill>
              </a:rPr>
              <a:t>chacun</a:t>
            </a:r>
            <a:r>
              <a:rPr lang="en-US" dirty="0" smtClean="0">
                <a:solidFill>
                  <a:srgbClr val="FFFF00"/>
                </a:solidFill>
              </a:rPr>
              <a:t> des 17 pays)</a:t>
            </a:r>
          </a:p>
          <a:p>
            <a:pPr marL="457200" lvl="1" indent="0">
              <a:buNone/>
            </a:pPr>
            <a:endParaRPr lang="en-US" dirty="0" smtClean="0">
              <a:solidFill>
                <a:srgbClr val="FFFF00"/>
              </a:solidFill>
            </a:endParaRPr>
          </a:p>
          <a:p>
            <a:r>
              <a:rPr lang="en-US" dirty="0" smtClean="0">
                <a:solidFill>
                  <a:srgbClr val="FFFF00"/>
                </a:solidFill>
              </a:rPr>
              <a:t>Site internet</a:t>
            </a:r>
          </a:p>
          <a:p>
            <a:pPr lvl="1"/>
            <a:r>
              <a:rPr lang="en-US" dirty="0" err="1" smtClean="0">
                <a:solidFill>
                  <a:srgbClr val="FFFF00"/>
                </a:solidFill>
              </a:rPr>
              <a:t>Présentation</a:t>
            </a:r>
            <a:r>
              <a:rPr lang="en-US" dirty="0" smtClean="0">
                <a:solidFill>
                  <a:srgbClr val="FFFF00"/>
                </a:solidFill>
              </a:rPr>
              <a:t> et </a:t>
            </a:r>
            <a:r>
              <a:rPr lang="en-US" dirty="0" err="1" smtClean="0">
                <a:solidFill>
                  <a:srgbClr val="FFFF00"/>
                </a:solidFill>
              </a:rPr>
              <a:t>visualisation</a:t>
            </a:r>
            <a:r>
              <a:rPr lang="en-US" dirty="0" smtClean="0">
                <a:solidFill>
                  <a:srgbClr val="FFFF00"/>
                </a:solidFill>
              </a:rPr>
              <a:t> des </a:t>
            </a:r>
            <a:r>
              <a:rPr lang="en-US" dirty="0" err="1" smtClean="0">
                <a:solidFill>
                  <a:srgbClr val="FFFF00"/>
                </a:solidFill>
              </a:rPr>
              <a:t>résultats</a:t>
            </a:r>
            <a:endParaRPr lang="en-US" dirty="0" smtClean="0">
              <a:solidFill>
                <a:srgbClr val="FFFF00"/>
              </a:solidFill>
            </a:endParaRPr>
          </a:p>
          <a:p>
            <a:pPr lvl="1"/>
            <a:r>
              <a:rPr lang="en-US" dirty="0" err="1" smtClean="0">
                <a:solidFill>
                  <a:srgbClr val="FFFF00"/>
                </a:solidFill>
              </a:rPr>
              <a:t>Partage</a:t>
            </a:r>
            <a:r>
              <a:rPr lang="en-US" dirty="0" smtClean="0">
                <a:solidFill>
                  <a:srgbClr val="FFFF00"/>
                </a:solidFill>
              </a:rPr>
              <a:t> des </a:t>
            </a:r>
            <a:r>
              <a:rPr lang="en-US" dirty="0" err="1" smtClean="0">
                <a:solidFill>
                  <a:srgbClr val="FFFF00"/>
                </a:solidFill>
              </a:rPr>
              <a:t>données</a:t>
            </a:r>
            <a:r>
              <a:rPr lang="en-US" dirty="0" smtClean="0">
                <a:solidFill>
                  <a:srgbClr val="FFFF00"/>
                </a:solidFill>
              </a:rPr>
              <a:t> (pdf et </a:t>
            </a:r>
            <a:r>
              <a:rPr lang="en-US" dirty="0" err="1" smtClean="0">
                <a:solidFill>
                  <a:srgbClr val="FFFF00"/>
                </a:solidFill>
              </a:rPr>
              <a:t>geotif</a:t>
            </a:r>
            <a:r>
              <a:rPr lang="en-US" dirty="0" smtClean="0">
                <a:solidFill>
                  <a:srgbClr val="FFFF00"/>
                </a:solidFill>
              </a:rPr>
              <a:t>)</a:t>
            </a:r>
          </a:p>
          <a:p>
            <a:pPr lvl="1"/>
            <a:endParaRPr lang="en-US" dirty="0">
              <a:solidFill>
                <a:srgbClr val="FFFF00"/>
              </a:solidFill>
            </a:endParaRPr>
          </a:p>
        </p:txBody>
      </p:sp>
    </p:spTree>
    <p:extLst>
      <p:ext uri="{BB962C8B-B14F-4D97-AF65-F5344CB8AC3E}">
        <p14:creationId xmlns:p14="http://schemas.microsoft.com/office/powerpoint/2010/main" val="78241829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y Documents\My Pictures\July2012-Senegal\DSCN084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86" y="579664"/>
            <a:ext cx="8371114" cy="62783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152400"/>
            <a:ext cx="4073551" cy="461665"/>
          </a:xfrm>
          <a:prstGeom prst="rect">
            <a:avLst/>
          </a:prstGeom>
        </p:spPr>
        <p:txBody>
          <a:bodyPr wrap="none">
            <a:spAutoFit/>
          </a:bodyPr>
          <a:lstStyle/>
          <a:p>
            <a:r>
              <a:rPr lang="en-US" sz="2400" dirty="0" err="1" smtClean="0">
                <a:solidFill>
                  <a:srgbClr val="FFC000"/>
                </a:solidFill>
                <a:latin typeface="Arial" pitchFamily="34" charset="0"/>
                <a:cs typeface="Arial" pitchFamily="34" charset="0"/>
              </a:rPr>
              <a:t>Batholite</a:t>
            </a:r>
            <a:r>
              <a:rPr lang="en-US" sz="2400" dirty="0" smtClean="0">
                <a:solidFill>
                  <a:srgbClr val="FFC000"/>
                </a:solidFill>
                <a:latin typeface="Arial" pitchFamily="34" charset="0"/>
                <a:cs typeface="Arial" pitchFamily="34" charset="0"/>
              </a:rPr>
              <a:t> de </a:t>
            </a:r>
            <a:r>
              <a:rPr lang="en-US" sz="2400" dirty="0" err="1" smtClean="0">
                <a:solidFill>
                  <a:srgbClr val="FFC000"/>
                </a:solidFill>
                <a:latin typeface="Arial" pitchFamily="34" charset="0"/>
                <a:cs typeface="Arial" pitchFamily="34" charset="0"/>
              </a:rPr>
              <a:t>Kouroudingoma</a:t>
            </a:r>
            <a:endParaRPr lang="en-US" sz="2400" dirty="0"/>
          </a:p>
        </p:txBody>
      </p:sp>
    </p:spTree>
    <p:extLst>
      <p:ext uri="{BB962C8B-B14F-4D97-AF65-F5344CB8AC3E}">
        <p14:creationId xmlns:p14="http://schemas.microsoft.com/office/powerpoint/2010/main" val="390373906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y Documents\My Pictures\July2012-Senegal\batholith\DSCN078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199"/>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64930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y Documents\My Pictures\July2012-Senegal\batholith\DSCN084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304800" y="152400"/>
            <a:ext cx="46025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i="1" dirty="0" smtClean="0">
                <a:solidFill>
                  <a:schemeClr val="bg1"/>
                </a:solidFill>
                <a:latin typeface="Arial" panose="020B0604020202020204" pitchFamily="34" charset="0"/>
                <a:cs typeface="Arial" panose="020B0604020202020204" pitchFamily="34" charset="0"/>
              </a:rPr>
              <a:t>Merci de </a:t>
            </a:r>
            <a:r>
              <a:rPr lang="en-US" sz="3200" b="1" i="1" dirty="0" err="1" smtClean="0">
                <a:solidFill>
                  <a:schemeClr val="bg1"/>
                </a:solidFill>
                <a:latin typeface="Arial" panose="020B0604020202020204" pitchFamily="34" charset="0"/>
                <a:cs typeface="Arial" panose="020B0604020202020204" pitchFamily="34" charset="0"/>
              </a:rPr>
              <a:t>votre</a:t>
            </a:r>
            <a:r>
              <a:rPr lang="en-US" sz="3200" b="1" i="1" dirty="0" smtClean="0">
                <a:solidFill>
                  <a:schemeClr val="bg1"/>
                </a:solidFill>
                <a:latin typeface="Arial" panose="020B0604020202020204" pitchFamily="34" charset="0"/>
                <a:cs typeface="Arial" panose="020B0604020202020204" pitchFamily="34" charset="0"/>
              </a:rPr>
              <a:t> </a:t>
            </a:r>
            <a:r>
              <a:rPr lang="en-US" sz="3200" b="1" i="1" dirty="0" err="1" smtClean="0">
                <a:solidFill>
                  <a:schemeClr val="bg1"/>
                </a:solidFill>
                <a:latin typeface="Arial" panose="020B0604020202020204" pitchFamily="34" charset="0"/>
                <a:cs typeface="Arial" panose="020B0604020202020204" pitchFamily="34" charset="0"/>
              </a:rPr>
              <a:t>aimable</a:t>
            </a:r>
            <a:endParaRPr lang="en-US" sz="3200" b="1" i="1" dirty="0" smtClean="0">
              <a:solidFill>
                <a:schemeClr val="bg1"/>
              </a:solidFill>
              <a:latin typeface="Arial" panose="020B0604020202020204" pitchFamily="34" charset="0"/>
              <a:cs typeface="Arial" panose="020B0604020202020204" pitchFamily="34" charset="0"/>
            </a:endParaRPr>
          </a:p>
          <a:p>
            <a:r>
              <a:rPr lang="en-US" sz="3200" b="1" i="1" dirty="0" smtClean="0">
                <a:solidFill>
                  <a:schemeClr val="bg1"/>
                </a:solidFill>
                <a:latin typeface="Arial" panose="020B0604020202020204" pitchFamily="34" charset="0"/>
                <a:cs typeface="Arial" panose="020B0604020202020204" pitchFamily="34" charset="0"/>
              </a:rPr>
              <a:t>attention</a:t>
            </a:r>
            <a:r>
              <a:rPr lang="en-US" sz="3200" b="1" i="1" dirty="0" smtClean="0">
                <a:solidFill>
                  <a:schemeClr val="bg1"/>
                </a:solidFill>
                <a:latin typeface="Arial" panose="020B0604020202020204" pitchFamily="34" charset="0"/>
                <a:cs typeface="Arial" panose="020B0604020202020204" pitchFamily="34" charset="0"/>
              </a:rPr>
              <a:t>!</a:t>
            </a:r>
            <a:endParaRPr lang="en-US" sz="32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820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3" descr="D:\My Documents\My Pictures\Nov-2011\IMG_7533-s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5240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11" descr="ecoregion_map_s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1613" y="14288"/>
            <a:ext cx="129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Line 12"/>
          <p:cNvSpPr>
            <a:spLocks noChangeShapeType="1"/>
          </p:cNvSpPr>
          <p:nvPr/>
        </p:nvSpPr>
        <p:spPr bwMode="auto">
          <a:xfrm flipH="1">
            <a:off x="8458200" y="165100"/>
            <a:ext cx="476250" cy="1270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438" name="Rectangle 1"/>
          <p:cNvSpPr>
            <a:spLocks noChangeArrowheads="1"/>
          </p:cNvSpPr>
          <p:nvPr/>
        </p:nvSpPr>
        <p:spPr bwMode="auto">
          <a:xfrm>
            <a:off x="6780565" y="1524000"/>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smtClean="0">
                <a:solidFill>
                  <a:schemeClr val="bg1"/>
                </a:solidFill>
              </a:rPr>
              <a:t>2011</a:t>
            </a:r>
            <a:endParaRPr lang="en-US" sz="2800" b="1" dirty="0">
              <a:solidFill>
                <a:schemeClr val="bg1"/>
              </a:solidFill>
            </a:endParaRPr>
          </a:p>
        </p:txBody>
      </p:sp>
      <p:sp>
        <p:nvSpPr>
          <p:cNvPr id="7" name="Rectangle 10"/>
          <p:cNvSpPr>
            <a:spLocks noChangeArrowheads="1"/>
          </p:cNvSpPr>
          <p:nvPr/>
        </p:nvSpPr>
        <p:spPr bwMode="auto">
          <a:xfrm>
            <a:off x="381000" y="228600"/>
            <a:ext cx="792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a:solidFill>
                  <a:srgbClr val="FF9900"/>
                </a:solidFill>
              </a:rPr>
              <a:t>Extension des surfaces</a:t>
            </a:r>
          </a:p>
          <a:p>
            <a:r>
              <a:rPr lang="en-US" sz="2800" dirty="0" err="1" smtClean="0">
                <a:solidFill>
                  <a:srgbClr val="FF9900"/>
                </a:solidFill>
              </a:rPr>
              <a:t>Dégradées</a:t>
            </a:r>
            <a:r>
              <a:rPr lang="en-US" sz="2800" dirty="0" smtClean="0">
                <a:solidFill>
                  <a:srgbClr val="FF9900"/>
                </a:solidFill>
              </a:rPr>
              <a:t>:  </a:t>
            </a:r>
            <a:r>
              <a:rPr lang="en-US" sz="2800" dirty="0" smtClean="0">
                <a:solidFill>
                  <a:srgbClr val="FFFF99"/>
                </a:solidFill>
              </a:rPr>
              <a:t>Site </a:t>
            </a:r>
            <a:r>
              <a:rPr lang="en-US" sz="2800" dirty="0" err="1" smtClean="0">
                <a:solidFill>
                  <a:srgbClr val="FFFF99"/>
                </a:solidFill>
              </a:rPr>
              <a:t>nord</a:t>
            </a:r>
            <a:r>
              <a:rPr lang="en-US" sz="2800" dirty="0" smtClean="0">
                <a:solidFill>
                  <a:srgbClr val="FFFF99"/>
                </a:solidFill>
              </a:rPr>
              <a:t> </a:t>
            </a:r>
            <a:r>
              <a:rPr lang="en-US" sz="2800" dirty="0" err="1" smtClean="0">
                <a:solidFill>
                  <a:srgbClr val="FFFF99"/>
                </a:solidFill>
              </a:rPr>
              <a:t>Revane</a:t>
            </a:r>
            <a:endParaRPr lang="en-US" sz="2800" dirty="0">
              <a:solidFill>
                <a:srgbClr val="FFFF99"/>
              </a:solidFill>
            </a:endParaRPr>
          </a:p>
        </p:txBody>
      </p:sp>
    </p:spTree>
    <p:extLst>
      <p:ext uri="{BB962C8B-B14F-4D97-AF65-F5344CB8AC3E}">
        <p14:creationId xmlns:p14="http://schemas.microsoft.com/office/powerpoint/2010/main" val="2019879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endParaRPr lang="nl-NL" smtClean="0"/>
          </a:p>
        </p:txBody>
      </p:sp>
      <p:sp>
        <p:nvSpPr>
          <p:cNvPr id="8195" name="Rectangle 3"/>
          <p:cNvSpPr>
            <a:spLocks noGrp="1" noRot="1" noChangeArrowheads="1"/>
          </p:cNvSpPr>
          <p:nvPr>
            <p:ph type="body" idx="1"/>
          </p:nvPr>
        </p:nvSpPr>
        <p:spPr/>
        <p:txBody>
          <a:bodyPr/>
          <a:lstStyle/>
          <a:p>
            <a:endParaRPr lang="nl-NL" smtClean="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Text Box 5"/>
          <p:cNvSpPr txBox="1">
            <a:spLocks noChangeArrowheads="1"/>
          </p:cNvSpPr>
          <p:nvPr/>
        </p:nvSpPr>
        <p:spPr bwMode="auto">
          <a:xfrm>
            <a:off x="98425" y="5791200"/>
            <a:ext cx="85121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r>
              <a:rPr lang="fr-FR" sz="2800" b="1" dirty="0" smtClean="0">
                <a:solidFill>
                  <a:srgbClr val="000000"/>
                </a:solidFill>
              </a:rPr>
              <a:t>Croissance démographique </a:t>
            </a:r>
            <a:r>
              <a:rPr lang="fr-FR" sz="2800" b="1" dirty="0">
                <a:solidFill>
                  <a:srgbClr val="000000"/>
                </a:solidFill>
              </a:rPr>
              <a:t>– </a:t>
            </a:r>
            <a:endParaRPr lang="fr-FR" sz="2800" b="1" dirty="0" smtClean="0">
              <a:solidFill>
                <a:srgbClr val="000000"/>
              </a:solidFill>
            </a:endParaRPr>
          </a:p>
          <a:p>
            <a:r>
              <a:rPr lang="fr-FR" sz="2800" b="1" dirty="0" smtClean="0">
                <a:solidFill>
                  <a:srgbClr val="000000"/>
                </a:solidFill>
              </a:rPr>
              <a:t>Niger</a:t>
            </a:r>
            <a:r>
              <a:rPr lang="fr-FR" sz="2800" b="1" dirty="0">
                <a:solidFill>
                  <a:srgbClr val="000000"/>
                </a:solidFill>
              </a:rPr>
              <a:t>: 15 </a:t>
            </a:r>
            <a:r>
              <a:rPr lang="fr-FR" sz="2800" b="1" dirty="0" smtClean="0">
                <a:solidFill>
                  <a:srgbClr val="000000"/>
                </a:solidFill>
              </a:rPr>
              <a:t>millions en 2010;  50 millions en </a:t>
            </a:r>
            <a:r>
              <a:rPr lang="fr-FR" sz="2800" b="1" dirty="0">
                <a:solidFill>
                  <a:srgbClr val="000000"/>
                </a:solidFill>
              </a:rPr>
              <a:t>2050 </a:t>
            </a:r>
            <a:endParaRPr lang="nl-NL" sz="2800" b="1" dirty="0">
              <a:solidFill>
                <a:srgbClr val="000000"/>
              </a:solidFill>
            </a:endParaRPr>
          </a:p>
        </p:txBody>
      </p:sp>
    </p:spTree>
    <p:extLst>
      <p:ext uri="{BB962C8B-B14F-4D97-AF65-F5344CB8AC3E}">
        <p14:creationId xmlns:p14="http://schemas.microsoft.com/office/powerpoint/2010/main" val="16596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EROS Sept 2006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1752600" y="4419600"/>
            <a:ext cx="7391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r>
              <a:rPr lang="fr-FR" altLang="en-US" b="1" dirty="0" smtClean="0">
                <a:latin typeface="Arial" pitchFamily="34" charset="0"/>
                <a:cs typeface="Arial" pitchFamily="34" charset="0"/>
              </a:rPr>
              <a:t>Le Centre </a:t>
            </a:r>
            <a:r>
              <a:rPr lang="fr-FR" altLang="en-US" b="1" dirty="0">
                <a:latin typeface="Arial" pitchFamily="34" charset="0"/>
                <a:cs typeface="Arial" pitchFamily="34" charset="0"/>
              </a:rPr>
              <a:t>EROS de l’US </a:t>
            </a:r>
            <a:r>
              <a:rPr lang="fr-FR" altLang="en-US" b="1" dirty="0" err="1">
                <a:latin typeface="Arial" pitchFamily="34" charset="0"/>
                <a:cs typeface="Arial" pitchFamily="34" charset="0"/>
              </a:rPr>
              <a:t>Geological</a:t>
            </a:r>
            <a:r>
              <a:rPr lang="fr-FR" altLang="en-US" b="1" dirty="0">
                <a:latin typeface="Arial" pitchFamily="34" charset="0"/>
                <a:cs typeface="Arial" pitchFamily="34" charset="0"/>
              </a:rPr>
              <a:t> Survey est </a:t>
            </a:r>
            <a:r>
              <a:rPr lang="fr-FR" altLang="en-US" b="1" dirty="0" smtClean="0">
                <a:latin typeface="Arial" pitchFamily="34" charset="0"/>
                <a:cs typeface="Arial" pitchFamily="34" charset="0"/>
              </a:rPr>
              <a:t>l’une des premières sources mondiales </a:t>
            </a:r>
            <a:r>
              <a:rPr lang="fr-FR" altLang="en-US" b="1" dirty="0">
                <a:latin typeface="Arial" pitchFamily="34" charset="0"/>
                <a:cs typeface="Arial" pitchFamily="34" charset="0"/>
              </a:rPr>
              <a:t>d’informations de suivi de l’évolution des ressources terrestres de notre planète</a:t>
            </a:r>
            <a:endParaRPr lang="en-US" altLang="en-US" b="1" dirty="0">
              <a:latin typeface="Arial" pitchFamily="34" charset="0"/>
              <a:cs typeface="Arial" pitchFamily="34" charset="0"/>
            </a:endParaRPr>
          </a:p>
        </p:txBody>
      </p:sp>
      <p:pic>
        <p:nvPicPr>
          <p:cNvPr id="3076" name="Picture 4" descr="Image of small USGS Identifier"/>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black">
          <a:xfrm>
            <a:off x="304800" y="6248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693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36638"/>
            <a:ext cx="45720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612775" y="152400"/>
            <a:ext cx="66024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r>
              <a:rPr lang="en-US" altLang="en-US" sz="2800">
                <a:solidFill>
                  <a:srgbClr val="FF9900"/>
                </a:solidFill>
                <a:latin typeface="Arial" pitchFamily="34" charset="0"/>
                <a:cs typeface="Arial" pitchFamily="34" charset="0"/>
              </a:rPr>
              <a:t>Approche: Trois Niveaux d’Observations</a:t>
            </a:r>
          </a:p>
        </p:txBody>
      </p:sp>
      <p:sp>
        <p:nvSpPr>
          <p:cNvPr id="12292" name="Rectangle 4"/>
          <p:cNvSpPr>
            <a:spLocks noChangeArrowheads="1"/>
          </p:cNvSpPr>
          <p:nvPr/>
        </p:nvSpPr>
        <p:spPr bwMode="auto">
          <a:xfrm>
            <a:off x="5027613" y="20574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rgbClr val="FFFF99"/>
              </a:buClr>
              <a:buFont typeface="Symbol" pitchFamily="18" charset="2"/>
              <a:buChar char="·"/>
            </a:pPr>
            <a:r>
              <a:rPr lang="en-US" altLang="en-US" b="1">
                <a:solidFill>
                  <a:srgbClr val="FFFF00"/>
                </a:solidFill>
                <a:latin typeface="Arial" pitchFamily="34" charset="0"/>
                <a:cs typeface="Arial" pitchFamily="34" charset="0"/>
              </a:rPr>
              <a:t>Niveau satellitaire</a:t>
            </a:r>
          </a:p>
        </p:txBody>
      </p:sp>
      <p:sp>
        <p:nvSpPr>
          <p:cNvPr id="12293" name="Rectangle 5"/>
          <p:cNvSpPr>
            <a:spLocks noChangeArrowheads="1"/>
          </p:cNvSpPr>
          <p:nvPr/>
        </p:nvSpPr>
        <p:spPr bwMode="auto">
          <a:xfrm>
            <a:off x="5027613" y="2605088"/>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rgbClr val="FFFF99"/>
              </a:buClr>
              <a:buFont typeface="Symbol" pitchFamily="18" charset="2"/>
              <a:buChar char="·"/>
            </a:pPr>
            <a:r>
              <a:rPr lang="en-US" altLang="en-US" b="1">
                <a:solidFill>
                  <a:srgbClr val="FFFF00"/>
                </a:solidFill>
                <a:latin typeface="Arial" pitchFamily="34" charset="0"/>
                <a:cs typeface="Arial" pitchFamily="34" charset="0"/>
              </a:rPr>
              <a:t>Niveau aérien</a:t>
            </a:r>
          </a:p>
        </p:txBody>
      </p:sp>
      <p:sp>
        <p:nvSpPr>
          <p:cNvPr id="12294" name="Rectangle 6"/>
          <p:cNvSpPr>
            <a:spLocks noChangeArrowheads="1"/>
          </p:cNvSpPr>
          <p:nvPr/>
        </p:nvSpPr>
        <p:spPr bwMode="auto">
          <a:xfrm>
            <a:off x="5027613" y="3152775"/>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rgbClr val="FFFF99"/>
              </a:buClr>
              <a:buFont typeface="Symbol" pitchFamily="18" charset="2"/>
              <a:buChar char="·"/>
            </a:pPr>
            <a:r>
              <a:rPr lang="en-US" altLang="en-US" b="1">
                <a:solidFill>
                  <a:srgbClr val="FFFF00"/>
                </a:solidFill>
                <a:latin typeface="Arial" pitchFamily="34" charset="0"/>
                <a:cs typeface="Arial" pitchFamily="34" charset="0"/>
              </a:rPr>
              <a:t>Niveau au sol</a:t>
            </a:r>
          </a:p>
        </p:txBody>
      </p:sp>
    </p:spTree>
    <p:extLst>
      <p:ext uri="{BB962C8B-B14F-4D97-AF65-F5344CB8AC3E}">
        <p14:creationId xmlns:p14="http://schemas.microsoft.com/office/powerpoint/2010/main" val="287332575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77_83_en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9000" y="0"/>
            <a:ext cx="5738813"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28600" y="228600"/>
            <a:ext cx="3733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dirty="0" err="1">
                <a:solidFill>
                  <a:srgbClr val="FF9900"/>
                </a:solidFill>
                <a:latin typeface="Arial" pitchFamily="34" charset="0"/>
                <a:cs typeface="Arial" pitchFamily="34" charset="0"/>
              </a:rPr>
              <a:t>Collecte</a:t>
            </a:r>
            <a:r>
              <a:rPr lang="en-US" altLang="en-US" b="1" dirty="0">
                <a:solidFill>
                  <a:srgbClr val="FF9900"/>
                </a:solidFill>
                <a:latin typeface="Arial" pitchFamily="34" charset="0"/>
                <a:cs typeface="Arial" pitchFamily="34" charset="0"/>
              </a:rPr>
              <a:t> de </a:t>
            </a:r>
            <a:r>
              <a:rPr lang="en-US" altLang="en-US" b="1" dirty="0" err="1">
                <a:solidFill>
                  <a:srgbClr val="FF9900"/>
                </a:solidFill>
                <a:latin typeface="Arial" pitchFamily="34" charset="0"/>
                <a:cs typeface="Arial" pitchFamily="34" charset="0"/>
              </a:rPr>
              <a:t>données</a:t>
            </a:r>
            <a:r>
              <a:rPr lang="en-US" altLang="en-US" b="1" dirty="0">
                <a:solidFill>
                  <a:srgbClr val="FF9900"/>
                </a:solidFill>
                <a:latin typeface="Arial" pitchFamily="34" charset="0"/>
                <a:cs typeface="Arial" pitchFamily="34" charset="0"/>
              </a:rPr>
              <a:t> </a:t>
            </a:r>
          </a:p>
          <a:p>
            <a:pPr eaLnBrk="1" hangingPunct="1"/>
            <a:r>
              <a:rPr lang="en-US" altLang="en-US" b="1" dirty="0">
                <a:solidFill>
                  <a:srgbClr val="FF9900"/>
                </a:solidFill>
                <a:latin typeface="Arial" pitchFamily="34" charset="0"/>
                <a:cs typeface="Arial" pitchFamily="34" charset="0"/>
              </a:rPr>
              <a:t>au </a:t>
            </a:r>
            <a:r>
              <a:rPr lang="en-US" altLang="en-US" b="1" dirty="0" smtClean="0">
                <a:solidFill>
                  <a:srgbClr val="FF9900"/>
                </a:solidFill>
                <a:latin typeface="Arial" pitchFamily="34" charset="0"/>
                <a:cs typeface="Arial" pitchFamily="34" charset="0"/>
              </a:rPr>
              <a:t>terrain</a:t>
            </a:r>
            <a:endParaRPr lang="en-US" altLang="en-US" b="1" dirty="0">
              <a:solidFill>
                <a:srgbClr val="FF9900"/>
              </a:solidFill>
              <a:latin typeface="Arial" pitchFamily="34" charset="0"/>
              <a:cs typeface="Arial" pitchFamily="34" charset="0"/>
            </a:endParaRPr>
          </a:p>
          <a:p>
            <a:pPr eaLnBrk="1" hangingPunct="1"/>
            <a:endParaRPr lang="en-US" altLang="en-US" b="1" dirty="0">
              <a:solidFill>
                <a:srgbClr val="FF9900"/>
              </a:solidFill>
              <a:latin typeface="Arial" pitchFamily="34" charset="0"/>
              <a:cs typeface="Arial" pitchFamily="34" charset="0"/>
            </a:endParaRPr>
          </a:p>
        </p:txBody>
      </p:sp>
      <p:pic>
        <p:nvPicPr>
          <p:cNvPr id="13316" name="Picture 4" descr="DICR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62288"/>
            <a:ext cx="5867400"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ChangeArrowheads="1"/>
          </p:cNvSpPr>
          <p:nvPr/>
        </p:nvSpPr>
        <p:spPr bwMode="auto">
          <a:xfrm>
            <a:off x="6019800" y="5148263"/>
            <a:ext cx="22225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800" i="1">
                <a:solidFill>
                  <a:srgbClr val="FF9900"/>
                </a:solidFill>
                <a:latin typeface="Arial" pitchFamily="34" charset="0"/>
                <a:cs typeface="Arial" pitchFamily="34" charset="0"/>
              </a:rPr>
              <a:t>Dicrostachys</a:t>
            </a:r>
          </a:p>
          <a:p>
            <a:pPr eaLnBrk="1" hangingPunct="1"/>
            <a:r>
              <a:rPr lang="en-US" altLang="en-US" sz="2800" i="1">
                <a:solidFill>
                  <a:srgbClr val="FF9900"/>
                </a:solidFill>
                <a:latin typeface="Arial" pitchFamily="34" charset="0"/>
                <a:cs typeface="Arial" pitchFamily="34" charset="0"/>
              </a:rPr>
              <a:t>glomerata</a:t>
            </a:r>
          </a:p>
        </p:txBody>
      </p:sp>
    </p:spTree>
    <p:extLst>
      <p:ext uri="{BB962C8B-B14F-4D97-AF65-F5344CB8AC3E}">
        <p14:creationId xmlns:p14="http://schemas.microsoft.com/office/powerpoint/2010/main" val="117746398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D:\Slides\Senegal_Seasons\cassia_dry_rescan-e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263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D:\Slides\Senegal_Seasons\Cassia_wet_rescan-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396875"/>
            <a:ext cx="9144000"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275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8763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3"/>
          <p:cNvSpPr>
            <a:spLocks noChangeArrowheads="1"/>
          </p:cNvSpPr>
          <p:nvPr/>
        </p:nvSpPr>
        <p:spPr bwMode="auto">
          <a:xfrm>
            <a:off x="1752600" y="76200"/>
            <a:ext cx="405447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r>
              <a:rPr lang="en-US" altLang="en-US" b="1" dirty="0">
                <a:solidFill>
                  <a:schemeClr val="bg1"/>
                </a:solidFill>
                <a:latin typeface="Arial" pitchFamily="34" charset="0"/>
                <a:cs typeface="Arial" pitchFamily="34" charset="0"/>
              </a:rPr>
              <a:t>Sites de </a:t>
            </a:r>
            <a:r>
              <a:rPr lang="en-US" altLang="en-US" b="1" dirty="0" err="1">
                <a:solidFill>
                  <a:schemeClr val="bg1"/>
                </a:solidFill>
                <a:latin typeface="Arial" pitchFamily="34" charset="0"/>
                <a:cs typeface="Arial" pitchFamily="34" charset="0"/>
              </a:rPr>
              <a:t>s</a:t>
            </a:r>
            <a:r>
              <a:rPr lang="en-US" altLang="en-US" b="1" dirty="0" err="1" smtClean="0">
                <a:solidFill>
                  <a:schemeClr val="bg1"/>
                </a:solidFill>
                <a:latin typeface="Arial" pitchFamily="34" charset="0"/>
                <a:cs typeface="Arial" pitchFamily="34" charset="0"/>
              </a:rPr>
              <a:t>uivi</a:t>
            </a:r>
            <a:r>
              <a:rPr lang="en-US" altLang="en-US" b="1" dirty="0" smtClean="0">
                <a:solidFill>
                  <a:schemeClr val="bg1"/>
                </a:solidFill>
                <a:latin typeface="Arial" pitchFamily="34" charset="0"/>
                <a:cs typeface="Arial" pitchFamily="34" charset="0"/>
              </a:rPr>
              <a:t> </a:t>
            </a:r>
            <a:r>
              <a:rPr lang="en-US" altLang="en-US" b="1" dirty="0">
                <a:solidFill>
                  <a:schemeClr val="bg1"/>
                </a:solidFill>
                <a:latin typeface="Arial" pitchFamily="34" charset="0"/>
                <a:cs typeface="Arial" pitchFamily="34" charset="0"/>
              </a:rPr>
              <a:t>permanents</a:t>
            </a:r>
          </a:p>
          <a:p>
            <a:r>
              <a:rPr lang="en-US" altLang="en-US" b="1" dirty="0">
                <a:solidFill>
                  <a:schemeClr val="bg1"/>
                </a:solidFill>
                <a:latin typeface="Arial" pitchFamily="34" charset="0"/>
                <a:cs typeface="Arial" pitchFamily="34" charset="0"/>
              </a:rPr>
              <a:t> (</a:t>
            </a:r>
            <a:r>
              <a:rPr lang="en-US" altLang="en-US" b="1" dirty="0" err="1">
                <a:solidFill>
                  <a:schemeClr val="bg1"/>
                </a:solidFill>
                <a:latin typeface="Arial" pitchFamily="34" charset="0"/>
                <a:cs typeface="Arial" pitchFamily="34" charset="0"/>
              </a:rPr>
              <a:t>Establis</a:t>
            </a:r>
            <a:r>
              <a:rPr lang="en-US" altLang="en-US" b="1" dirty="0">
                <a:solidFill>
                  <a:schemeClr val="bg1"/>
                </a:solidFill>
                <a:latin typeface="Arial" pitchFamily="34" charset="0"/>
                <a:cs typeface="Arial" pitchFamily="34" charset="0"/>
              </a:rPr>
              <a:t> entre 1982-1983)</a:t>
            </a:r>
          </a:p>
        </p:txBody>
      </p:sp>
    </p:spTree>
    <p:extLst>
      <p:ext uri="{BB962C8B-B14F-4D97-AF65-F5344CB8AC3E}">
        <p14:creationId xmlns:p14="http://schemas.microsoft.com/office/powerpoint/2010/main" val="181238991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savanes-en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4813" y="0"/>
            <a:ext cx="4395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5"/>
          <p:cNvSpPr>
            <a:spLocks noChangeArrowheads="1"/>
          </p:cNvSpPr>
          <p:nvPr/>
        </p:nvSpPr>
        <p:spPr bwMode="auto">
          <a:xfrm>
            <a:off x="385762" y="404812"/>
            <a:ext cx="3729038"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b="1" dirty="0" err="1">
                <a:solidFill>
                  <a:srgbClr val="FFFF00"/>
                </a:solidFill>
                <a:latin typeface="Arial" pitchFamily="34" charset="0"/>
                <a:cs typeface="Arial" pitchFamily="34" charset="0"/>
              </a:rPr>
              <a:t>Collecte</a:t>
            </a:r>
            <a:r>
              <a:rPr lang="en-US" altLang="en-US" sz="2000" b="1" dirty="0">
                <a:solidFill>
                  <a:srgbClr val="FFFF00"/>
                </a:solidFill>
                <a:latin typeface="Arial" pitchFamily="34" charset="0"/>
                <a:cs typeface="Arial" pitchFamily="34" charset="0"/>
              </a:rPr>
              <a:t> de </a:t>
            </a:r>
            <a:r>
              <a:rPr lang="en-US" altLang="en-US" sz="2000" b="1" dirty="0" err="1">
                <a:solidFill>
                  <a:srgbClr val="FFFF00"/>
                </a:solidFill>
                <a:latin typeface="Arial" pitchFamily="34" charset="0"/>
                <a:cs typeface="Arial" pitchFamily="34" charset="0"/>
              </a:rPr>
              <a:t>Données</a:t>
            </a:r>
            <a:r>
              <a:rPr lang="en-US" altLang="en-US" sz="2000" b="1" dirty="0">
                <a:solidFill>
                  <a:srgbClr val="FFFF00"/>
                </a:solidFill>
                <a:latin typeface="Arial" pitchFamily="34" charset="0"/>
                <a:cs typeface="Arial" pitchFamily="34" charset="0"/>
              </a:rPr>
              <a:t>:</a:t>
            </a:r>
          </a:p>
          <a:p>
            <a:pPr eaLnBrk="1" hangingPunct="1"/>
            <a:endParaRPr lang="en-US" altLang="en-US" sz="2000" b="1" dirty="0">
              <a:solidFill>
                <a:srgbClr val="FFFF00"/>
              </a:solidFill>
              <a:latin typeface="Arial" pitchFamily="34" charset="0"/>
              <a:cs typeface="Arial" pitchFamily="34" charset="0"/>
            </a:endParaRPr>
          </a:p>
          <a:p>
            <a:pPr eaLnBrk="1" hangingPunct="1">
              <a:buClr>
                <a:srgbClr val="FF9900"/>
              </a:buClr>
              <a:buFontTx/>
              <a:buChar char="•"/>
            </a:pPr>
            <a:r>
              <a:rPr lang="en-US" altLang="en-US" sz="2000" b="1" dirty="0">
                <a:solidFill>
                  <a:srgbClr val="FF9900"/>
                </a:solidFill>
                <a:latin typeface="Arial" pitchFamily="34" charset="0"/>
                <a:cs typeface="Arial" pitchFamily="34" charset="0"/>
              </a:rPr>
              <a:t> Structure de la </a:t>
            </a:r>
            <a:r>
              <a:rPr lang="en-US" altLang="en-US" sz="2000" b="1" dirty="0" err="1">
                <a:solidFill>
                  <a:srgbClr val="FF9900"/>
                </a:solidFill>
                <a:latin typeface="Arial" pitchFamily="34" charset="0"/>
                <a:cs typeface="Arial" pitchFamily="34" charset="0"/>
              </a:rPr>
              <a:t>végétation</a:t>
            </a:r>
            <a:endParaRPr lang="en-US" altLang="en-US" sz="2000" b="1" dirty="0">
              <a:solidFill>
                <a:srgbClr val="FF9900"/>
              </a:solidFill>
              <a:latin typeface="Arial" pitchFamily="34" charset="0"/>
              <a:cs typeface="Arial" pitchFamily="34" charset="0"/>
            </a:endParaRPr>
          </a:p>
          <a:p>
            <a:pPr eaLnBrk="1" hangingPunct="1"/>
            <a:endParaRPr lang="en-US" altLang="en-US" sz="2000" b="1" dirty="0">
              <a:solidFill>
                <a:srgbClr val="FF9900"/>
              </a:solidFill>
              <a:latin typeface="Arial" pitchFamily="34" charset="0"/>
              <a:cs typeface="Arial" pitchFamily="34" charset="0"/>
            </a:endParaRPr>
          </a:p>
          <a:p>
            <a:pPr eaLnBrk="1" hangingPunct="1">
              <a:buFontTx/>
              <a:buChar char="•"/>
            </a:pPr>
            <a:r>
              <a:rPr lang="en-US" altLang="en-US" sz="2000" b="1" dirty="0">
                <a:solidFill>
                  <a:srgbClr val="FF9900"/>
                </a:solidFill>
                <a:latin typeface="Arial" pitchFamily="34" charset="0"/>
                <a:cs typeface="Arial" pitchFamily="34" charset="0"/>
              </a:rPr>
              <a:t> </a:t>
            </a:r>
            <a:r>
              <a:rPr lang="en-US" altLang="en-US" sz="2000" b="1" dirty="0" err="1">
                <a:solidFill>
                  <a:srgbClr val="FF9900"/>
                </a:solidFill>
                <a:latin typeface="Arial" pitchFamily="34" charset="0"/>
                <a:cs typeface="Arial" pitchFamily="34" charset="0"/>
              </a:rPr>
              <a:t>Inventaire</a:t>
            </a:r>
            <a:r>
              <a:rPr lang="en-US" altLang="en-US" sz="2000" b="1" dirty="0">
                <a:solidFill>
                  <a:srgbClr val="FF9900"/>
                </a:solidFill>
                <a:latin typeface="Arial" pitchFamily="34" charset="0"/>
                <a:cs typeface="Arial" pitchFamily="34" charset="0"/>
              </a:rPr>
              <a:t> des </a:t>
            </a:r>
            <a:r>
              <a:rPr lang="en-US" altLang="en-US" sz="2000" b="1" dirty="0" err="1">
                <a:solidFill>
                  <a:srgbClr val="FF9900"/>
                </a:solidFill>
                <a:latin typeface="Arial" pitchFamily="34" charset="0"/>
                <a:cs typeface="Arial" pitchFamily="34" charset="0"/>
              </a:rPr>
              <a:t>espèces</a:t>
            </a:r>
            <a:endParaRPr lang="en-US" altLang="en-US" sz="2000" b="1" dirty="0">
              <a:solidFill>
                <a:srgbClr val="FF9900"/>
              </a:solidFill>
              <a:latin typeface="Arial" pitchFamily="34" charset="0"/>
              <a:cs typeface="Arial" pitchFamily="34" charset="0"/>
            </a:endParaRPr>
          </a:p>
          <a:p>
            <a:pPr eaLnBrk="1" hangingPunct="1"/>
            <a:r>
              <a:rPr lang="en-US" altLang="en-US" sz="2000" b="1" dirty="0">
                <a:solidFill>
                  <a:srgbClr val="FF9900"/>
                </a:solidFill>
                <a:latin typeface="Arial" pitchFamily="34" charset="0"/>
                <a:cs typeface="Arial" pitchFamily="34" charset="0"/>
              </a:rPr>
              <a:t>  et </a:t>
            </a:r>
            <a:r>
              <a:rPr lang="en-US" altLang="en-US" sz="2000" b="1" dirty="0" err="1">
                <a:solidFill>
                  <a:srgbClr val="FF9900"/>
                </a:solidFill>
                <a:latin typeface="Arial" pitchFamily="34" charset="0"/>
                <a:cs typeface="Arial" pitchFamily="34" charset="0"/>
              </a:rPr>
              <a:t>biodiversité</a:t>
            </a:r>
            <a:endParaRPr lang="en-US" altLang="en-US" sz="2000" b="1" dirty="0">
              <a:solidFill>
                <a:srgbClr val="FF9900"/>
              </a:solidFill>
              <a:latin typeface="Arial" pitchFamily="34" charset="0"/>
              <a:cs typeface="Arial" pitchFamily="34" charset="0"/>
            </a:endParaRPr>
          </a:p>
          <a:p>
            <a:pPr eaLnBrk="1" hangingPunct="1"/>
            <a:endParaRPr lang="en-US" altLang="en-US" sz="2000" b="1" dirty="0">
              <a:solidFill>
                <a:srgbClr val="FF9900"/>
              </a:solidFill>
              <a:latin typeface="Arial" pitchFamily="34" charset="0"/>
              <a:cs typeface="Arial" pitchFamily="34" charset="0"/>
            </a:endParaRPr>
          </a:p>
          <a:p>
            <a:pPr eaLnBrk="1" hangingPunct="1">
              <a:buFontTx/>
              <a:buChar char="•"/>
            </a:pPr>
            <a:r>
              <a:rPr lang="en-US" altLang="en-US" sz="2000" b="1" dirty="0">
                <a:solidFill>
                  <a:srgbClr val="FF9900"/>
                </a:solidFill>
                <a:latin typeface="Arial" pitchFamily="34" charset="0"/>
                <a:cs typeface="Arial" pitchFamily="34" charset="0"/>
              </a:rPr>
              <a:t> </a:t>
            </a:r>
            <a:r>
              <a:rPr lang="en-US" altLang="en-US" sz="2000" b="1" dirty="0" err="1">
                <a:solidFill>
                  <a:srgbClr val="FF9900"/>
                </a:solidFill>
                <a:latin typeface="Arial" pitchFamily="34" charset="0"/>
                <a:cs typeface="Arial" pitchFamily="34" charset="0"/>
              </a:rPr>
              <a:t>Mesures</a:t>
            </a:r>
            <a:r>
              <a:rPr lang="en-US" altLang="en-US" sz="2000" b="1" dirty="0">
                <a:solidFill>
                  <a:srgbClr val="FF9900"/>
                </a:solidFill>
                <a:latin typeface="Arial" pitchFamily="34" charset="0"/>
                <a:cs typeface="Arial" pitchFamily="34" charset="0"/>
              </a:rPr>
              <a:t> de </a:t>
            </a:r>
            <a:r>
              <a:rPr lang="en-US" altLang="en-US" sz="2000" b="1" dirty="0" err="1">
                <a:solidFill>
                  <a:srgbClr val="FF9900"/>
                </a:solidFill>
                <a:latin typeface="Arial" pitchFamily="34" charset="0"/>
                <a:cs typeface="Arial" pitchFamily="34" charset="0"/>
              </a:rPr>
              <a:t>carbone</a:t>
            </a:r>
            <a:r>
              <a:rPr lang="en-US" altLang="en-US" sz="2000" b="1" dirty="0">
                <a:solidFill>
                  <a:srgbClr val="FF9900"/>
                </a:solidFill>
                <a:latin typeface="Arial" pitchFamily="34" charset="0"/>
                <a:cs typeface="Arial" pitchFamily="34" charset="0"/>
              </a:rPr>
              <a:t> et</a:t>
            </a:r>
          </a:p>
          <a:p>
            <a:pPr eaLnBrk="1" hangingPunct="1"/>
            <a:r>
              <a:rPr lang="en-US" altLang="en-US" sz="2000" b="1" dirty="0">
                <a:solidFill>
                  <a:srgbClr val="FF9900"/>
                </a:solidFill>
                <a:latin typeface="Arial" pitchFamily="34" charset="0"/>
                <a:cs typeface="Arial" pitchFamily="34" charset="0"/>
              </a:rPr>
              <a:t>  de </a:t>
            </a:r>
            <a:r>
              <a:rPr lang="en-US" altLang="en-US" sz="2000" b="1" dirty="0" err="1">
                <a:solidFill>
                  <a:srgbClr val="FF9900"/>
                </a:solidFill>
                <a:latin typeface="Arial" pitchFamily="34" charset="0"/>
                <a:cs typeface="Arial" pitchFamily="34" charset="0"/>
              </a:rPr>
              <a:t>biomasse</a:t>
            </a:r>
            <a:endParaRPr lang="en-US" altLang="en-US" sz="2000" b="1" dirty="0">
              <a:solidFill>
                <a:srgbClr val="FF9900"/>
              </a:solidFill>
              <a:latin typeface="Arial" pitchFamily="34" charset="0"/>
              <a:cs typeface="Arial" pitchFamily="34" charset="0"/>
            </a:endParaRPr>
          </a:p>
          <a:p>
            <a:pPr eaLnBrk="1" hangingPunct="1"/>
            <a:endParaRPr lang="en-US" altLang="en-US" sz="2000" b="1" dirty="0">
              <a:solidFill>
                <a:srgbClr val="FF9900"/>
              </a:solidFill>
              <a:latin typeface="Arial" pitchFamily="34" charset="0"/>
              <a:cs typeface="Arial" pitchFamily="34" charset="0"/>
            </a:endParaRPr>
          </a:p>
          <a:p>
            <a:pPr eaLnBrk="1" hangingPunct="1">
              <a:buFontTx/>
              <a:buChar char="•"/>
            </a:pPr>
            <a:r>
              <a:rPr lang="en-US" altLang="en-US" sz="2000" b="1" dirty="0">
                <a:solidFill>
                  <a:srgbClr val="FF9900"/>
                </a:solidFill>
                <a:latin typeface="Arial" pitchFamily="34" charset="0"/>
                <a:cs typeface="Arial" pitchFamily="34" charset="0"/>
              </a:rPr>
              <a:t> Evaluation des </a:t>
            </a:r>
            <a:r>
              <a:rPr lang="en-US" altLang="en-US" sz="2000" b="1" dirty="0" err="1">
                <a:solidFill>
                  <a:srgbClr val="FF9900"/>
                </a:solidFill>
                <a:latin typeface="Arial" pitchFamily="34" charset="0"/>
                <a:cs typeface="Arial" pitchFamily="34" charset="0"/>
              </a:rPr>
              <a:t>pressions</a:t>
            </a:r>
            <a:endParaRPr lang="en-US" altLang="en-US" sz="2000" b="1" dirty="0">
              <a:solidFill>
                <a:srgbClr val="FF9900"/>
              </a:solidFill>
              <a:latin typeface="Arial" pitchFamily="34" charset="0"/>
              <a:cs typeface="Arial" pitchFamily="34" charset="0"/>
            </a:endParaRPr>
          </a:p>
          <a:p>
            <a:pPr eaLnBrk="1" hangingPunct="1"/>
            <a:r>
              <a:rPr lang="en-US" altLang="en-US" sz="2000" b="1" dirty="0">
                <a:solidFill>
                  <a:srgbClr val="FF9900"/>
                </a:solidFill>
                <a:latin typeface="Arial" pitchFamily="34" charset="0"/>
                <a:cs typeface="Arial" pitchFamily="34" charset="0"/>
              </a:rPr>
              <a:t>  </a:t>
            </a:r>
            <a:r>
              <a:rPr lang="en-US" altLang="en-US" sz="2000" b="1" dirty="0" err="1">
                <a:solidFill>
                  <a:srgbClr val="FF9900"/>
                </a:solidFill>
                <a:latin typeface="Arial" pitchFamily="34" charset="0"/>
                <a:cs typeface="Arial" pitchFamily="34" charset="0"/>
              </a:rPr>
              <a:t>anthropiques</a:t>
            </a:r>
            <a:r>
              <a:rPr lang="en-US" altLang="en-US" sz="2000" b="1" dirty="0">
                <a:solidFill>
                  <a:srgbClr val="FF9900"/>
                </a:solidFill>
                <a:latin typeface="Arial" pitchFamily="34" charset="0"/>
                <a:cs typeface="Arial" pitchFamily="34" charset="0"/>
              </a:rPr>
              <a:t> et </a:t>
            </a:r>
            <a:r>
              <a:rPr lang="en-US" altLang="en-US" sz="2000" b="1" dirty="0" err="1">
                <a:solidFill>
                  <a:srgbClr val="FF9900"/>
                </a:solidFill>
                <a:latin typeface="Arial" pitchFamily="34" charset="0"/>
                <a:cs typeface="Arial" pitchFamily="34" charset="0"/>
              </a:rPr>
              <a:t>climatiques</a:t>
            </a:r>
            <a:endParaRPr lang="en-US" altLang="en-US" sz="2000" b="1" dirty="0">
              <a:solidFill>
                <a:srgbClr val="FF9900"/>
              </a:solidFill>
              <a:latin typeface="Arial" pitchFamily="34" charset="0"/>
              <a:cs typeface="Arial" pitchFamily="34" charset="0"/>
            </a:endParaRPr>
          </a:p>
        </p:txBody>
      </p:sp>
    </p:spTree>
    <p:extLst>
      <p:ext uri="{BB962C8B-B14F-4D97-AF65-F5344CB8AC3E}">
        <p14:creationId xmlns:p14="http://schemas.microsoft.com/office/powerpoint/2010/main" val="41105053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04800" y="228600"/>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dirty="0">
                <a:solidFill>
                  <a:srgbClr val="FF9900"/>
                </a:solidFill>
              </a:rPr>
              <a:t>Field Data </a:t>
            </a:r>
            <a:r>
              <a:rPr lang="en-US" sz="2400" dirty="0" smtClean="0">
                <a:solidFill>
                  <a:srgbClr val="FF9900"/>
                </a:solidFill>
              </a:rPr>
              <a:t>Collection: Species identification and biodiversity </a:t>
            </a:r>
            <a:endParaRPr lang="en-US" sz="2400" dirty="0">
              <a:solidFill>
                <a:srgbClr val="FF9900"/>
              </a:solidFill>
            </a:endParaRPr>
          </a:p>
          <a:p>
            <a:pPr eaLnBrk="1" hangingPunct="1"/>
            <a:endParaRPr lang="en-US" sz="2400" dirty="0">
              <a:solidFill>
                <a:srgbClr val="FF9900"/>
              </a:solidFill>
            </a:endParaRPr>
          </a:p>
        </p:txBody>
      </p:sp>
      <p:pic>
        <p:nvPicPr>
          <p:cNvPr id="5122" name="Picture 2" descr="D:\slides-desktop\Niger_Ader\A_albid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96" y="2895600"/>
            <a:ext cx="2848067"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slides-desktop\Niger_Ader\Bosci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96" y="4917981"/>
            <a:ext cx="2880804" cy="19400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slides-desktop\Niger_Ader\Bauhini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71650" y="822960"/>
            <a:ext cx="287235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slides-desktop\Niger_Ader\Securidac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95934" y="2895600"/>
            <a:ext cx="2848066"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slides-desktop\Niger_Ader\Zizyphu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98077" y="4937760"/>
            <a:ext cx="2845923"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slides-desktop\Niger_Ader\Prosopis_af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796" y="795654"/>
            <a:ext cx="2880804" cy="1947546"/>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slides-desktop\Niger_Ader\Piliostigma.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47967" y="839976"/>
            <a:ext cx="2848066"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slides-desktop\Niger_Ader\Sclerocarya_b.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64498" y="2965042"/>
            <a:ext cx="2840413"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D:\slides-desktop\Niger_Ader\Tamarindu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7967" y="4941359"/>
            <a:ext cx="2845922"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77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ite301_ferlo_9may82-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0010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846622" y="76200"/>
            <a:ext cx="35541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i="0" dirty="0" smtClean="0">
                <a:solidFill>
                  <a:srgbClr val="FFC000"/>
                </a:solidFill>
                <a:latin typeface="Arial" charset="0"/>
              </a:rPr>
              <a:t>Savane arbustive</a:t>
            </a:r>
            <a:endParaRPr lang="en-US" altLang="en-US" dirty="0">
              <a:solidFill>
                <a:srgbClr val="FFC000"/>
              </a:solidFill>
            </a:endParaRPr>
          </a:p>
        </p:txBody>
      </p:sp>
    </p:spTree>
    <p:extLst>
      <p:ext uri="{BB962C8B-B14F-4D97-AF65-F5344CB8AC3E}">
        <p14:creationId xmlns:p14="http://schemas.microsoft.com/office/powerpoint/2010/main" val="237313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ite301_ferlo_27sep82-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92162"/>
            <a:ext cx="9144000"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846622" y="76200"/>
            <a:ext cx="35541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i="0" dirty="0" smtClean="0">
                <a:solidFill>
                  <a:srgbClr val="FFC000"/>
                </a:solidFill>
                <a:latin typeface="Arial" charset="0"/>
              </a:rPr>
              <a:t>Savane arbustive</a:t>
            </a:r>
            <a:endParaRPr lang="en-US" altLang="en-US" dirty="0">
              <a:solidFill>
                <a:srgbClr val="FFC000"/>
              </a:solidFill>
            </a:endParaRPr>
          </a:p>
        </p:txBody>
      </p:sp>
    </p:spTree>
    <p:extLst>
      <p:ext uri="{BB962C8B-B14F-4D97-AF65-F5344CB8AC3E}">
        <p14:creationId xmlns:p14="http://schemas.microsoft.com/office/powerpoint/2010/main" val="7658217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D:\Slides\Senegal_Seasons\acaciadry-en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57225"/>
            <a:ext cx="91440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676400" y="76200"/>
            <a:ext cx="57855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pPr>
            <a:r>
              <a:rPr lang="fr-FR" altLang="en-US" b="1" dirty="0" smtClean="0">
                <a:solidFill>
                  <a:srgbClr val="FFC000"/>
                </a:solidFill>
                <a:latin typeface="Arial" charset="0"/>
              </a:rPr>
              <a:t>Savane arborée </a:t>
            </a:r>
            <a:r>
              <a:rPr lang="fr-FR" altLang="en-US" b="1" dirty="0">
                <a:solidFill>
                  <a:srgbClr val="FFC000"/>
                </a:solidFill>
                <a:latin typeface="Arial" charset="0"/>
              </a:rPr>
              <a:t>(Sahélienne)</a:t>
            </a:r>
            <a:endParaRPr lang="en-US" altLang="en-US" dirty="0">
              <a:solidFill>
                <a:srgbClr val="FFC000"/>
              </a:solidFill>
            </a:endParaRPr>
          </a:p>
          <a:p>
            <a:pPr eaLnBrk="1" hangingPunct="1">
              <a:spcBef>
                <a:spcPct val="0"/>
              </a:spcBef>
              <a:buFontTx/>
              <a:buNone/>
            </a:pPr>
            <a:endParaRPr lang="en-US" altLang="en-US" dirty="0">
              <a:solidFill>
                <a:srgbClr val="FFC000"/>
              </a:solidFill>
            </a:endParaRPr>
          </a:p>
        </p:txBody>
      </p:sp>
    </p:spTree>
    <p:extLst>
      <p:ext uri="{BB962C8B-B14F-4D97-AF65-F5344CB8AC3E}">
        <p14:creationId xmlns:p14="http://schemas.microsoft.com/office/powerpoint/2010/main" val="471023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53" descr="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799" y="2531267"/>
            <a:ext cx="4542668" cy="2926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56" descr="niger_wetlands194-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11611" y="2514600"/>
            <a:ext cx="3894815" cy="29260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en-US" sz="3200" dirty="0" smtClean="0">
                <a:solidFill>
                  <a:srgbClr val="FFC000"/>
                </a:solidFill>
                <a:latin typeface="Arial" pitchFamily="34" charset="0"/>
                <a:cs typeface="Arial" pitchFamily="34" charset="0"/>
              </a:rPr>
              <a:t>Le Centre EROS: la plus grande archive d’imagerie satellitaire au monde</a:t>
            </a:r>
            <a:endParaRPr lang="fr-FR" altLang="en-US" sz="3200" dirty="0">
              <a:solidFill>
                <a:srgbClr val="FFC000"/>
              </a:solidFill>
              <a:latin typeface="Arial" pitchFamily="34" charset="0"/>
              <a:cs typeface="Arial" pitchFamily="34" charset="0"/>
            </a:endParaRPr>
          </a:p>
        </p:txBody>
      </p:sp>
      <p:pic>
        <p:nvPicPr>
          <p:cNvPr id="5" name="Picture 4" descr="Image of small USGS Identifier"/>
          <p:cNvPicPr>
            <a:picLocks noChangeAspect="1" noChangeArrowheads="1"/>
          </p:cNvPicPr>
          <p:nvPr/>
        </p:nvPicPr>
        <p:blipFill>
          <a:blip r:embed="rId4">
            <a:lum bright="100000"/>
            <a:extLst>
              <a:ext uri="{28A0092B-C50C-407E-A947-70E740481C1C}">
                <a14:useLocalDpi xmlns:a14="http://schemas.microsoft.com/office/drawing/2010/main"/>
              </a:ext>
            </a:extLst>
          </a:blip>
          <a:srcRect/>
          <a:stretch>
            <a:fillRect/>
          </a:stretch>
        </p:blipFill>
        <p:spPr bwMode="black">
          <a:xfrm>
            <a:off x="304800" y="6248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8059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3" descr="D:\Slides\Senegal_Seasons\acaciawet-s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66750"/>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676400" y="76200"/>
            <a:ext cx="57855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pPr>
            <a:r>
              <a:rPr lang="fr-FR" altLang="en-US" b="1" dirty="0" smtClean="0">
                <a:solidFill>
                  <a:srgbClr val="FFC000"/>
                </a:solidFill>
                <a:latin typeface="Arial" charset="0"/>
              </a:rPr>
              <a:t>Savane arborée </a:t>
            </a:r>
            <a:r>
              <a:rPr lang="fr-FR" altLang="en-US" b="1" dirty="0">
                <a:solidFill>
                  <a:srgbClr val="FFC000"/>
                </a:solidFill>
                <a:latin typeface="Arial" charset="0"/>
              </a:rPr>
              <a:t>(Sahélienne)</a:t>
            </a:r>
            <a:endParaRPr lang="en-US" altLang="en-US" dirty="0">
              <a:solidFill>
                <a:srgbClr val="FFC000"/>
              </a:solidFill>
            </a:endParaRPr>
          </a:p>
          <a:p>
            <a:pPr eaLnBrk="1" hangingPunct="1">
              <a:spcBef>
                <a:spcPct val="0"/>
              </a:spcBef>
              <a:buFontTx/>
              <a:buNone/>
            </a:pPr>
            <a:endParaRPr lang="en-US" altLang="en-US" dirty="0">
              <a:solidFill>
                <a:srgbClr val="FFC000"/>
              </a:solidFill>
            </a:endParaRPr>
          </a:p>
        </p:txBody>
      </p:sp>
    </p:spTree>
    <p:extLst>
      <p:ext uri="{BB962C8B-B14F-4D97-AF65-F5344CB8AC3E}">
        <p14:creationId xmlns:p14="http://schemas.microsoft.com/office/powerpoint/2010/main" val="1030769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D:\Site-photos\Koussanar_13feb8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27075"/>
            <a:ext cx="9144000"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600200" y="0"/>
            <a:ext cx="5987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dirty="0" smtClean="0">
                <a:solidFill>
                  <a:srgbClr val="FFC000"/>
                </a:solidFill>
                <a:latin typeface="Arial" charset="0"/>
              </a:rPr>
              <a:t>Savane boisée (Soudanienne)</a:t>
            </a:r>
            <a:endParaRPr lang="en-US" altLang="en-US" dirty="0">
              <a:solidFill>
                <a:srgbClr val="FFC000"/>
              </a:solidFill>
            </a:endParaRPr>
          </a:p>
        </p:txBody>
      </p:sp>
    </p:spTree>
    <p:extLst>
      <p:ext uri="{BB962C8B-B14F-4D97-AF65-F5344CB8AC3E}">
        <p14:creationId xmlns:p14="http://schemas.microsoft.com/office/powerpoint/2010/main" val="2301092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D:\Site-photos\Koussanar_2oct8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5" y="727075"/>
            <a:ext cx="9144000"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600200" y="24825"/>
            <a:ext cx="5987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dirty="0" smtClean="0">
                <a:solidFill>
                  <a:srgbClr val="FFC000"/>
                </a:solidFill>
                <a:latin typeface="Arial" charset="0"/>
              </a:rPr>
              <a:t>Savane boisée (Soudanienne)</a:t>
            </a:r>
            <a:endParaRPr lang="en-US" altLang="en-US" dirty="0">
              <a:solidFill>
                <a:srgbClr val="FFC000"/>
              </a:solidFill>
            </a:endParaRPr>
          </a:p>
        </p:txBody>
      </p:sp>
    </p:spTree>
    <p:extLst>
      <p:ext uri="{BB962C8B-B14F-4D97-AF65-F5344CB8AC3E}">
        <p14:creationId xmlns:p14="http://schemas.microsoft.com/office/powerpoint/2010/main" val="556624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1026" descr="muddy_road_e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0"/>
            <a:ext cx="5638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7" name="Picture 1027" descr="chevy_mud_e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2763"/>
            <a:ext cx="5715000"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23389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Baobab_dust-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971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Slides\Senegal_newscan\Bodian_soudanica_12apr84-enh.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 y="801988"/>
            <a:ext cx="9144000" cy="60560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8950079" cy="523220"/>
          </a:xfrm>
          <a:prstGeom prst="rect">
            <a:avLst/>
          </a:prstGeom>
        </p:spPr>
        <p:txBody>
          <a:bodyPr wrap="none">
            <a:spAutoFit/>
          </a:bodyPr>
          <a:lstStyle/>
          <a:p>
            <a:r>
              <a:rPr lang="en-US" sz="2800" dirty="0" smtClean="0">
                <a:solidFill>
                  <a:srgbClr val="FFC000"/>
                </a:solidFill>
              </a:rPr>
              <a:t>Missions de Terrain en 1982-1984 avec </a:t>
            </a:r>
            <a:r>
              <a:rPr lang="en-US" sz="2800" dirty="0" err="1" smtClean="0">
                <a:solidFill>
                  <a:srgbClr val="FFC000"/>
                </a:solidFill>
              </a:rPr>
              <a:t>Alphousseyni</a:t>
            </a:r>
            <a:r>
              <a:rPr lang="en-US" sz="2800" dirty="0" smtClean="0">
                <a:solidFill>
                  <a:srgbClr val="FFC000"/>
                </a:solidFill>
              </a:rPr>
              <a:t> </a:t>
            </a:r>
            <a:r>
              <a:rPr lang="en-US" sz="2800" dirty="0" err="1" smtClean="0">
                <a:solidFill>
                  <a:srgbClr val="FFC000"/>
                </a:solidFill>
              </a:rPr>
              <a:t>Bodian</a:t>
            </a:r>
            <a:endParaRPr lang="en-US" sz="2800" dirty="0"/>
          </a:p>
        </p:txBody>
      </p:sp>
    </p:spTree>
    <p:extLst>
      <p:ext uri="{BB962C8B-B14F-4D97-AF65-F5344CB8AC3E}">
        <p14:creationId xmlns:p14="http://schemas.microsoft.com/office/powerpoint/2010/main" val="4255934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My Documents\My Pictures\Feb-2014-Melissa\BirdsandMisc\_MG_202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574"/>
          <a:stretch/>
        </p:blipFill>
        <p:spPr bwMode="auto">
          <a:xfrm>
            <a:off x="0" y="-1"/>
            <a:ext cx="9144000" cy="6856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126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My Documents\My Pictures\Feb-2014-Melissa\BirdsandMisc\_MG_161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005" r="2519"/>
          <a:stretch/>
        </p:blipFill>
        <p:spPr bwMode="auto">
          <a:xfrm>
            <a:off x="0" y="10885"/>
            <a:ext cx="9144000" cy="684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599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amping_en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457200"/>
            <a:ext cx="9144000"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93945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Yonofere_Peul-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440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226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04800" y="304800"/>
            <a:ext cx="8458200" cy="30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762000" eaLnBrk="0" hangingPunct="0">
              <a:spcBef>
                <a:spcPct val="20000"/>
              </a:spcBef>
              <a:buChar char="•"/>
              <a:defRPr sz="3200">
                <a:solidFill>
                  <a:schemeClr val="tx1"/>
                </a:solidFill>
                <a:latin typeface="Times New Roman" pitchFamily="18" charset="0"/>
              </a:defRPr>
            </a:lvl1pPr>
            <a:lvl2pPr marL="571500" indent="-285750" algn="l" defTabSz="762000" eaLnBrk="0" hangingPunct="0">
              <a:spcBef>
                <a:spcPct val="20000"/>
              </a:spcBef>
              <a:buChar char="–"/>
              <a:defRPr sz="2800">
                <a:solidFill>
                  <a:schemeClr val="tx1"/>
                </a:solidFill>
                <a:latin typeface="Times New Roman" pitchFamily="18" charset="0"/>
              </a:defRPr>
            </a:lvl2pPr>
            <a:lvl3pPr marL="1143000" indent="-228600" algn="l" defTabSz="762000" eaLnBrk="0" hangingPunct="0">
              <a:spcBef>
                <a:spcPct val="20000"/>
              </a:spcBef>
              <a:buChar char="•"/>
              <a:defRPr sz="2400">
                <a:solidFill>
                  <a:schemeClr val="tx1"/>
                </a:solidFill>
                <a:latin typeface="Times New Roman" pitchFamily="18" charset="0"/>
              </a:defRPr>
            </a:lvl3pPr>
            <a:lvl4pPr marL="1714500" indent="-228600" algn="l" defTabSz="762000" eaLnBrk="0" hangingPunct="0">
              <a:spcBef>
                <a:spcPct val="20000"/>
              </a:spcBef>
              <a:buChar char="–"/>
              <a:defRPr sz="2000">
                <a:solidFill>
                  <a:schemeClr val="tx1"/>
                </a:solidFill>
                <a:latin typeface="Times New Roman" pitchFamily="18" charset="0"/>
              </a:defRPr>
            </a:lvl4pPr>
            <a:lvl5pPr marL="2286000" indent="-228600" algn="l" defTabSz="762000" eaLnBrk="0" hangingPunct="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2800" b="1" dirty="0" smtClean="0">
                <a:solidFill>
                  <a:srgbClr val="FF9900"/>
                </a:solidFill>
                <a:latin typeface="Arial" charset="0"/>
              </a:rPr>
              <a:t>Pourquoi cartographier la dynamique de l’occupation des terres?</a:t>
            </a:r>
            <a:endParaRPr lang="fr-FR" altLang="en-US" sz="2800" b="1" dirty="0">
              <a:solidFill>
                <a:srgbClr val="FF9900"/>
              </a:solidFill>
              <a:latin typeface="Arial" charset="0"/>
            </a:endParaRPr>
          </a:p>
          <a:p>
            <a:pPr algn="ctr">
              <a:lnSpc>
                <a:spcPct val="90000"/>
              </a:lnSpc>
              <a:spcBef>
                <a:spcPct val="0"/>
              </a:spcBef>
              <a:buFontTx/>
              <a:buNone/>
            </a:pPr>
            <a:endParaRPr lang="fr-FR" altLang="en-US" sz="2800" b="1" dirty="0">
              <a:solidFill>
                <a:srgbClr val="FF9900"/>
              </a:solidFill>
              <a:latin typeface="Arial" charset="0"/>
            </a:endParaRPr>
          </a:p>
          <a:p>
            <a:pPr algn="ctr">
              <a:spcBef>
                <a:spcPct val="0"/>
              </a:spcBef>
              <a:buFontTx/>
              <a:buNone/>
            </a:pPr>
            <a:r>
              <a:rPr lang="fr-FR" altLang="en-US" sz="2800" dirty="0" smtClean="0">
                <a:solidFill>
                  <a:srgbClr val="FFFF00"/>
                </a:solidFill>
                <a:latin typeface="Arial" charset="0"/>
              </a:rPr>
              <a:t>Comprendre l’évolution </a:t>
            </a:r>
            <a:r>
              <a:rPr lang="fr-FR" altLang="en-US" sz="2800" dirty="0">
                <a:solidFill>
                  <a:srgbClr val="FFFF00"/>
                </a:solidFill>
                <a:latin typeface="Arial" charset="0"/>
              </a:rPr>
              <a:t>de l’utilisation </a:t>
            </a:r>
            <a:r>
              <a:rPr lang="fr-FR" altLang="en-US" sz="2800" dirty="0" smtClean="0">
                <a:solidFill>
                  <a:srgbClr val="FFFF00"/>
                </a:solidFill>
                <a:latin typeface="Arial" charset="0"/>
              </a:rPr>
              <a:t>et </a:t>
            </a:r>
            <a:r>
              <a:rPr lang="fr-FR" altLang="en-US" sz="2800" dirty="0">
                <a:solidFill>
                  <a:srgbClr val="FFFF00"/>
                </a:solidFill>
                <a:latin typeface="Arial" charset="0"/>
              </a:rPr>
              <a:t>de la gestion des terres </a:t>
            </a:r>
            <a:r>
              <a:rPr lang="fr-FR" altLang="en-US" sz="2800" dirty="0" smtClean="0">
                <a:solidFill>
                  <a:srgbClr val="FFFF00"/>
                </a:solidFill>
                <a:latin typeface="Arial" charset="0"/>
              </a:rPr>
              <a:t>pour aider </a:t>
            </a:r>
            <a:r>
              <a:rPr lang="fr-FR" altLang="en-US" sz="2800" dirty="0">
                <a:solidFill>
                  <a:srgbClr val="FFFF00"/>
                </a:solidFill>
                <a:latin typeface="Arial" charset="0"/>
              </a:rPr>
              <a:t>les nations </a:t>
            </a:r>
            <a:r>
              <a:rPr lang="fr-FR" altLang="en-US" sz="2800" dirty="0" smtClean="0">
                <a:solidFill>
                  <a:srgbClr val="FFFF00"/>
                </a:solidFill>
                <a:latin typeface="Arial" charset="0"/>
              </a:rPr>
              <a:t/>
            </a:r>
            <a:br>
              <a:rPr lang="fr-FR" altLang="en-US" sz="2800" dirty="0" smtClean="0">
                <a:solidFill>
                  <a:srgbClr val="FFFF00"/>
                </a:solidFill>
                <a:latin typeface="Arial" charset="0"/>
              </a:rPr>
            </a:br>
            <a:r>
              <a:rPr lang="fr-FR" altLang="en-US" sz="2800" dirty="0" smtClean="0">
                <a:solidFill>
                  <a:srgbClr val="FFFF00"/>
                </a:solidFill>
                <a:latin typeface="Arial" charset="0"/>
              </a:rPr>
              <a:t>à </a:t>
            </a:r>
            <a:r>
              <a:rPr lang="fr-FR" altLang="en-US" sz="2800" u="sng" dirty="0">
                <a:solidFill>
                  <a:srgbClr val="FFFF00"/>
                </a:solidFill>
                <a:latin typeface="Arial" charset="0"/>
              </a:rPr>
              <a:t>équilibrer</a:t>
            </a:r>
            <a:r>
              <a:rPr lang="fr-FR" altLang="en-US" sz="2800" dirty="0">
                <a:solidFill>
                  <a:srgbClr val="FFFF00"/>
                </a:solidFill>
                <a:latin typeface="Arial" charset="0"/>
              </a:rPr>
              <a:t> leur production alimentaire avec la préservation de leurs ressources naturelles</a:t>
            </a:r>
          </a:p>
        </p:txBody>
      </p:sp>
      <p:pic>
        <p:nvPicPr>
          <p:cNvPr id="6147" name="Picture 3" descr="YEN 1a"/>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932238"/>
            <a:ext cx="44799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YEN 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64075" y="3932238"/>
            <a:ext cx="44799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1676400" y="3962400"/>
            <a:ext cx="977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eaLnBrk="0" hangingPunct="0">
              <a:spcBef>
                <a:spcPct val="20000"/>
              </a:spcBef>
              <a:buChar char="•"/>
              <a:defRPr sz="3200">
                <a:solidFill>
                  <a:schemeClr val="tx1"/>
                </a:solidFill>
                <a:latin typeface="Times New Roman" pitchFamily="18" charset="0"/>
              </a:defRPr>
            </a:lvl1pPr>
            <a:lvl2pPr marL="571500" indent="-285750" algn="l" defTabSz="762000" eaLnBrk="0" hangingPunct="0">
              <a:spcBef>
                <a:spcPct val="20000"/>
              </a:spcBef>
              <a:buChar char="–"/>
              <a:defRPr sz="2800">
                <a:solidFill>
                  <a:schemeClr val="tx1"/>
                </a:solidFill>
                <a:latin typeface="Times New Roman" pitchFamily="18" charset="0"/>
              </a:defRPr>
            </a:lvl2pPr>
            <a:lvl3pPr marL="1143000" indent="-228600" algn="l" defTabSz="762000" eaLnBrk="0" hangingPunct="0">
              <a:spcBef>
                <a:spcPct val="20000"/>
              </a:spcBef>
              <a:buChar char="•"/>
              <a:defRPr sz="2400">
                <a:solidFill>
                  <a:schemeClr val="tx1"/>
                </a:solidFill>
                <a:latin typeface="Times New Roman" pitchFamily="18" charset="0"/>
              </a:defRPr>
            </a:lvl3pPr>
            <a:lvl4pPr marL="1714500" indent="-228600" algn="l" defTabSz="762000" eaLnBrk="0" hangingPunct="0">
              <a:spcBef>
                <a:spcPct val="20000"/>
              </a:spcBef>
              <a:buChar char="–"/>
              <a:defRPr sz="2000">
                <a:solidFill>
                  <a:schemeClr val="tx1"/>
                </a:solidFill>
                <a:latin typeface="Times New Roman" pitchFamily="18" charset="0"/>
              </a:defRPr>
            </a:lvl4pPr>
            <a:lvl5pPr marL="2286000" indent="-228600" algn="l" defTabSz="762000" eaLnBrk="0" hangingPunct="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fr-FR" altLang="en-US" sz="2800" b="1" dirty="0">
                <a:solidFill>
                  <a:schemeClr val="bg1">
                    <a:lumMod val="75000"/>
                    <a:lumOff val="25000"/>
                  </a:schemeClr>
                </a:solidFill>
                <a:latin typeface="Arial" charset="0"/>
              </a:rPr>
              <a:t>1984</a:t>
            </a:r>
            <a:endParaRPr lang="fr-FR" altLang="en-US" b="1" dirty="0">
              <a:solidFill>
                <a:schemeClr val="bg1">
                  <a:lumMod val="75000"/>
                  <a:lumOff val="25000"/>
                </a:schemeClr>
              </a:solidFill>
              <a:latin typeface="Arial" charset="0"/>
            </a:endParaRPr>
          </a:p>
        </p:txBody>
      </p:sp>
      <p:sp>
        <p:nvSpPr>
          <p:cNvPr id="6150" name="Text Box 6"/>
          <p:cNvSpPr txBox="1">
            <a:spLocks noChangeArrowheads="1"/>
          </p:cNvSpPr>
          <p:nvPr/>
        </p:nvSpPr>
        <p:spPr bwMode="auto">
          <a:xfrm>
            <a:off x="6324600" y="3962400"/>
            <a:ext cx="977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eaLnBrk="0" hangingPunct="0">
              <a:spcBef>
                <a:spcPct val="20000"/>
              </a:spcBef>
              <a:buChar char="•"/>
              <a:defRPr sz="3200">
                <a:solidFill>
                  <a:schemeClr val="tx1"/>
                </a:solidFill>
                <a:latin typeface="Times New Roman" pitchFamily="18" charset="0"/>
              </a:defRPr>
            </a:lvl1pPr>
            <a:lvl2pPr marL="571500" indent="-285750" algn="l" defTabSz="762000" eaLnBrk="0" hangingPunct="0">
              <a:spcBef>
                <a:spcPct val="20000"/>
              </a:spcBef>
              <a:buChar char="–"/>
              <a:defRPr sz="2800">
                <a:solidFill>
                  <a:schemeClr val="tx1"/>
                </a:solidFill>
                <a:latin typeface="Times New Roman" pitchFamily="18" charset="0"/>
              </a:defRPr>
            </a:lvl2pPr>
            <a:lvl3pPr marL="1143000" indent="-228600" algn="l" defTabSz="762000" eaLnBrk="0" hangingPunct="0">
              <a:spcBef>
                <a:spcPct val="20000"/>
              </a:spcBef>
              <a:buChar char="•"/>
              <a:defRPr sz="2400">
                <a:solidFill>
                  <a:schemeClr val="tx1"/>
                </a:solidFill>
                <a:latin typeface="Times New Roman" pitchFamily="18" charset="0"/>
              </a:defRPr>
            </a:lvl3pPr>
            <a:lvl4pPr marL="1714500" indent="-228600" algn="l" defTabSz="762000" eaLnBrk="0" hangingPunct="0">
              <a:spcBef>
                <a:spcPct val="20000"/>
              </a:spcBef>
              <a:buChar char="–"/>
              <a:defRPr sz="2000">
                <a:solidFill>
                  <a:schemeClr val="tx1"/>
                </a:solidFill>
                <a:latin typeface="Times New Roman" pitchFamily="18" charset="0"/>
              </a:defRPr>
            </a:lvl4pPr>
            <a:lvl5pPr marL="2286000" indent="-228600" algn="l" defTabSz="762000" eaLnBrk="0" hangingPunct="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fr-FR" altLang="en-US" sz="2800" b="1" dirty="0">
                <a:solidFill>
                  <a:schemeClr val="bg1">
                    <a:lumMod val="75000"/>
                    <a:lumOff val="25000"/>
                  </a:schemeClr>
                </a:solidFill>
                <a:latin typeface="Arial" charset="0"/>
              </a:rPr>
              <a:t>1997</a:t>
            </a:r>
          </a:p>
        </p:txBody>
      </p:sp>
    </p:spTree>
    <p:extLst>
      <p:ext uri="{BB962C8B-B14F-4D97-AF65-F5344CB8AC3E}">
        <p14:creationId xmlns:p14="http://schemas.microsoft.com/office/powerpoint/2010/main" val="3602503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cessna_refuel_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753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0" y="12059"/>
            <a:ext cx="5036250" cy="461665"/>
          </a:xfrm>
          <a:prstGeom prst="rect">
            <a:avLst/>
          </a:prstGeom>
        </p:spPr>
        <p:txBody>
          <a:bodyPr wrap="none">
            <a:spAutoFit/>
          </a:bodyPr>
          <a:lstStyle/>
          <a:p>
            <a:r>
              <a:rPr lang="en-US" sz="2400" b="1" dirty="0" err="1" smtClean="0">
                <a:solidFill>
                  <a:srgbClr val="FF9900"/>
                </a:solidFill>
              </a:rPr>
              <a:t>Vols</a:t>
            </a:r>
            <a:r>
              <a:rPr lang="en-US" sz="2400" b="1" dirty="0" smtClean="0">
                <a:solidFill>
                  <a:srgbClr val="FF9900"/>
                </a:solidFill>
              </a:rPr>
              <a:t> </a:t>
            </a:r>
            <a:r>
              <a:rPr lang="en-US" sz="2400" b="1" dirty="0" err="1" smtClean="0">
                <a:solidFill>
                  <a:srgbClr val="FF9900"/>
                </a:solidFill>
              </a:rPr>
              <a:t>systématiques</a:t>
            </a:r>
            <a:r>
              <a:rPr lang="en-US" sz="2400" b="1" dirty="0" smtClean="0">
                <a:solidFill>
                  <a:srgbClr val="FF9900"/>
                </a:solidFill>
              </a:rPr>
              <a:t> de reconnaissance</a:t>
            </a:r>
            <a:endParaRPr lang="en-US" sz="2400" dirty="0"/>
          </a:p>
        </p:txBody>
      </p:sp>
    </p:spTree>
    <p:extLst>
      <p:ext uri="{BB962C8B-B14F-4D97-AF65-F5344CB8AC3E}">
        <p14:creationId xmlns:p14="http://schemas.microsoft.com/office/powerpoint/2010/main" val="2194242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descr="Khossanto_vertic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86" y="606425"/>
            <a:ext cx="9144000" cy="6175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28800" y="43934"/>
            <a:ext cx="5744521" cy="461665"/>
          </a:xfrm>
          <a:prstGeom prst="rect">
            <a:avLst/>
          </a:prstGeom>
        </p:spPr>
        <p:txBody>
          <a:bodyPr wrap="none">
            <a:spAutoFit/>
          </a:bodyPr>
          <a:lstStyle/>
          <a:p>
            <a:r>
              <a:rPr lang="en-US" sz="2400" b="1" dirty="0" err="1" smtClean="0">
                <a:solidFill>
                  <a:srgbClr val="FF9900"/>
                </a:solidFill>
              </a:rPr>
              <a:t>Prises</a:t>
            </a:r>
            <a:r>
              <a:rPr lang="en-US" sz="2400" b="1" dirty="0" smtClean="0">
                <a:solidFill>
                  <a:srgbClr val="FF9900"/>
                </a:solidFill>
              </a:rPr>
              <a:t> de </a:t>
            </a:r>
            <a:r>
              <a:rPr lang="en-US" sz="2400" b="1" dirty="0" err="1" smtClean="0">
                <a:solidFill>
                  <a:srgbClr val="FF9900"/>
                </a:solidFill>
              </a:rPr>
              <a:t>vues</a:t>
            </a:r>
            <a:r>
              <a:rPr lang="en-US" sz="2400" b="1" dirty="0" smtClean="0">
                <a:solidFill>
                  <a:srgbClr val="FF9900"/>
                </a:solidFill>
              </a:rPr>
              <a:t> </a:t>
            </a:r>
            <a:r>
              <a:rPr lang="en-US" sz="2400" b="1" dirty="0" err="1" smtClean="0">
                <a:solidFill>
                  <a:srgbClr val="FF9900"/>
                </a:solidFill>
              </a:rPr>
              <a:t>verticales</a:t>
            </a:r>
            <a:r>
              <a:rPr lang="en-US" sz="2400" b="1" dirty="0" smtClean="0">
                <a:solidFill>
                  <a:srgbClr val="FF9900"/>
                </a:solidFill>
              </a:rPr>
              <a:t>: </a:t>
            </a:r>
            <a:r>
              <a:rPr lang="en-US" sz="2400" b="1" dirty="0" err="1" smtClean="0">
                <a:solidFill>
                  <a:srgbClr val="FF9900"/>
                </a:solidFill>
              </a:rPr>
              <a:t>ville</a:t>
            </a:r>
            <a:r>
              <a:rPr lang="en-US" sz="2400" b="1" dirty="0" smtClean="0">
                <a:solidFill>
                  <a:srgbClr val="FF9900"/>
                </a:solidFill>
              </a:rPr>
              <a:t> de </a:t>
            </a:r>
            <a:r>
              <a:rPr lang="en-US" sz="2400" b="1" dirty="0" err="1" smtClean="0">
                <a:solidFill>
                  <a:srgbClr val="FF9900"/>
                </a:solidFill>
              </a:rPr>
              <a:t>Khossanto</a:t>
            </a:r>
            <a:endParaRPr lang="en-US" sz="2400" dirty="0"/>
          </a:p>
        </p:txBody>
      </p:sp>
    </p:spTree>
    <p:extLst>
      <p:ext uri="{BB962C8B-B14F-4D97-AF65-F5344CB8AC3E}">
        <p14:creationId xmlns:p14="http://schemas.microsoft.com/office/powerpoint/2010/main" val="18746625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9010" name="Picture 2" descr="020824-R1-14A_Khos_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771" y="679450"/>
            <a:ext cx="9144000" cy="6178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0" y="43934"/>
            <a:ext cx="5611344" cy="461665"/>
          </a:xfrm>
          <a:prstGeom prst="rect">
            <a:avLst/>
          </a:prstGeom>
        </p:spPr>
        <p:txBody>
          <a:bodyPr wrap="none">
            <a:spAutoFit/>
          </a:bodyPr>
          <a:lstStyle/>
          <a:p>
            <a:r>
              <a:rPr lang="en-US" sz="2400" b="1" dirty="0" err="1" smtClean="0">
                <a:solidFill>
                  <a:srgbClr val="FF9900"/>
                </a:solidFill>
              </a:rPr>
              <a:t>Prises</a:t>
            </a:r>
            <a:r>
              <a:rPr lang="en-US" sz="2400" b="1" dirty="0" smtClean="0">
                <a:solidFill>
                  <a:srgbClr val="FF9900"/>
                </a:solidFill>
              </a:rPr>
              <a:t> de </a:t>
            </a:r>
            <a:r>
              <a:rPr lang="en-US" sz="2400" b="1" dirty="0" err="1" smtClean="0">
                <a:solidFill>
                  <a:srgbClr val="FF9900"/>
                </a:solidFill>
              </a:rPr>
              <a:t>vues</a:t>
            </a:r>
            <a:r>
              <a:rPr lang="en-US" sz="2400" b="1" dirty="0" smtClean="0">
                <a:solidFill>
                  <a:srgbClr val="FF9900"/>
                </a:solidFill>
              </a:rPr>
              <a:t> </a:t>
            </a:r>
            <a:r>
              <a:rPr lang="en-US" sz="2400" b="1" dirty="0" err="1" smtClean="0">
                <a:solidFill>
                  <a:srgbClr val="FF9900"/>
                </a:solidFill>
              </a:rPr>
              <a:t>obliques</a:t>
            </a:r>
            <a:r>
              <a:rPr lang="en-US" sz="2400" b="1" dirty="0" smtClean="0">
                <a:solidFill>
                  <a:srgbClr val="FF9900"/>
                </a:solidFill>
              </a:rPr>
              <a:t>: </a:t>
            </a:r>
            <a:r>
              <a:rPr lang="en-US" sz="2400" b="1" dirty="0" err="1" smtClean="0">
                <a:solidFill>
                  <a:srgbClr val="FF9900"/>
                </a:solidFill>
              </a:rPr>
              <a:t>ville</a:t>
            </a:r>
            <a:r>
              <a:rPr lang="en-US" sz="2400" b="1" dirty="0" smtClean="0">
                <a:solidFill>
                  <a:srgbClr val="FF9900"/>
                </a:solidFill>
              </a:rPr>
              <a:t> de </a:t>
            </a:r>
            <a:r>
              <a:rPr lang="en-US" sz="2400" b="1" dirty="0" err="1" smtClean="0">
                <a:solidFill>
                  <a:srgbClr val="FF9900"/>
                </a:solidFill>
              </a:rPr>
              <a:t>Khossanto</a:t>
            </a:r>
            <a:endParaRPr lang="en-US" sz="2400" dirty="0"/>
          </a:p>
        </p:txBody>
      </p:sp>
    </p:spTree>
    <p:extLst>
      <p:ext uri="{BB962C8B-B14F-4D97-AF65-F5344CB8AC3E}">
        <p14:creationId xmlns:p14="http://schemas.microsoft.com/office/powerpoint/2010/main" val="14247791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26" descr="020836-R2-1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94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lides\Hotspots-imagery\Chad\Chad-termite-lan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709035"/>
            <a:ext cx="8229600" cy="61271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98462" y="76200"/>
            <a:ext cx="37925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i="0" dirty="0" err="1">
                <a:solidFill>
                  <a:srgbClr val="FFC000"/>
                </a:solidFill>
                <a:latin typeface="Arial" panose="020B0604020202020204" pitchFamily="34" charset="0"/>
                <a:cs typeface="Arial" panose="020B0604020202020204" pitchFamily="34" charset="0"/>
              </a:rPr>
              <a:t>Exercice</a:t>
            </a:r>
            <a:r>
              <a:rPr lang="en-US" altLang="en-US" sz="2400" b="1" i="0" dirty="0">
                <a:solidFill>
                  <a:srgbClr val="FFC000"/>
                </a:solidFill>
                <a:latin typeface="Arial" panose="020B0604020202020204" pitchFamily="34" charset="0"/>
                <a:cs typeface="Arial" panose="020B0604020202020204" pitchFamily="34" charset="0"/>
              </a:rPr>
              <a:t> </a:t>
            </a:r>
            <a:r>
              <a:rPr lang="en-US" altLang="en-US" sz="2400" b="1" i="0" dirty="0" err="1">
                <a:solidFill>
                  <a:srgbClr val="FFC000"/>
                </a:solidFill>
                <a:latin typeface="Arial" panose="020B0604020202020204" pitchFamily="34" charset="0"/>
                <a:cs typeface="Arial" panose="020B0604020202020204" pitchFamily="34" charset="0"/>
              </a:rPr>
              <a:t>d’interprétation</a:t>
            </a:r>
            <a:endParaRPr lang="en-US" altLang="en-US" sz="2400" b="1" i="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7842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D:\Slides\Senegal_1994_A-M\i02-e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762000"/>
            <a:ext cx="87995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600200" y="76200"/>
            <a:ext cx="6011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i="0" dirty="0" smtClean="0">
                <a:solidFill>
                  <a:srgbClr val="FFC000"/>
                </a:solidFill>
                <a:latin typeface="Arial" charset="0"/>
              </a:rPr>
              <a:t>Savane arbustive « tachetée »</a:t>
            </a:r>
            <a:endParaRPr lang="en-US" altLang="en-US" dirty="0">
              <a:solidFill>
                <a:srgbClr val="FFC000"/>
              </a:solidFill>
            </a:endParaRPr>
          </a:p>
        </p:txBody>
      </p:sp>
    </p:spTree>
    <p:extLst>
      <p:ext uri="{BB962C8B-B14F-4D97-AF65-F5344CB8AC3E}">
        <p14:creationId xmlns:p14="http://schemas.microsoft.com/office/powerpoint/2010/main" val="42320336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y Documents\My Pictures\Nov-2011\IMG_7551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600200" y="76200"/>
            <a:ext cx="6011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i="0" dirty="0" smtClean="0">
                <a:solidFill>
                  <a:srgbClr val="FFC000"/>
                </a:solidFill>
                <a:latin typeface="Arial" charset="0"/>
              </a:rPr>
              <a:t>Savane arbustive « tachetée »</a:t>
            </a:r>
            <a:endParaRPr lang="en-US" altLang="en-US" dirty="0">
              <a:solidFill>
                <a:srgbClr val="FFC000"/>
              </a:solidFill>
            </a:endParaRPr>
          </a:p>
        </p:txBody>
      </p:sp>
    </p:spTree>
    <p:extLst>
      <p:ext uri="{BB962C8B-B14F-4D97-AF65-F5344CB8AC3E}">
        <p14:creationId xmlns:p14="http://schemas.microsoft.com/office/powerpoint/2010/main" val="36258332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D:\Slides\Senegal_Seasons\GP_termite_10feb94-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463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5016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D:\Slides\Senegal_Seasons\GP_termite_2oct82-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725" y="0"/>
            <a:ext cx="461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5060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lides\Senegal_Seasons\bowal-dry-s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25500"/>
            <a:ext cx="9144000" cy="6032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457200" y="0"/>
            <a:ext cx="12779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dirty="0" err="1" smtClean="0">
                <a:solidFill>
                  <a:srgbClr val="FFC000"/>
                </a:solidFill>
                <a:latin typeface="Arial" pitchFamily="34" charset="0"/>
              </a:rPr>
              <a:t>Bowé</a:t>
            </a:r>
            <a:endParaRPr lang="en-US" altLang="en-US" dirty="0">
              <a:solidFill>
                <a:srgbClr val="FFC000"/>
              </a:solidFill>
            </a:endParaRPr>
          </a:p>
        </p:txBody>
      </p:sp>
    </p:spTree>
    <p:extLst>
      <p:ext uri="{BB962C8B-B14F-4D97-AF65-F5344CB8AC3E}">
        <p14:creationId xmlns:p14="http://schemas.microsoft.com/office/powerpoint/2010/main" val="4025465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txBox="1">
            <a:spLocks noChangeArrowheads="1"/>
          </p:cNvSpPr>
          <p:nvPr/>
        </p:nvSpPr>
        <p:spPr bwMode="auto">
          <a:xfrm>
            <a:off x="381000" y="152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altLang="en-US" sz="2800">
                <a:solidFill>
                  <a:srgbClr val="FFFF00"/>
                </a:solidFill>
                <a:latin typeface="Arial" pitchFamily="34" charset="0"/>
                <a:cs typeface="Arial" pitchFamily="34" charset="0"/>
              </a:rPr>
              <a:t>Suivi de la dynamique des ecosystèmes au moyen de l’utilisation et de l’occupation des terres</a:t>
            </a:r>
          </a:p>
        </p:txBody>
      </p:sp>
      <p:sp>
        <p:nvSpPr>
          <p:cNvPr id="6147" name="Rectangle 3"/>
          <p:cNvSpPr txBox="1">
            <a:spLocks noChangeArrowheads="1"/>
          </p:cNvSpPr>
          <p:nvPr/>
        </p:nvSpPr>
        <p:spPr bwMode="auto">
          <a:xfrm>
            <a:off x="381000" y="1752600"/>
            <a:ext cx="830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lang="fr-FR" altLang="en-US" sz="2800" dirty="0">
                <a:solidFill>
                  <a:srgbClr val="00B050"/>
                </a:solidFill>
                <a:latin typeface="Arial" pitchFamily="34" charset="0"/>
                <a:cs typeface="Arial" pitchFamily="34" charset="0"/>
              </a:rPr>
              <a:t>Occupation des terres : </a:t>
            </a:r>
            <a:r>
              <a:rPr lang="fr-FR" altLang="en-US" sz="2800" dirty="0">
                <a:solidFill>
                  <a:srgbClr val="FFC000"/>
                </a:solidFill>
                <a:latin typeface="Arial" pitchFamily="34" charset="0"/>
                <a:cs typeface="Arial" pitchFamily="34" charset="0"/>
              </a:rPr>
              <a:t>s’applique à la surface terrestre, à savoir les biotes, les sols, la topographie, l’eau et les structures  humaines</a:t>
            </a:r>
          </a:p>
          <a:p>
            <a:pPr>
              <a:spcBef>
                <a:spcPct val="20000"/>
              </a:spcBef>
              <a:buFontTx/>
              <a:buChar char="•"/>
            </a:pPr>
            <a:endParaRPr lang="fr-FR" altLang="en-US" sz="2800" dirty="0">
              <a:latin typeface="Arial" pitchFamily="34" charset="0"/>
              <a:cs typeface="Arial" pitchFamily="34" charset="0"/>
            </a:endParaRPr>
          </a:p>
          <a:p>
            <a:pPr>
              <a:spcBef>
                <a:spcPct val="20000"/>
              </a:spcBef>
              <a:buFontTx/>
              <a:buChar char="•"/>
            </a:pPr>
            <a:r>
              <a:rPr lang="fr-FR" altLang="en-US" sz="2800" dirty="0">
                <a:solidFill>
                  <a:srgbClr val="00B050"/>
                </a:solidFill>
                <a:latin typeface="Arial" pitchFamily="34" charset="0"/>
                <a:cs typeface="Arial" pitchFamily="34" charset="0"/>
              </a:rPr>
              <a:t>Utilisation des terres : </a:t>
            </a:r>
            <a:r>
              <a:rPr lang="fr-FR" altLang="en-US" sz="2800" dirty="0">
                <a:solidFill>
                  <a:srgbClr val="FFC000"/>
                </a:solidFill>
                <a:latin typeface="Arial" pitchFamily="34" charset="0"/>
                <a:cs typeface="Arial" pitchFamily="34" charset="0"/>
              </a:rPr>
              <a:t>s’applique aux objectifs de l’exploitation humaine de l’occupation des terres</a:t>
            </a:r>
          </a:p>
        </p:txBody>
      </p:sp>
    </p:spTree>
    <p:extLst>
      <p:ext uri="{BB962C8B-B14F-4D97-AF65-F5344CB8AC3E}">
        <p14:creationId xmlns:p14="http://schemas.microsoft.com/office/powerpoint/2010/main" val="42698092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lides\Senegal_Seasons\bowal-wet-s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98500"/>
            <a:ext cx="9144000" cy="6159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457200" y="0"/>
            <a:ext cx="12779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dirty="0" err="1" smtClean="0">
                <a:solidFill>
                  <a:srgbClr val="FFC000"/>
                </a:solidFill>
                <a:latin typeface="Arial" pitchFamily="34" charset="0"/>
              </a:rPr>
              <a:t>Bowé</a:t>
            </a:r>
            <a:endParaRPr lang="en-US" altLang="en-US" dirty="0">
              <a:solidFill>
                <a:srgbClr val="FFC000"/>
              </a:solidFill>
            </a:endParaRPr>
          </a:p>
        </p:txBody>
      </p:sp>
    </p:spTree>
    <p:extLst>
      <p:ext uri="{BB962C8B-B14F-4D97-AF65-F5344CB8AC3E}">
        <p14:creationId xmlns:p14="http://schemas.microsoft.com/office/powerpoint/2010/main" val="36890209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020428-R3-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44000" cy="617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72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50" y="1143000"/>
            <a:ext cx="7835900" cy="5715000"/>
          </a:xfrm>
          <a:prstGeom prst="rect">
            <a:avLst/>
          </a:prstGeom>
        </p:spPr>
      </p:pic>
      <p:sp>
        <p:nvSpPr>
          <p:cNvPr id="3" name="Rectangle 2"/>
          <p:cNvSpPr>
            <a:spLocks noChangeArrowheads="1"/>
          </p:cNvSpPr>
          <p:nvPr/>
        </p:nvSpPr>
        <p:spPr bwMode="auto">
          <a:xfrm>
            <a:off x="1524000" y="457200"/>
            <a:ext cx="60516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b="1" dirty="0" smtClean="0">
                <a:solidFill>
                  <a:srgbClr val="FFC000"/>
                </a:solidFill>
                <a:latin typeface="Arial" charset="0"/>
              </a:rPr>
              <a:t>Image </a:t>
            </a:r>
            <a:r>
              <a:rPr lang="fr-FR" altLang="en-US" b="1" dirty="0" err="1" smtClean="0">
                <a:solidFill>
                  <a:srgbClr val="FFC000"/>
                </a:solidFill>
                <a:latin typeface="Arial" charset="0"/>
              </a:rPr>
              <a:t>Landsat</a:t>
            </a:r>
            <a:r>
              <a:rPr lang="fr-FR" altLang="en-US" b="1" dirty="0" smtClean="0">
                <a:solidFill>
                  <a:srgbClr val="FFC000"/>
                </a:solidFill>
                <a:latin typeface="Arial" charset="0"/>
              </a:rPr>
              <a:t> MSS Nov. 1973</a:t>
            </a:r>
            <a:endParaRPr lang="en-US" altLang="en-US" dirty="0">
              <a:solidFill>
                <a:srgbClr val="FFC000"/>
              </a:solidFill>
            </a:endParaRPr>
          </a:p>
        </p:txBody>
      </p:sp>
    </p:spTree>
    <p:extLst>
      <p:ext uri="{BB962C8B-B14F-4D97-AF65-F5344CB8AC3E}">
        <p14:creationId xmlns:p14="http://schemas.microsoft.com/office/powerpoint/2010/main" val="725547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52400"/>
            <a:ext cx="44005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dirty="0" err="1">
                <a:solidFill>
                  <a:srgbClr val="FFC000"/>
                </a:solidFill>
              </a:rPr>
              <a:t>Imagerie</a:t>
            </a:r>
            <a:r>
              <a:rPr lang="en-US" altLang="en-US" sz="2800" dirty="0">
                <a:solidFill>
                  <a:srgbClr val="FFC000"/>
                </a:solidFill>
              </a:rPr>
              <a:t> </a:t>
            </a:r>
            <a:r>
              <a:rPr lang="en-US" altLang="en-US" sz="2800" dirty="0" smtClean="0">
                <a:solidFill>
                  <a:srgbClr val="FFC000"/>
                </a:solidFill>
              </a:rPr>
              <a:t>Landsat</a:t>
            </a:r>
            <a:r>
              <a:rPr lang="en-US" altLang="en-US" sz="2800" dirty="0">
                <a:solidFill>
                  <a:srgbClr val="FFC000"/>
                </a:solidFill>
              </a:rPr>
              <a:t> </a:t>
            </a:r>
            <a:r>
              <a:rPr lang="en-US" altLang="en-US" sz="2800" dirty="0" smtClean="0">
                <a:solidFill>
                  <a:srgbClr val="FFC000"/>
                </a:solidFill>
              </a:rPr>
              <a:t>MSS: 1985</a:t>
            </a:r>
            <a:endParaRPr lang="en-US" altLang="en-US" sz="2800" dirty="0">
              <a:solidFill>
                <a:srgbClr val="FFC000"/>
              </a:solidFill>
            </a:endParaRPr>
          </a:p>
        </p:txBody>
      </p:sp>
      <p:pic>
        <p:nvPicPr>
          <p:cNvPr id="22531" name="Picture 4" descr="mosai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762000"/>
            <a:ext cx="831215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509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2098" name="Picture 2" descr="Trochain_rep_e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175250" cy="688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9598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p:cNvSpPr>
            <a:spLocks noChangeArrowheads="1"/>
          </p:cNvSpPr>
          <p:nvPr/>
        </p:nvSpPr>
        <p:spPr bwMode="auto">
          <a:xfrm>
            <a:off x="1524000" y="0"/>
            <a:ext cx="6096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solidFill>
                  <a:srgbClr val="FF9900"/>
                </a:solidFill>
                <a:latin typeface="Arial" panose="020B0604020202020204" pitchFamily="34" charset="0"/>
                <a:cs typeface="Arial" panose="020B0604020202020204" pitchFamily="34" charset="0"/>
              </a:rPr>
              <a:t>Published Vegetation Map of Senegal (1986)</a:t>
            </a:r>
          </a:p>
        </p:txBody>
      </p:sp>
      <p:pic>
        <p:nvPicPr>
          <p:cNvPr id="1337347" name="Picture 3" descr="Veg_map_entire_R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90538"/>
            <a:ext cx="8815388" cy="6367462"/>
          </a:xfrm>
          <a:prstGeom prst="rect">
            <a:avLst/>
          </a:prstGeom>
          <a:noFill/>
          <a:extLst>
            <a:ext uri="{909E8E84-426E-40DD-AFC4-6F175D3DCCD1}">
              <a14:hiddenFill xmlns:a14="http://schemas.microsoft.com/office/drawing/2010/main">
                <a:solidFill>
                  <a:srgbClr val="FFFFFF"/>
                </a:solidFill>
              </a14:hiddenFill>
            </a:ext>
          </a:extLst>
        </p:spPr>
      </p:pic>
      <p:sp>
        <p:nvSpPr>
          <p:cNvPr id="1337348" name="Rectangle 4"/>
          <p:cNvSpPr>
            <a:spLocks noChangeArrowheads="1"/>
          </p:cNvSpPr>
          <p:nvPr/>
        </p:nvSpPr>
        <p:spPr bwMode="auto">
          <a:xfrm>
            <a:off x="5029200" y="5486400"/>
            <a:ext cx="990600" cy="68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475803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734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370" name="Rectangle 2"/>
          <p:cNvSpPr>
            <a:spLocks noChangeArrowheads="1"/>
          </p:cNvSpPr>
          <p:nvPr/>
        </p:nvSpPr>
        <p:spPr bwMode="auto">
          <a:xfrm>
            <a:off x="1524000" y="76200"/>
            <a:ext cx="609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400" dirty="0">
                <a:solidFill>
                  <a:srgbClr val="FF9900"/>
                </a:solidFill>
                <a:latin typeface="Arial" panose="020B0604020202020204" pitchFamily="34" charset="0"/>
                <a:cs typeface="Arial" panose="020B0604020202020204" pitchFamily="34" charset="0"/>
              </a:rPr>
              <a:t>Maps of Senegal, 1:500,000 - Detail</a:t>
            </a:r>
          </a:p>
        </p:txBody>
      </p:sp>
      <p:pic>
        <p:nvPicPr>
          <p:cNvPr id="1338371" name="Picture 3" descr="Veg_map_Vel_R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6096000" cy="4371975"/>
          </a:xfrm>
          <a:prstGeom prst="rect">
            <a:avLst/>
          </a:prstGeom>
          <a:noFill/>
          <a:extLst>
            <a:ext uri="{909E8E84-426E-40DD-AFC4-6F175D3DCCD1}">
              <a14:hiddenFill xmlns:a14="http://schemas.microsoft.com/office/drawing/2010/main">
                <a:solidFill>
                  <a:srgbClr val="FFFFFF"/>
                </a:solidFill>
              </a14:hiddenFill>
            </a:ext>
          </a:extLst>
        </p:spPr>
      </p:pic>
      <p:pic>
        <p:nvPicPr>
          <p:cNvPr id="1338372" name="Picture 4" descr="Geology_map_Vel_R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17638"/>
            <a:ext cx="6096000" cy="4373562"/>
          </a:xfrm>
          <a:prstGeom prst="rect">
            <a:avLst/>
          </a:prstGeom>
          <a:noFill/>
          <a:extLst>
            <a:ext uri="{909E8E84-426E-40DD-AFC4-6F175D3DCCD1}">
              <a14:hiddenFill xmlns:a14="http://schemas.microsoft.com/office/drawing/2010/main">
                <a:solidFill>
                  <a:srgbClr val="FFFFFF"/>
                </a:solidFill>
              </a14:hiddenFill>
            </a:ext>
          </a:extLst>
        </p:spPr>
      </p:pic>
      <p:pic>
        <p:nvPicPr>
          <p:cNvPr id="1338373" name="Picture 5" descr="Soils_map_Vel_R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057400"/>
            <a:ext cx="6096000" cy="436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653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83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383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38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41947"/>
            <a:ext cx="9144000" cy="4173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2600" y="5711435"/>
            <a:ext cx="4724400" cy="114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ChangeArrowheads="1"/>
          </p:cNvSpPr>
          <p:nvPr/>
        </p:nvSpPr>
        <p:spPr bwMode="auto">
          <a:xfrm>
            <a:off x="304800" y="235803"/>
            <a:ext cx="80354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2400" dirty="0" err="1" smtClean="0">
                <a:solidFill>
                  <a:srgbClr val="FFC000"/>
                </a:solidFill>
              </a:rPr>
              <a:t>Morpho-Pédologie</a:t>
            </a:r>
            <a:r>
              <a:rPr lang="en-US" sz="2400" dirty="0" smtClean="0">
                <a:solidFill>
                  <a:srgbClr val="FFC000"/>
                </a:solidFill>
              </a:rPr>
              <a:t>, </a:t>
            </a:r>
            <a:r>
              <a:rPr lang="en-US" sz="2400" dirty="0">
                <a:solidFill>
                  <a:srgbClr val="FFC000"/>
                </a:solidFill>
              </a:rPr>
              <a:t>1:500,000, </a:t>
            </a:r>
            <a:r>
              <a:rPr lang="en-US" sz="2400" dirty="0" smtClean="0">
                <a:solidFill>
                  <a:srgbClr val="FFC000"/>
                </a:solidFill>
              </a:rPr>
              <a:t>carte </a:t>
            </a:r>
            <a:r>
              <a:rPr lang="en-US" sz="2400" dirty="0" err="1" smtClean="0">
                <a:solidFill>
                  <a:srgbClr val="FFC000"/>
                </a:solidFill>
              </a:rPr>
              <a:t>publiée</a:t>
            </a:r>
            <a:r>
              <a:rPr lang="en-US" sz="2400" dirty="0" smtClean="0">
                <a:solidFill>
                  <a:srgbClr val="FFC000"/>
                </a:solidFill>
              </a:rPr>
              <a:t> en 1986:</a:t>
            </a:r>
          </a:p>
          <a:p>
            <a:pPr algn="l" eaLnBrk="0" hangingPunct="0"/>
            <a:r>
              <a:rPr lang="en-US" sz="2400" dirty="0" err="1" smtClean="0">
                <a:solidFill>
                  <a:srgbClr val="FFC000"/>
                </a:solidFill>
              </a:rPr>
              <a:t>Appui</a:t>
            </a:r>
            <a:r>
              <a:rPr lang="en-US" sz="2400" dirty="0" smtClean="0">
                <a:solidFill>
                  <a:srgbClr val="FFC000"/>
                </a:solidFill>
              </a:rPr>
              <a:t> au Plan National de </a:t>
            </a:r>
            <a:r>
              <a:rPr lang="en-US" sz="2400" dirty="0" err="1" smtClean="0">
                <a:solidFill>
                  <a:srgbClr val="FFC000"/>
                </a:solidFill>
              </a:rPr>
              <a:t>l’Aménagement</a:t>
            </a:r>
            <a:r>
              <a:rPr lang="en-US" sz="2400" dirty="0" smtClean="0">
                <a:solidFill>
                  <a:srgbClr val="FFC000"/>
                </a:solidFill>
              </a:rPr>
              <a:t> du </a:t>
            </a:r>
            <a:r>
              <a:rPr lang="en-US" sz="2400" dirty="0" err="1" smtClean="0">
                <a:solidFill>
                  <a:srgbClr val="FFC000"/>
                </a:solidFill>
              </a:rPr>
              <a:t>Territoire</a:t>
            </a:r>
            <a:r>
              <a:rPr lang="en-US" sz="2400" dirty="0" smtClean="0">
                <a:solidFill>
                  <a:srgbClr val="FFC000"/>
                </a:solidFill>
              </a:rPr>
              <a:t> (PNAT) </a:t>
            </a:r>
            <a:endParaRPr lang="en-US" sz="2400" dirty="0">
              <a:solidFill>
                <a:srgbClr val="FFC000"/>
              </a:solidFill>
            </a:endParaRPr>
          </a:p>
        </p:txBody>
      </p:sp>
    </p:spTree>
    <p:extLst>
      <p:ext uri="{BB962C8B-B14F-4D97-AF65-F5344CB8AC3E}">
        <p14:creationId xmlns:p14="http://schemas.microsoft.com/office/powerpoint/2010/main" val="41570628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850" name="Picture 2" descr="snsoilt"/>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358851" name="Rectangle 3"/>
          <p:cNvSpPr>
            <a:spLocks noChangeArrowheads="1"/>
          </p:cNvSpPr>
          <p:nvPr/>
        </p:nvSpPr>
        <p:spPr bwMode="auto">
          <a:xfrm>
            <a:off x="2195513" y="0"/>
            <a:ext cx="2568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b="1" dirty="0">
                <a:solidFill>
                  <a:schemeClr val="bg1"/>
                </a:solidFill>
              </a:rPr>
              <a:t>Soils </a:t>
            </a:r>
            <a:r>
              <a:rPr lang="en-US" sz="2800" b="1" dirty="0" smtClean="0">
                <a:solidFill>
                  <a:schemeClr val="bg1"/>
                </a:solidFill>
              </a:rPr>
              <a:t>du</a:t>
            </a:r>
            <a:r>
              <a:rPr lang="en-US" sz="2800" b="1" dirty="0" smtClean="0">
                <a:solidFill>
                  <a:schemeClr val="bg1"/>
                </a:solidFill>
              </a:rPr>
              <a:t> </a:t>
            </a:r>
            <a:r>
              <a:rPr lang="en-US" sz="2800" b="1" dirty="0" err="1" smtClean="0">
                <a:solidFill>
                  <a:schemeClr val="bg1"/>
                </a:solidFill>
              </a:rPr>
              <a:t>Sénégal</a:t>
            </a:r>
            <a:endParaRPr lang="en-US" sz="2800" b="1" dirty="0">
              <a:solidFill>
                <a:schemeClr val="bg1"/>
              </a:solidFill>
            </a:endParaRPr>
          </a:p>
        </p:txBody>
      </p:sp>
    </p:spTree>
    <p:extLst>
      <p:ext uri="{BB962C8B-B14F-4D97-AF65-F5344CB8AC3E}">
        <p14:creationId xmlns:p14="http://schemas.microsoft.com/office/powerpoint/2010/main" val="29574197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9394" name="Picture 2" descr="RSI_report_e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88" y="0"/>
            <a:ext cx="5116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964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1381" name="Rectangle 5"/>
          <p:cNvSpPr>
            <a:spLocks noChangeArrowheads="1"/>
          </p:cNvSpPr>
          <p:nvPr/>
        </p:nvSpPr>
        <p:spPr bwMode="auto">
          <a:xfrm>
            <a:off x="6493178" y="5670550"/>
            <a:ext cx="25314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b="1" dirty="0" smtClean="0">
                <a:solidFill>
                  <a:srgbClr val="FF9900"/>
                </a:solidFill>
                <a:latin typeface="Arial" panose="020B0604020202020204" pitchFamily="34" charset="0"/>
              </a:rPr>
              <a:t>Lac </a:t>
            </a:r>
            <a:r>
              <a:rPr lang="en-US" altLang="en-US" b="1" dirty="0" err="1" smtClean="0">
                <a:solidFill>
                  <a:srgbClr val="FF9900"/>
                </a:solidFill>
                <a:latin typeface="Arial" panose="020B0604020202020204" pitchFamily="34" charset="0"/>
              </a:rPr>
              <a:t>Tchad</a:t>
            </a:r>
            <a:endParaRPr lang="en-US" altLang="en-US" b="1" dirty="0">
              <a:solidFill>
                <a:srgbClr val="FF9900"/>
              </a:solidFill>
              <a:latin typeface="Arial" panose="020B0604020202020204" pitchFamily="34" charset="0"/>
            </a:endParaRPr>
          </a:p>
          <a:p>
            <a:pPr algn="ctr" eaLnBrk="0" hangingPunct="0"/>
            <a:r>
              <a:rPr lang="en-US" altLang="en-US" b="1" dirty="0" err="1" smtClean="0">
                <a:solidFill>
                  <a:srgbClr val="FF9900"/>
                </a:solidFill>
                <a:latin typeface="Arial" panose="020B0604020202020204" pitchFamily="34" charset="0"/>
              </a:rPr>
              <a:t>Octobre</a:t>
            </a:r>
            <a:r>
              <a:rPr lang="en-US" altLang="en-US" b="1" dirty="0" smtClean="0">
                <a:solidFill>
                  <a:srgbClr val="FF9900"/>
                </a:solidFill>
                <a:latin typeface="Arial" panose="020B0604020202020204" pitchFamily="34" charset="0"/>
              </a:rPr>
              <a:t> </a:t>
            </a:r>
            <a:r>
              <a:rPr lang="en-US" altLang="en-US" b="1" dirty="0">
                <a:solidFill>
                  <a:srgbClr val="FF9900"/>
                </a:solidFill>
                <a:latin typeface="Arial" panose="020B0604020202020204" pitchFamily="34" charset="0"/>
              </a:rPr>
              <a:t>1968</a:t>
            </a:r>
          </a:p>
          <a:p>
            <a:pPr algn="ctr" eaLnBrk="0" hangingPunct="0"/>
            <a:r>
              <a:rPr lang="en-US" altLang="en-US" b="1" dirty="0" smtClean="0">
                <a:solidFill>
                  <a:srgbClr val="FF9900"/>
                </a:solidFill>
                <a:latin typeface="Arial" panose="020B0604020202020204" pitchFamily="34" charset="0"/>
              </a:rPr>
              <a:t>Photo du </a:t>
            </a:r>
            <a:r>
              <a:rPr lang="en-US" altLang="en-US" b="1" dirty="0" err="1" smtClean="0">
                <a:solidFill>
                  <a:srgbClr val="FF9900"/>
                </a:solidFill>
                <a:latin typeface="Arial" panose="020B0604020202020204" pitchFamily="34" charset="0"/>
              </a:rPr>
              <a:t>Programme</a:t>
            </a:r>
            <a:endParaRPr lang="en-US" altLang="en-US" b="1" dirty="0" smtClean="0">
              <a:solidFill>
                <a:srgbClr val="FF9900"/>
              </a:solidFill>
              <a:latin typeface="Arial" panose="020B0604020202020204" pitchFamily="34" charset="0"/>
            </a:endParaRPr>
          </a:p>
          <a:p>
            <a:pPr algn="ctr" eaLnBrk="0" hangingPunct="0"/>
            <a:r>
              <a:rPr lang="en-US" altLang="en-US" b="1" dirty="0" smtClean="0">
                <a:solidFill>
                  <a:srgbClr val="FF9900"/>
                </a:solidFill>
                <a:latin typeface="Arial" panose="020B0604020202020204" pitchFamily="34" charset="0"/>
              </a:rPr>
              <a:t> Apollo</a:t>
            </a:r>
            <a:endParaRPr lang="en-US" altLang="en-US" sz="1400" b="1" dirty="0">
              <a:solidFill>
                <a:srgbClr val="FF9900"/>
              </a:solidFill>
              <a:latin typeface="Arial" panose="020B0604020202020204" pitchFamily="34" charset="0"/>
            </a:endParaRPr>
          </a:p>
        </p:txBody>
      </p:sp>
    </p:spTree>
    <p:extLst>
      <p:ext uri="{BB962C8B-B14F-4D97-AF65-F5344CB8AC3E}">
        <p14:creationId xmlns:p14="http://schemas.microsoft.com/office/powerpoint/2010/main" val="3746673873"/>
      </p:ext>
    </p:extLst>
  </p:cSld>
  <p:clrMapOvr>
    <a:masterClrMapping/>
  </p:clrMapOvr>
  <p:transition>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58250"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3540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875"/>
            <a:ext cx="8839200"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1074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6324600" y="6172200"/>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sntree2\khsen85fr.eps</a:t>
            </a:r>
          </a:p>
        </p:txBody>
      </p:sp>
      <p:sp>
        <p:nvSpPr>
          <p:cNvPr id="28675" name="Rectangle 5"/>
          <p:cNvSpPr>
            <a:spLocks noChangeArrowheads="1"/>
          </p:cNvSpPr>
          <p:nvPr/>
        </p:nvSpPr>
        <p:spPr bwMode="auto">
          <a:xfrm>
            <a:off x="304800" y="6096000"/>
            <a:ext cx="279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Map Derived from Gsitetre_point </a:t>
            </a:r>
          </a:p>
          <a:p>
            <a:pPr eaLnBrk="1" hangingPunct="1"/>
            <a:r>
              <a:rPr lang="en-US" altLang="en-US" sz="1400"/>
              <a:t>GIS Data Set.</a:t>
            </a:r>
          </a:p>
        </p:txBody>
      </p:sp>
      <p:pic>
        <p:nvPicPr>
          <p:cNvPr id="2867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48725"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9910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304800"/>
            <a:ext cx="7524750"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3" name="Rectangle 5"/>
          <p:cNvSpPr>
            <a:spLocks noChangeArrowheads="1"/>
          </p:cNvSpPr>
          <p:nvPr/>
        </p:nvSpPr>
        <p:spPr bwMode="auto">
          <a:xfrm>
            <a:off x="304800" y="6051550"/>
            <a:ext cx="27638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a:t>Map derived from Gsitetre_point </a:t>
            </a:r>
          </a:p>
          <a:p>
            <a:r>
              <a:rPr lang="en-US" altLang="en-US" sz="1400" b="0"/>
              <a:t>GIS data set.</a:t>
            </a:r>
          </a:p>
        </p:txBody>
      </p:sp>
      <p:sp>
        <p:nvSpPr>
          <p:cNvPr id="48134" name="Rectangle 6"/>
          <p:cNvSpPr>
            <a:spLocks noChangeArrowheads="1"/>
          </p:cNvSpPr>
          <p:nvPr/>
        </p:nvSpPr>
        <p:spPr bwMode="auto">
          <a:xfrm>
            <a:off x="5791200" y="6172200"/>
            <a:ext cx="272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sntree2\baaeg85sfr.eps</a:t>
            </a:r>
          </a:p>
        </p:txBody>
      </p:sp>
    </p:spTree>
    <p:extLst>
      <p:ext uri="{BB962C8B-B14F-4D97-AF65-F5344CB8AC3E}">
        <p14:creationId xmlns:p14="http://schemas.microsoft.com/office/powerpoint/2010/main" val="7745055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76" y="310586"/>
            <a:ext cx="8183324" cy="631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7984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8839200" cy="682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4415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10" y="228600"/>
            <a:ext cx="809219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0910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59838"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6"/>
          <p:cNvSpPr>
            <a:spLocks noChangeArrowheads="1"/>
          </p:cNvSpPr>
          <p:nvPr/>
        </p:nvSpPr>
        <p:spPr bwMode="auto">
          <a:xfrm>
            <a:off x="304800" y="6051550"/>
            <a:ext cx="279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Map Derived from Gsitetre_point </a:t>
            </a:r>
          </a:p>
          <a:p>
            <a:pPr eaLnBrk="1" hangingPunct="1"/>
            <a:r>
              <a:rPr lang="en-US" altLang="en-US" sz="1400"/>
              <a:t>GIS Data Set. </a:t>
            </a:r>
          </a:p>
        </p:txBody>
      </p:sp>
      <p:sp>
        <p:nvSpPr>
          <p:cNvPr id="2" name="Rectangle 1"/>
          <p:cNvSpPr/>
          <p:nvPr/>
        </p:nvSpPr>
        <p:spPr>
          <a:xfrm>
            <a:off x="2067719" y="304800"/>
            <a:ext cx="502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p:cNvSpPr>
            <a:spLocks noChangeArrowheads="1"/>
          </p:cNvSpPr>
          <p:nvPr/>
        </p:nvSpPr>
        <p:spPr bwMode="auto">
          <a:xfrm>
            <a:off x="2195513" y="238780"/>
            <a:ext cx="38020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b="1" dirty="0" err="1" smtClean="0">
                <a:solidFill>
                  <a:schemeClr val="bg1"/>
                </a:solidFill>
              </a:rPr>
              <a:t>Richesse</a:t>
            </a:r>
            <a:r>
              <a:rPr lang="en-US" sz="2800" b="1" dirty="0" smtClean="0">
                <a:solidFill>
                  <a:schemeClr val="bg1"/>
                </a:solidFill>
              </a:rPr>
              <a:t> </a:t>
            </a:r>
            <a:r>
              <a:rPr lang="en-US" sz="2800" b="1" dirty="0" err="1" smtClean="0">
                <a:solidFill>
                  <a:schemeClr val="bg1"/>
                </a:solidFill>
              </a:rPr>
              <a:t>ligneuse</a:t>
            </a:r>
            <a:r>
              <a:rPr lang="en-US" sz="2800" b="1" dirty="0" smtClean="0">
                <a:solidFill>
                  <a:schemeClr val="bg1"/>
                </a:solidFill>
              </a:rPr>
              <a:t> </a:t>
            </a:r>
          </a:p>
          <a:p>
            <a:pPr algn="l"/>
            <a:r>
              <a:rPr lang="en-US" sz="2000" b="1" dirty="0" err="1" smtClean="0">
                <a:solidFill>
                  <a:schemeClr val="bg1"/>
                </a:solidFill>
              </a:rPr>
              <a:t>Nombre</a:t>
            </a:r>
            <a:r>
              <a:rPr lang="en-US" sz="2000" b="1" dirty="0" smtClean="0">
                <a:solidFill>
                  <a:schemeClr val="bg1"/>
                </a:solidFill>
              </a:rPr>
              <a:t> </a:t>
            </a:r>
            <a:r>
              <a:rPr lang="en-US" sz="2000" b="1" dirty="0" err="1" smtClean="0">
                <a:solidFill>
                  <a:schemeClr val="bg1"/>
                </a:solidFill>
              </a:rPr>
              <a:t>d’espèces</a:t>
            </a:r>
            <a:r>
              <a:rPr lang="en-US" sz="2000" b="1" dirty="0" smtClean="0">
                <a:solidFill>
                  <a:schemeClr val="bg1"/>
                </a:solidFill>
              </a:rPr>
              <a:t> sur </a:t>
            </a:r>
            <a:r>
              <a:rPr lang="en-US" sz="2000" b="1" dirty="0" err="1" smtClean="0">
                <a:solidFill>
                  <a:schemeClr val="bg1"/>
                </a:solidFill>
              </a:rPr>
              <a:t>chaque</a:t>
            </a:r>
            <a:r>
              <a:rPr lang="en-US" sz="2000" b="1" dirty="0" smtClean="0">
                <a:solidFill>
                  <a:schemeClr val="bg1"/>
                </a:solidFill>
              </a:rPr>
              <a:t> site</a:t>
            </a:r>
            <a:endParaRPr lang="en-US" sz="2000" b="1" dirty="0">
              <a:solidFill>
                <a:schemeClr val="bg1"/>
              </a:solidFill>
            </a:endParaRPr>
          </a:p>
        </p:txBody>
      </p:sp>
    </p:spTree>
    <p:extLst>
      <p:ext uri="{BB962C8B-B14F-4D97-AF65-F5344CB8AC3E}">
        <p14:creationId xmlns:p14="http://schemas.microsoft.com/office/powerpoint/2010/main" val="13511965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Sandiara_dry_rescan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6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655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Sandiara_wet_rescan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763"/>
            <a:ext cx="9144000" cy="616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800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ed_oblique_east_m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49500"/>
            <a:ext cx="9144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80963" y="3276600"/>
            <a:ext cx="19240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buFont typeface="Wingdings" pitchFamily="2" charset="2"/>
              <a:buNone/>
            </a:pPr>
            <a:r>
              <a:rPr lang="fr-FR" altLang="en-US" sz="900" b="1">
                <a:solidFill>
                  <a:srgbClr val="FFFF00"/>
                </a:solidFill>
              </a:rPr>
              <a:t>Image Courtesy of NASA: SeaWiFs</a:t>
            </a:r>
          </a:p>
        </p:txBody>
      </p:sp>
      <p:sp>
        <p:nvSpPr>
          <p:cNvPr id="9220" name="Rectangle 4"/>
          <p:cNvSpPr>
            <a:spLocks noChangeArrowheads="1"/>
          </p:cNvSpPr>
          <p:nvPr/>
        </p:nvSpPr>
        <p:spPr bwMode="auto">
          <a:xfrm>
            <a:off x="76200" y="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en-US" sz="3600">
                <a:solidFill>
                  <a:srgbClr val="FF9900"/>
                </a:solidFill>
                <a:latin typeface="Arial" charset="0"/>
              </a:rPr>
              <a:t>Avantages de la télédétection</a:t>
            </a:r>
          </a:p>
        </p:txBody>
      </p:sp>
      <p:sp>
        <p:nvSpPr>
          <p:cNvPr id="9221" name="Rectangle 5"/>
          <p:cNvSpPr>
            <a:spLocks noChangeArrowheads="1"/>
          </p:cNvSpPr>
          <p:nvPr/>
        </p:nvSpPr>
        <p:spPr bwMode="auto">
          <a:xfrm>
            <a:off x="914400" y="685800"/>
            <a:ext cx="7772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r>
              <a:rPr lang="fr-FR" altLang="en-US" sz="2800">
                <a:solidFill>
                  <a:srgbClr val="FFFF00"/>
                </a:solidFill>
                <a:latin typeface="Arial" charset="0"/>
              </a:rPr>
              <a:t>Perspective synoptique</a:t>
            </a:r>
          </a:p>
          <a:p>
            <a:pPr eaLnBrk="1" hangingPunct="1"/>
            <a:r>
              <a:rPr lang="fr-FR" altLang="en-US" sz="2800">
                <a:solidFill>
                  <a:srgbClr val="FFFF00"/>
                </a:solidFill>
                <a:latin typeface="Arial" charset="0"/>
              </a:rPr>
              <a:t>Poste d’observation unique</a:t>
            </a:r>
          </a:p>
          <a:p>
            <a:pPr eaLnBrk="1" hangingPunct="1"/>
            <a:r>
              <a:rPr lang="fr-FR" altLang="en-US" sz="2800">
                <a:solidFill>
                  <a:srgbClr val="FFFF00"/>
                </a:solidFill>
                <a:latin typeface="Arial" charset="0"/>
              </a:rPr>
              <a:t>Information extra-visuelle</a:t>
            </a:r>
          </a:p>
          <a:p>
            <a:pPr eaLnBrk="1" hangingPunct="1"/>
            <a:r>
              <a:rPr lang="fr-FR" altLang="en-US" sz="2800">
                <a:solidFill>
                  <a:srgbClr val="FFFF00"/>
                </a:solidFill>
                <a:latin typeface="Arial" charset="0"/>
              </a:rPr>
              <a:t>Enregistrement historique et permanent</a:t>
            </a:r>
          </a:p>
        </p:txBody>
      </p:sp>
    </p:spTree>
    <p:extLst>
      <p:ext uri="{BB962C8B-B14F-4D97-AF65-F5344CB8AC3E}">
        <p14:creationId xmlns:p14="http://schemas.microsoft.com/office/powerpoint/2010/main" val="4839784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apok_en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5450"/>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0039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020820-R1-16A_me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17538"/>
            <a:ext cx="8763000" cy="63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ChangeArrowheads="1"/>
          </p:cNvSpPr>
          <p:nvPr/>
        </p:nvSpPr>
        <p:spPr bwMode="auto">
          <a:xfrm>
            <a:off x="228600" y="76200"/>
            <a:ext cx="37925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i="0">
                <a:solidFill>
                  <a:srgbClr val="FFC000"/>
                </a:solidFill>
                <a:latin typeface="Arial" panose="020B0604020202020204" pitchFamily="34" charset="0"/>
                <a:cs typeface="Arial" panose="020B0604020202020204" pitchFamily="34" charset="0"/>
              </a:rPr>
              <a:t>Exercice d’interprétation</a:t>
            </a:r>
          </a:p>
        </p:txBody>
      </p:sp>
    </p:spTree>
    <p:extLst>
      <p:ext uri="{BB962C8B-B14F-4D97-AF65-F5344CB8AC3E}">
        <p14:creationId xmlns:p14="http://schemas.microsoft.com/office/powerpoint/2010/main" val="30578814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020820-R1-1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61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ChangeArrowheads="1"/>
          </p:cNvSpPr>
          <p:nvPr/>
        </p:nvSpPr>
        <p:spPr bwMode="auto">
          <a:xfrm>
            <a:off x="228600" y="76200"/>
            <a:ext cx="37925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i="0" dirty="0" err="1">
                <a:solidFill>
                  <a:srgbClr val="FFC000"/>
                </a:solidFill>
                <a:latin typeface="Arial" panose="020B0604020202020204" pitchFamily="34" charset="0"/>
                <a:cs typeface="Arial" panose="020B0604020202020204" pitchFamily="34" charset="0"/>
              </a:rPr>
              <a:t>Exercice</a:t>
            </a:r>
            <a:r>
              <a:rPr lang="en-US" altLang="en-US" sz="2400" b="1" i="0" dirty="0">
                <a:solidFill>
                  <a:srgbClr val="FFC000"/>
                </a:solidFill>
                <a:latin typeface="Arial" panose="020B0604020202020204" pitchFamily="34" charset="0"/>
                <a:cs typeface="Arial" panose="020B0604020202020204" pitchFamily="34" charset="0"/>
              </a:rPr>
              <a:t> </a:t>
            </a:r>
            <a:r>
              <a:rPr lang="en-US" altLang="en-US" sz="2400" b="1" i="0" dirty="0" err="1">
                <a:solidFill>
                  <a:srgbClr val="FFC000"/>
                </a:solidFill>
                <a:latin typeface="Arial" panose="020B0604020202020204" pitchFamily="34" charset="0"/>
                <a:cs typeface="Arial" panose="020B0604020202020204" pitchFamily="34" charset="0"/>
              </a:rPr>
              <a:t>d’interprétation</a:t>
            </a:r>
            <a:endParaRPr lang="en-US" altLang="en-US" sz="2400" b="1" i="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5316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381000" y="228600"/>
            <a:ext cx="4197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spcBef>
                <a:spcPct val="20000"/>
              </a:spcBef>
              <a:buChar char="•"/>
              <a:defRPr sz="3200">
                <a:solidFill>
                  <a:schemeClr val="tx1"/>
                </a:solidFill>
                <a:latin typeface="Times New Roman" panose="02020603050405020304" pitchFamily="18" charset="0"/>
              </a:defRPr>
            </a:lvl1pPr>
            <a:lvl2pPr marL="742950" indent="-285750" defTabSz="762000" eaLnBrk="0" hangingPunct="0">
              <a:spcBef>
                <a:spcPct val="20000"/>
              </a:spcBef>
              <a:buChar char="–"/>
              <a:defRPr sz="2800">
                <a:solidFill>
                  <a:schemeClr val="tx1"/>
                </a:solidFill>
                <a:latin typeface="Times New Roman" panose="02020603050405020304" pitchFamily="18" charset="0"/>
              </a:defRPr>
            </a:lvl2pPr>
            <a:lvl3pPr marL="1143000" indent="-228600" defTabSz="762000" eaLnBrk="0" hangingPunct="0">
              <a:spcBef>
                <a:spcPct val="20000"/>
              </a:spcBef>
              <a:buChar char="•"/>
              <a:defRPr sz="2400">
                <a:solidFill>
                  <a:schemeClr val="tx1"/>
                </a:solidFill>
                <a:latin typeface="Times New Roman" panose="02020603050405020304" pitchFamily="18" charset="0"/>
              </a:defRPr>
            </a:lvl3pPr>
            <a:lvl4pPr marL="1600200" indent="-228600" defTabSz="762000" eaLnBrk="0" hangingPunct="0">
              <a:spcBef>
                <a:spcPct val="20000"/>
              </a:spcBef>
              <a:buChar char="–"/>
              <a:defRPr sz="2000">
                <a:solidFill>
                  <a:schemeClr val="tx1"/>
                </a:solidFill>
                <a:latin typeface="Times New Roman" panose="02020603050405020304" pitchFamily="18" charset="0"/>
              </a:defRPr>
            </a:lvl4pPr>
            <a:lvl5pPr marL="2057400" indent="-228600" defTabSz="762000" eaLnBrk="0" hangingPunct="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i="0">
                <a:solidFill>
                  <a:srgbClr val="FF9900"/>
                </a:solidFill>
                <a:latin typeface="Arial" panose="020B0604020202020204" pitchFamily="34" charset="0"/>
                <a:cs typeface="Arial" panose="020B0604020202020204" pitchFamily="34" charset="0"/>
              </a:rPr>
              <a:t>Production du Charbon</a:t>
            </a:r>
          </a:p>
        </p:txBody>
      </p:sp>
      <p:pic>
        <p:nvPicPr>
          <p:cNvPr id="89091" name="Picture 3" descr="MEULEW"/>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5825"/>
            <a:ext cx="44799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descr="MEULE 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885825"/>
            <a:ext cx="44799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EUL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2238"/>
            <a:ext cx="44799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descr="MEULE_AI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075" y="3932238"/>
            <a:ext cx="44799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7699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lides\Africa\Biome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838200"/>
            <a:ext cx="6858000" cy="6019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099" name="Text Box 2"/>
          <p:cNvSpPr txBox="1">
            <a:spLocks noChangeArrowheads="1"/>
          </p:cNvSpPr>
          <p:nvPr/>
        </p:nvSpPr>
        <p:spPr bwMode="auto">
          <a:xfrm>
            <a:off x="304800" y="152400"/>
            <a:ext cx="78962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defTabSz="762000">
              <a:defRPr sz="4000">
                <a:solidFill>
                  <a:schemeClr val="tx1"/>
                </a:solidFill>
                <a:latin typeface="Arial" charset="0"/>
              </a:defRPr>
            </a:lvl1pPr>
            <a:lvl2pPr marL="742950" indent="-285750" defTabSz="762000">
              <a:defRPr sz="4000">
                <a:solidFill>
                  <a:schemeClr val="tx1"/>
                </a:solidFill>
                <a:latin typeface="Arial" charset="0"/>
              </a:defRPr>
            </a:lvl2pPr>
            <a:lvl3pPr marL="1143000" indent="-228600" defTabSz="762000">
              <a:defRPr sz="4000">
                <a:solidFill>
                  <a:schemeClr val="tx1"/>
                </a:solidFill>
                <a:latin typeface="Arial" charset="0"/>
              </a:defRPr>
            </a:lvl3pPr>
            <a:lvl4pPr marL="1600200" indent="-228600" defTabSz="762000">
              <a:defRPr sz="4000">
                <a:solidFill>
                  <a:schemeClr val="tx1"/>
                </a:solidFill>
                <a:latin typeface="Arial" charset="0"/>
              </a:defRPr>
            </a:lvl4pPr>
            <a:lvl5pPr marL="2057400" indent="-228600" defTabSz="762000">
              <a:defRPr sz="4000">
                <a:solidFill>
                  <a:schemeClr val="tx1"/>
                </a:solidFill>
                <a:latin typeface="Arial" charset="0"/>
              </a:defRPr>
            </a:lvl5pPr>
            <a:lvl6pPr marL="2514600" indent="-228600" defTabSz="762000" eaLnBrk="0" fontAlgn="base" hangingPunct="0">
              <a:spcBef>
                <a:spcPct val="0"/>
              </a:spcBef>
              <a:spcAft>
                <a:spcPct val="0"/>
              </a:spcAft>
              <a:defRPr sz="4000">
                <a:solidFill>
                  <a:schemeClr val="tx1"/>
                </a:solidFill>
                <a:latin typeface="Arial" charset="0"/>
              </a:defRPr>
            </a:lvl6pPr>
            <a:lvl7pPr marL="2971800" indent="-228600" defTabSz="762000" eaLnBrk="0" fontAlgn="base" hangingPunct="0">
              <a:spcBef>
                <a:spcPct val="0"/>
              </a:spcBef>
              <a:spcAft>
                <a:spcPct val="0"/>
              </a:spcAft>
              <a:defRPr sz="4000">
                <a:solidFill>
                  <a:schemeClr val="tx1"/>
                </a:solidFill>
                <a:latin typeface="Arial" charset="0"/>
              </a:defRPr>
            </a:lvl7pPr>
            <a:lvl8pPr marL="3429000" indent="-228600" defTabSz="762000" eaLnBrk="0" fontAlgn="base" hangingPunct="0">
              <a:spcBef>
                <a:spcPct val="0"/>
              </a:spcBef>
              <a:spcAft>
                <a:spcPct val="0"/>
              </a:spcAft>
              <a:defRPr sz="4000">
                <a:solidFill>
                  <a:schemeClr val="tx1"/>
                </a:solidFill>
                <a:latin typeface="Arial" charset="0"/>
              </a:defRPr>
            </a:lvl8pPr>
            <a:lvl9pPr marL="3886200" indent="-228600" defTabSz="762000" eaLnBrk="0" fontAlgn="base" hangingPunct="0">
              <a:spcBef>
                <a:spcPct val="0"/>
              </a:spcBef>
              <a:spcAft>
                <a:spcPct val="0"/>
              </a:spcAft>
              <a:defRPr sz="4000">
                <a:solidFill>
                  <a:schemeClr val="tx1"/>
                </a:solidFill>
                <a:latin typeface="Arial" charset="0"/>
              </a:defRPr>
            </a:lvl9pPr>
          </a:lstStyle>
          <a:p>
            <a:r>
              <a:rPr lang="en-US" sz="2800" dirty="0" smtClean="0">
                <a:solidFill>
                  <a:srgbClr val="FF9900"/>
                </a:solidFill>
              </a:rPr>
              <a:t>Les zones du </a:t>
            </a:r>
            <a:r>
              <a:rPr lang="en-US" sz="2800" dirty="0" err="1">
                <a:solidFill>
                  <a:srgbClr val="FF9900"/>
                </a:solidFill>
              </a:rPr>
              <a:t>P</a:t>
            </a:r>
            <a:r>
              <a:rPr lang="en-US" sz="2800" dirty="0" err="1" smtClean="0">
                <a:solidFill>
                  <a:srgbClr val="FF9900"/>
                </a:solidFill>
              </a:rPr>
              <a:t>rojet</a:t>
            </a:r>
            <a:r>
              <a:rPr lang="en-US" sz="2800" dirty="0" smtClean="0">
                <a:solidFill>
                  <a:srgbClr val="FF9900"/>
                </a:solidFill>
              </a:rPr>
              <a:t> LULC</a:t>
            </a:r>
            <a:endParaRPr lang="en-US" sz="2800" dirty="0">
              <a:solidFill>
                <a:srgbClr val="FFFF00"/>
              </a:solidFill>
            </a:endParaRPr>
          </a:p>
        </p:txBody>
      </p:sp>
      <p:cxnSp>
        <p:nvCxnSpPr>
          <p:cNvPr id="4102" name="Straight Connector 14"/>
          <p:cNvCxnSpPr>
            <a:cxnSpLocks noChangeShapeType="1"/>
          </p:cNvCxnSpPr>
          <p:nvPr/>
        </p:nvCxnSpPr>
        <p:spPr bwMode="auto">
          <a:xfrm flipH="1">
            <a:off x="1066800" y="2438400"/>
            <a:ext cx="3352800" cy="0"/>
          </a:xfrm>
          <a:prstGeom prst="line">
            <a:avLst/>
          </a:prstGeom>
          <a:no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3" name="Straight Connector 16"/>
          <p:cNvCxnSpPr>
            <a:cxnSpLocks noChangeShapeType="1"/>
          </p:cNvCxnSpPr>
          <p:nvPr/>
        </p:nvCxnSpPr>
        <p:spPr bwMode="auto">
          <a:xfrm flipH="1">
            <a:off x="1066800" y="3657600"/>
            <a:ext cx="2286000" cy="0"/>
          </a:xfrm>
          <a:prstGeom prst="line">
            <a:avLst/>
          </a:prstGeom>
          <a:no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4" name="Straight Connector 18"/>
          <p:cNvCxnSpPr>
            <a:cxnSpLocks noChangeShapeType="1"/>
          </p:cNvCxnSpPr>
          <p:nvPr/>
        </p:nvCxnSpPr>
        <p:spPr bwMode="auto">
          <a:xfrm flipV="1">
            <a:off x="4419600" y="2438400"/>
            <a:ext cx="0" cy="876300"/>
          </a:xfrm>
          <a:prstGeom prst="line">
            <a:avLst/>
          </a:prstGeom>
          <a:no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5" name="Straight Connector 22"/>
          <p:cNvCxnSpPr>
            <a:cxnSpLocks noChangeShapeType="1"/>
          </p:cNvCxnSpPr>
          <p:nvPr/>
        </p:nvCxnSpPr>
        <p:spPr bwMode="auto">
          <a:xfrm flipV="1">
            <a:off x="3352800" y="3314700"/>
            <a:ext cx="0" cy="342900"/>
          </a:xfrm>
          <a:prstGeom prst="line">
            <a:avLst/>
          </a:prstGeom>
          <a:no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6" name="Straight Connector 24"/>
          <p:cNvCxnSpPr>
            <a:cxnSpLocks noChangeShapeType="1"/>
          </p:cNvCxnSpPr>
          <p:nvPr/>
        </p:nvCxnSpPr>
        <p:spPr bwMode="auto">
          <a:xfrm flipH="1">
            <a:off x="3352800" y="3314700"/>
            <a:ext cx="1066800" cy="0"/>
          </a:xfrm>
          <a:prstGeom prst="line">
            <a:avLst/>
          </a:prstGeom>
          <a:no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7" name="Straight Connector 29"/>
          <p:cNvCxnSpPr>
            <a:cxnSpLocks noChangeShapeType="1"/>
          </p:cNvCxnSpPr>
          <p:nvPr/>
        </p:nvCxnSpPr>
        <p:spPr bwMode="auto">
          <a:xfrm flipV="1">
            <a:off x="1066800" y="2438400"/>
            <a:ext cx="0" cy="1219200"/>
          </a:xfrm>
          <a:prstGeom prst="line">
            <a:avLst/>
          </a:prstGeom>
          <a:no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08" name="Rectangle 33"/>
          <p:cNvSpPr>
            <a:spLocks noChangeArrowheads="1"/>
          </p:cNvSpPr>
          <p:nvPr/>
        </p:nvSpPr>
        <p:spPr bwMode="auto">
          <a:xfrm>
            <a:off x="457200" y="2438400"/>
            <a:ext cx="266700" cy="3429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9" name="Rectangle 34"/>
          <p:cNvSpPr>
            <a:spLocks noChangeArrowheads="1"/>
          </p:cNvSpPr>
          <p:nvPr/>
        </p:nvSpPr>
        <p:spPr bwMode="auto">
          <a:xfrm>
            <a:off x="4953000" y="304800"/>
            <a:ext cx="533400" cy="3048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8114129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152400"/>
            <a:ext cx="9144000" cy="685800"/>
          </a:xfrm>
        </p:spPr>
        <p:txBody>
          <a:bodyPr/>
          <a:lstStyle/>
          <a:p>
            <a:r>
              <a:rPr lang="en-US" sz="2400" b="1" dirty="0" err="1" smtClean="0">
                <a:solidFill>
                  <a:srgbClr val="FF9900"/>
                </a:solidFill>
              </a:rPr>
              <a:t>Partenaires</a:t>
            </a:r>
            <a:r>
              <a:rPr lang="en-US" sz="2400" b="1" dirty="0" smtClean="0">
                <a:solidFill>
                  <a:srgbClr val="FF9900"/>
                </a:solidFill>
              </a:rPr>
              <a:t> du </a:t>
            </a:r>
            <a:r>
              <a:rPr lang="en-US" sz="2400" b="1" dirty="0" err="1" smtClean="0">
                <a:solidFill>
                  <a:srgbClr val="FF9900"/>
                </a:solidFill>
              </a:rPr>
              <a:t>Projet</a:t>
            </a:r>
            <a:r>
              <a:rPr lang="en-US" sz="2400" b="1" dirty="0" smtClean="0">
                <a:solidFill>
                  <a:srgbClr val="FF9900"/>
                </a:solidFill>
              </a:rPr>
              <a:t> LULC</a:t>
            </a:r>
          </a:p>
        </p:txBody>
      </p:sp>
      <p:sp>
        <p:nvSpPr>
          <p:cNvPr id="13315" name="Rectangle 3"/>
          <p:cNvSpPr>
            <a:spLocks noGrp="1" noChangeArrowheads="1"/>
          </p:cNvSpPr>
          <p:nvPr>
            <p:ph type="body" idx="1"/>
          </p:nvPr>
        </p:nvSpPr>
        <p:spPr>
          <a:xfrm>
            <a:off x="381000" y="609600"/>
            <a:ext cx="7391400" cy="4114800"/>
          </a:xfrm>
        </p:spPr>
        <p:txBody>
          <a:bodyPr/>
          <a:lstStyle/>
          <a:p>
            <a:pPr>
              <a:lnSpc>
                <a:spcPct val="90000"/>
              </a:lnSpc>
              <a:buClr>
                <a:srgbClr val="FFFF00"/>
              </a:buClr>
              <a:defRPr/>
            </a:pPr>
            <a:r>
              <a:rPr lang="en-US" sz="1400" dirty="0" err="1" smtClean="0">
                <a:solidFill>
                  <a:srgbClr val="FFFF00"/>
                </a:solidFill>
              </a:rPr>
              <a:t>Partenaires</a:t>
            </a:r>
            <a:r>
              <a:rPr lang="en-US" sz="1400" dirty="0" smtClean="0">
                <a:solidFill>
                  <a:srgbClr val="FFFF00"/>
                </a:solidFill>
              </a:rPr>
              <a:t> </a:t>
            </a:r>
            <a:r>
              <a:rPr lang="en-US" sz="1400" dirty="0" err="1" smtClean="0">
                <a:solidFill>
                  <a:srgbClr val="FFFF00"/>
                </a:solidFill>
              </a:rPr>
              <a:t>africains</a:t>
            </a:r>
            <a:r>
              <a:rPr lang="en-US" sz="1400" dirty="0" smtClean="0">
                <a:solidFill>
                  <a:srgbClr val="FFFF00"/>
                </a:solidFill>
              </a:rPr>
              <a:t>:</a:t>
            </a:r>
          </a:p>
          <a:p>
            <a:pPr lvl="1">
              <a:lnSpc>
                <a:spcPct val="90000"/>
              </a:lnSpc>
              <a:buClr>
                <a:srgbClr val="FFFF00"/>
              </a:buClr>
              <a:buSzPct val="50000"/>
              <a:buFontTx/>
              <a:buNone/>
              <a:defRPr/>
            </a:pPr>
            <a:r>
              <a:rPr lang="en-US" sz="1400" dirty="0" smtClean="0">
                <a:solidFill>
                  <a:srgbClr val="FFFF00"/>
                </a:solidFill>
              </a:rPr>
              <a:t>-    CILSS</a:t>
            </a:r>
          </a:p>
          <a:p>
            <a:pPr lvl="1">
              <a:lnSpc>
                <a:spcPct val="90000"/>
              </a:lnSpc>
              <a:buClr>
                <a:srgbClr val="FFFF00"/>
              </a:buClr>
              <a:buSzPct val="50000"/>
              <a:buFontTx/>
              <a:buNone/>
              <a:defRPr/>
            </a:pPr>
            <a:r>
              <a:rPr lang="en-US" sz="1400" dirty="0" smtClean="0">
                <a:solidFill>
                  <a:srgbClr val="FFFF00"/>
                </a:solidFill>
              </a:rPr>
              <a:t>-    </a:t>
            </a:r>
            <a:r>
              <a:rPr lang="en-US" sz="1400" dirty="0">
                <a:solidFill>
                  <a:srgbClr val="FFFF00"/>
                </a:solidFill>
              </a:rPr>
              <a:t>Centre </a:t>
            </a:r>
            <a:r>
              <a:rPr lang="en-US" sz="1400" dirty="0" err="1" smtClean="0">
                <a:solidFill>
                  <a:srgbClr val="FFFF00"/>
                </a:solidFill>
              </a:rPr>
              <a:t>Régional</a:t>
            </a:r>
            <a:r>
              <a:rPr lang="en-US" sz="1400" dirty="0" smtClean="0">
                <a:solidFill>
                  <a:srgbClr val="FFFF00"/>
                </a:solidFill>
              </a:rPr>
              <a:t> AGRHYMET</a:t>
            </a:r>
          </a:p>
          <a:p>
            <a:pPr lvl="1">
              <a:lnSpc>
                <a:spcPct val="90000"/>
              </a:lnSpc>
              <a:buClr>
                <a:srgbClr val="FFFF00"/>
              </a:buClr>
              <a:buSzPct val="50000"/>
              <a:buFontTx/>
              <a:buNone/>
              <a:defRPr/>
            </a:pPr>
            <a:r>
              <a:rPr lang="en-US" sz="1400" dirty="0" smtClean="0">
                <a:solidFill>
                  <a:srgbClr val="FFFF00"/>
                </a:solidFill>
              </a:rPr>
              <a:t>-    </a:t>
            </a:r>
            <a:r>
              <a:rPr lang="en-US" sz="1400" dirty="0" err="1" smtClean="0">
                <a:solidFill>
                  <a:srgbClr val="FFFF00"/>
                </a:solidFill>
              </a:rPr>
              <a:t>Institut</a:t>
            </a:r>
            <a:r>
              <a:rPr lang="en-US" sz="1400" dirty="0" smtClean="0">
                <a:solidFill>
                  <a:srgbClr val="FFFF00"/>
                </a:solidFill>
              </a:rPr>
              <a:t> du Sahel</a:t>
            </a:r>
          </a:p>
          <a:p>
            <a:pPr lvl="1">
              <a:lnSpc>
                <a:spcPct val="90000"/>
              </a:lnSpc>
              <a:buClr>
                <a:srgbClr val="FFFF00"/>
              </a:buClr>
              <a:buSzPct val="50000"/>
              <a:buFontTx/>
              <a:buNone/>
              <a:defRPr/>
            </a:pPr>
            <a:r>
              <a:rPr lang="en-US" sz="1400" dirty="0" smtClean="0">
                <a:solidFill>
                  <a:srgbClr val="FFFF00"/>
                </a:solidFill>
              </a:rPr>
              <a:t>-    Structures </a:t>
            </a:r>
            <a:r>
              <a:rPr lang="en-US" sz="1400" dirty="0" err="1" smtClean="0">
                <a:solidFill>
                  <a:srgbClr val="FFFF00"/>
                </a:solidFill>
              </a:rPr>
              <a:t>nationales</a:t>
            </a:r>
            <a:endParaRPr lang="en-US" sz="1400" dirty="0" smtClean="0">
              <a:solidFill>
                <a:srgbClr val="FFFF00"/>
              </a:solidFill>
            </a:endParaRPr>
          </a:p>
          <a:p>
            <a:pPr>
              <a:lnSpc>
                <a:spcPct val="90000"/>
              </a:lnSpc>
              <a:defRPr/>
            </a:pPr>
            <a:r>
              <a:rPr lang="en-US" sz="1400" dirty="0" err="1" smtClean="0">
                <a:solidFill>
                  <a:srgbClr val="FFFF00"/>
                </a:solidFill>
              </a:rPr>
              <a:t>Partenaires</a:t>
            </a:r>
            <a:r>
              <a:rPr lang="en-US" sz="1400" dirty="0" smtClean="0">
                <a:solidFill>
                  <a:srgbClr val="FFFF00"/>
                </a:solidFill>
              </a:rPr>
              <a:t> </a:t>
            </a:r>
            <a:r>
              <a:rPr lang="en-US" sz="1400" dirty="0" err="1" smtClean="0">
                <a:solidFill>
                  <a:srgbClr val="FFFF00"/>
                </a:solidFill>
              </a:rPr>
              <a:t>américains</a:t>
            </a:r>
            <a:r>
              <a:rPr lang="en-US" sz="1400" dirty="0" smtClean="0">
                <a:solidFill>
                  <a:srgbClr val="FFFF00"/>
                </a:solidFill>
              </a:rPr>
              <a:t>:</a:t>
            </a:r>
          </a:p>
          <a:p>
            <a:pPr lvl="1">
              <a:lnSpc>
                <a:spcPct val="90000"/>
              </a:lnSpc>
              <a:buFontTx/>
              <a:buChar char="-"/>
              <a:defRPr/>
            </a:pPr>
            <a:r>
              <a:rPr lang="en-US" sz="1400" dirty="0" smtClean="0">
                <a:solidFill>
                  <a:srgbClr val="FFFF00"/>
                </a:solidFill>
              </a:rPr>
              <a:t>U.S. Agency for International Development</a:t>
            </a:r>
          </a:p>
          <a:p>
            <a:pPr lvl="1">
              <a:lnSpc>
                <a:spcPct val="90000"/>
              </a:lnSpc>
              <a:buFontTx/>
              <a:buChar char="-"/>
              <a:defRPr/>
            </a:pPr>
            <a:r>
              <a:rPr lang="en-US" sz="1400" dirty="0" smtClean="0">
                <a:solidFill>
                  <a:srgbClr val="FFFF00"/>
                </a:solidFill>
              </a:rPr>
              <a:t>U.S. Geological Survey</a:t>
            </a:r>
          </a:p>
          <a:p>
            <a:pPr lvl="1">
              <a:lnSpc>
                <a:spcPct val="90000"/>
              </a:lnSpc>
              <a:buFontTx/>
              <a:buChar char="-"/>
              <a:defRPr/>
            </a:pPr>
            <a:r>
              <a:rPr lang="en-US" sz="1400" dirty="0" smtClean="0">
                <a:solidFill>
                  <a:srgbClr val="FFFF00"/>
                </a:solidFill>
              </a:rPr>
              <a:t>U.S. Forest Service</a:t>
            </a:r>
          </a:p>
          <a:p>
            <a:pPr lvl="1">
              <a:lnSpc>
                <a:spcPct val="90000"/>
              </a:lnSpc>
              <a:buFontTx/>
              <a:buChar char="-"/>
              <a:defRPr/>
            </a:pPr>
            <a:r>
              <a:rPr lang="en-US" sz="1400" dirty="0" smtClean="0">
                <a:solidFill>
                  <a:srgbClr val="FFFF00"/>
                </a:solidFill>
              </a:rPr>
              <a:t>U.S. Dept. of State</a:t>
            </a:r>
          </a:p>
          <a:p>
            <a:pPr>
              <a:lnSpc>
                <a:spcPct val="90000"/>
              </a:lnSpc>
              <a:defRPr/>
            </a:pPr>
            <a:r>
              <a:rPr lang="en-US" sz="1400" dirty="0" err="1" smtClean="0">
                <a:solidFill>
                  <a:srgbClr val="FFFF00"/>
                </a:solidFill>
              </a:rPr>
              <a:t>Partenaires</a:t>
            </a:r>
            <a:r>
              <a:rPr lang="en-US" sz="1400" dirty="0" smtClean="0">
                <a:solidFill>
                  <a:srgbClr val="FFFF00"/>
                </a:solidFill>
              </a:rPr>
              <a:t> </a:t>
            </a:r>
            <a:r>
              <a:rPr lang="en-US" sz="1400" dirty="0" err="1" smtClean="0">
                <a:solidFill>
                  <a:srgbClr val="FFFF00"/>
                </a:solidFill>
              </a:rPr>
              <a:t>internationaux</a:t>
            </a:r>
            <a:r>
              <a:rPr lang="en-US" sz="1400" dirty="0" smtClean="0">
                <a:solidFill>
                  <a:srgbClr val="FFFF00"/>
                </a:solidFill>
              </a:rPr>
              <a:t>:</a:t>
            </a:r>
          </a:p>
          <a:p>
            <a:pPr lvl="1">
              <a:lnSpc>
                <a:spcPct val="90000"/>
              </a:lnSpc>
              <a:buFontTx/>
              <a:buChar char="-"/>
              <a:defRPr/>
            </a:pPr>
            <a:r>
              <a:rPr lang="en-US" sz="1400" dirty="0" smtClean="0">
                <a:solidFill>
                  <a:srgbClr val="FFFF00"/>
                </a:solidFill>
              </a:rPr>
              <a:t>UN Food and Agriculture Organization</a:t>
            </a:r>
          </a:p>
          <a:p>
            <a:pPr lvl="1">
              <a:lnSpc>
                <a:spcPct val="90000"/>
              </a:lnSpc>
              <a:buFontTx/>
              <a:buChar char="-"/>
              <a:defRPr/>
            </a:pPr>
            <a:r>
              <a:rPr lang="en-US" sz="1400" dirty="0" smtClean="0">
                <a:solidFill>
                  <a:srgbClr val="FFFF00"/>
                </a:solidFill>
              </a:rPr>
              <a:t>ICRAF</a:t>
            </a:r>
            <a:endParaRPr lang="en-US" sz="1400" dirty="0">
              <a:solidFill>
                <a:srgbClr val="FFFF00"/>
              </a:solidFill>
            </a:endParaRPr>
          </a:p>
          <a:p>
            <a:pPr lvl="1">
              <a:lnSpc>
                <a:spcPct val="90000"/>
              </a:lnSpc>
              <a:buFontTx/>
              <a:buChar char="-"/>
              <a:defRPr/>
            </a:pPr>
            <a:r>
              <a:rPr lang="en-US" sz="1400" dirty="0" smtClean="0">
                <a:solidFill>
                  <a:srgbClr val="FFFF00"/>
                </a:solidFill>
              </a:rPr>
              <a:t>World Resources Institute</a:t>
            </a:r>
          </a:p>
          <a:p>
            <a:pPr marL="457200" lvl="1" indent="0">
              <a:lnSpc>
                <a:spcPct val="90000"/>
              </a:lnSpc>
              <a:buClr>
                <a:srgbClr val="FFFF00"/>
              </a:buClr>
              <a:buSzPct val="50000"/>
              <a:buFont typeface="Wingdings" pitchFamily="2" charset="2"/>
              <a:buNone/>
              <a:defRPr/>
            </a:pPr>
            <a:endParaRPr lang="en-US" sz="1400" dirty="0" smtClean="0">
              <a:solidFill>
                <a:srgbClr val="CCFFCC"/>
              </a:solidFill>
            </a:endParaRPr>
          </a:p>
          <a:p>
            <a:pPr lvl="1">
              <a:lnSpc>
                <a:spcPct val="90000"/>
              </a:lnSpc>
              <a:buClr>
                <a:schemeClr val="accent2"/>
              </a:buClr>
              <a:buFont typeface="Monotype Sorts" pitchFamily="2" charset="2"/>
              <a:buChar char="n"/>
              <a:defRPr/>
            </a:pPr>
            <a:endParaRPr lang="en-US" sz="1400" dirty="0" smtClean="0"/>
          </a:p>
          <a:p>
            <a:pPr>
              <a:lnSpc>
                <a:spcPct val="90000"/>
              </a:lnSpc>
              <a:defRPr/>
            </a:pPr>
            <a:endParaRPr lang="en-US" sz="1400" dirty="0" smtClean="0"/>
          </a:p>
        </p:txBody>
      </p:sp>
      <p:pic>
        <p:nvPicPr>
          <p:cNvPr id="17412" name="Picture 2053" descr="AGRHYMET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00"/>
            <a:ext cx="9144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1"/>
          <p:cNvSpPr>
            <a:spLocks noChangeArrowheads="1"/>
          </p:cNvSpPr>
          <p:nvPr/>
        </p:nvSpPr>
        <p:spPr bwMode="auto">
          <a:xfrm>
            <a:off x="5715000" y="6477000"/>
            <a:ext cx="3276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chemeClr val="bg1"/>
                </a:solidFill>
              </a:rPr>
              <a:t>Centre </a:t>
            </a:r>
            <a:r>
              <a:rPr lang="en-US" sz="2000" b="1" dirty="0" err="1" smtClean="0">
                <a:solidFill>
                  <a:schemeClr val="bg1"/>
                </a:solidFill>
              </a:rPr>
              <a:t>Régional</a:t>
            </a:r>
            <a:r>
              <a:rPr lang="en-US" sz="2000" b="1" dirty="0" smtClean="0">
                <a:solidFill>
                  <a:schemeClr val="bg1"/>
                </a:solidFill>
              </a:rPr>
              <a:t> AGRHYMET </a:t>
            </a:r>
            <a:endParaRPr lang="en-US" sz="2000" b="1" dirty="0">
              <a:solidFill>
                <a:schemeClr val="bg1"/>
              </a:solidFill>
            </a:endParaRPr>
          </a:p>
        </p:txBody>
      </p:sp>
    </p:spTree>
    <p:extLst>
      <p:ext uri="{BB962C8B-B14F-4D97-AF65-F5344CB8AC3E}">
        <p14:creationId xmlns:p14="http://schemas.microsoft.com/office/powerpoint/2010/main" val="38376947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152400"/>
            <a:ext cx="9144000" cy="609600"/>
          </a:xfrm>
        </p:spPr>
        <p:txBody>
          <a:bodyPr/>
          <a:lstStyle/>
          <a:p>
            <a:r>
              <a:rPr lang="en-US" sz="2000" b="1" dirty="0" err="1" smtClean="0">
                <a:solidFill>
                  <a:srgbClr val="FF9900"/>
                </a:solidFill>
                <a:latin typeface="Arial" panose="020B0604020202020204" pitchFamily="34" charset="0"/>
                <a:cs typeface="Arial" panose="020B0604020202020204" pitchFamily="34" charset="0"/>
              </a:rPr>
              <a:t>Partenaires</a:t>
            </a:r>
            <a:r>
              <a:rPr lang="en-US" sz="2000" b="1" dirty="0" smtClean="0">
                <a:solidFill>
                  <a:srgbClr val="FF9900"/>
                </a:solidFill>
                <a:latin typeface="Arial" panose="020B0604020202020204" pitchFamily="34" charset="0"/>
                <a:cs typeface="Arial" panose="020B0604020202020204" pitchFamily="34" charset="0"/>
              </a:rPr>
              <a:t> </a:t>
            </a:r>
            <a:r>
              <a:rPr lang="en-US" sz="2000" b="1" dirty="0" err="1" smtClean="0">
                <a:solidFill>
                  <a:srgbClr val="FF9900"/>
                </a:solidFill>
                <a:latin typeface="Arial" panose="020B0604020202020204" pitchFamily="34" charset="0"/>
                <a:cs typeface="Arial" panose="020B0604020202020204" pitchFamily="34" charset="0"/>
              </a:rPr>
              <a:t>nationaux</a:t>
            </a:r>
            <a:endParaRPr lang="en-US" sz="2000" b="1" dirty="0" smtClean="0">
              <a:solidFill>
                <a:srgbClr val="FF9900"/>
              </a:solidFill>
              <a:latin typeface="Arial" panose="020B0604020202020204" pitchFamily="34" charset="0"/>
              <a:cs typeface="Arial" panose="020B0604020202020204" pitchFamily="34" charset="0"/>
            </a:endParaRPr>
          </a:p>
        </p:txBody>
      </p:sp>
      <p:sp>
        <p:nvSpPr>
          <p:cNvPr id="4" name="Rectangle 3"/>
          <p:cNvSpPr/>
          <p:nvPr/>
        </p:nvSpPr>
        <p:spPr>
          <a:xfrm>
            <a:off x="533400" y="1220882"/>
            <a:ext cx="4572000" cy="3939540"/>
          </a:xfrm>
          <a:prstGeom prst="rect">
            <a:avLst/>
          </a:prstGeom>
        </p:spPr>
        <p:txBody>
          <a:bodyPr>
            <a:spAutoFit/>
          </a:bodyPr>
          <a:lstStyle/>
          <a:p>
            <a:r>
              <a:rPr lang="en-US" sz="1000" dirty="0" err="1">
                <a:solidFill>
                  <a:srgbClr val="FFFF00"/>
                </a:solidFill>
              </a:rPr>
              <a:t>Bénin</a:t>
            </a:r>
            <a:endParaRPr lang="en-US" sz="1000" dirty="0">
              <a:solidFill>
                <a:srgbClr val="FFFF00"/>
              </a:solidFill>
            </a:endParaRPr>
          </a:p>
          <a:p>
            <a:pPr lvl="1"/>
            <a:r>
              <a:rPr lang="en-US" sz="1000" dirty="0">
                <a:solidFill>
                  <a:srgbClr val="FFFF00"/>
                </a:solidFill>
              </a:rPr>
              <a:t>Centre Nat. de </a:t>
            </a:r>
            <a:r>
              <a:rPr lang="en-US" sz="1000" dirty="0" err="1">
                <a:solidFill>
                  <a:srgbClr val="FFFF00"/>
                </a:solidFill>
              </a:rPr>
              <a:t>Télédétection</a:t>
            </a:r>
            <a:r>
              <a:rPr lang="en-US" sz="1000" dirty="0">
                <a:solidFill>
                  <a:srgbClr val="FFFF00"/>
                </a:solidFill>
              </a:rPr>
              <a:t> et de Surveillance du </a:t>
            </a:r>
            <a:r>
              <a:rPr lang="en-US" sz="1000" dirty="0" err="1">
                <a:solidFill>
                  <a:srgbClr val="FFFF00"/>
                </a:solidFill>
              </a:rPr>
              <a:t>Couvert</a:t>
            </a:r>
            <a:r>
              <a:rPr lang="en-US" sz="1000" dirty="0">
                <a:solidFill>
                  <a:srgbClr val="FFFF00"/>
                </a:solidFill>
              </a:rPr>
              <a:t> </a:t>
            </a:r>
            <a:r>
              <a:rPr lang="en-US" sz="1000" dirty="0" err="1">
                <a:solidFill>
                  <a:srgbClr val="FFFF00"/>
                </a:solidFill>
              </a:rPr>
              <a:t>Forestier</a:t>
            </a:r>
            <a:endParaRPr lang="en-US" sz="1000" dirty="0">
              <a:solidFill>
                <a:srgbClr val="FFFF00"/>
              </a:solidFill>
            </a:endParaRPr>
          </a:p>
          <a:p>
            <a:r>
              <a:rPr lang="en-US" sz="1000" dirty="0">
                <a:solidFill>
                  <a:srgbClr val="FFFF00"/>
                </a:solidFill>
              </a:rPr>
              <a:t>Ghana</a:t>
            </a:r>
          </a:p>
          <a:p>
            <a:pPr lvl="1"/>
            <a:r>
              <a:rPr lang="en-US" sz="1000" dirty="0">
                <a:solidFill>
                  <a:srgbClr val="FFFF00"/>
                </a:solidFill>
              </a:rPr>
              <a:t>Environmental Protection Agency</a:t>
            </a:r>
          </a:p>
          <a:p>
            <a:pPr lvl="1"/>
            <a:r>
              <a:rPr lang="en-US" sz="1000" dirty="0">
                <a:solidFill>
                  <a:srgbClr val="FFFF00"/>
                </a:solidFill>
              </a:rPr>
              <a:t>Dept. of Geography, University of Ghana</a:t>
            </a:r>
          </a:p>
          <a:p>
            <a:r>
              <a:rPr lang="en-US" sz="1000" dirty="0">
                <a:solidFill>
                  <a:srgbClr val="FFFF00"/>
                </a:solidFill>
              </a:rPr>
              <a:t>Guinea </a:t>
            </a:r>
          </a:p>
          <a:p>
            <a:pPr lvl="1"/>
            <a:r>
              <a:rPr lang="en-US" sz="1000" dirty="0">
                <a:solidFill>
                  <a:srgbClr val="FFFF00"/>
                </a:solidFill>
              </a:rPr>
              <a:t>Service National des Sols, </a:t>
            </a:r>
            <a:r>
              <a:rPr lang="en-US" sz="1000" dirty="0" err="1">
                <a:solidFill>
                  <a:srgbClr val="FFFF00"/>
                </a:solidFill>
              </a:rPr>
              <a:t>Minist</a:t>
            </a:r>
            <a:r>
              <a:rPr lang="en-US" sz="1000" dirty="0" err="1">
                <a:solidFill>
                  <a:srgbClr val="FFFF00"/>
                </a:solidFill>
                <a:cs typeface="Arial" charset="0"/>
              </a:rPr>
              <a:t>è</a:t>
            </a:r>
            <a:r>
              <a:rPr lang="en-US" sz="1000" dirty="0" err="1">
                <a:solidFill>
                  <a:srgbClr val="FFFF00"/>
                </a:solidFill>
              </a:rPr>
              <a:t>re</a:t>
            </a:r>
            <a:r>
              <a:rPr lang="en-US" sz="1000" dirty="0">
                <a:solidFill>
                  <a:srgbClr val="FFFF00"/>
                </a:solidFill>
              </a:rPr>
              <a:t> de </a:t>
            </a:r>
            <a:r>
              <a:rPr lang="en-US" sz="1000" dirty="0" err="1">
                <a:solidFill>
                  <a:srgbClr val="FFFF00"/>
                </a:solidFill>
              </a:rPr>
              <a:t>l’Agriculture</a:t>
            </a:r>
            <a:endParaRPr lang="en-US" sz="1000" dirty="0">
              <a:solidFill>
                <a:srgbClr val="FFFF00"/>
              </a:solidFill>
            </a:endParaRPr>
          </a:p>
          <a:p>
            <a:pPr lvl="1"/>
            <a:r>
              <a:rPr lang="en-US" sz="1000" dirty="0">
                <a:solidFill>
                  <a:srgbClr val="FFFF00"/>
                </a:solidFill>
              </a:rPr>
              <a:t>Direction National de la </a:t>
            </a:r>
            <a:r>
              <a:rPr lang="en-US" sz="1000" dirty="0" err="1">
                <a:solidFill>
                  <a:srgbClr val="FFFF00"/>
                </a:solidFill>
              </a:rPr>
              <a:t>Météorologie</a:t>
            </a:r>
            <a:endParaRPr lang="en-US" sz="1000" dirty="0">
              <a:solidFill>
                <a:srgbClr val="FFFF00"/>
              </a:solidFill>
            </a:endParaRPr>
          </a:p>
          <a:p>
            <a:r>
              <a:rPr lang="en-US" sz="1000" dirty="0">
                <a:solidFill>
                  <a:srgbClr val="FFFF00"/>
                </a:solidFill>
              </a:rPr>
              <a:t>Nigeria</a:t>
            </a:r>
          </a:p>
          <a:p>
            <a:pPr lvl="1"/>
            <a:r>
              <a:rPr lang="en-US" sz="1000" dirty="0">
                <a:solidFill>
                  <a:srgbClr val="FFFF00"/>
                </a:solidFill>
              </a:rPr>
              <a:t>National Centre for Remote Sensing</a:t>
            </a:r>
          </a:p>
          <a:p>
            <a:pPr lvl="1"/>
            <a:r>
              <a:rPr lang="en-US" sz="1000" dirty="0">
                <a:solidFill>
                  <a:srgbClr val="FFFF00"/>
                </a:solidFill>
              </a:rPr>
              <a:t>Regional Centre for Training in Aerospace Surveys</a:t>
            </a:r>
          </a:p>
          <a:p>
            <a:r>
              <a:rPr lang="en-US" sz="1000" dirty="0">
                <a:solidFill>
                  <a:srgbClr val="FFFF00"/>
                </a:solidFill>
              </a:rPr>
              <a:t>Togo</a:t>
            </a:r>
          </a:p>
          <a:p>
            <a:pPr lvl="1"/>
            <a:r>
              <a:rPr lang="en-US" sz="1000" dirty="0" err="1">
                <a:solidFill>
                  <a:srgbClr val="FFFF00"/>
                </a:solidFill>
              </a:rPr>
              <a:t>Agence</a:t>
            </a:r>
            <a:r>
              <a:rPr lang="en-US" sz="1000" dirty="0">
                <a:solidFill>
                  <a:srgbClr val="FFFF00"/>
                </a:solidFill>
              </a:rPr>
              <a:t> </a:t>
            </a:r>
            <a:r>
              <a:rPr lang="en-US" sz="1000" dirty="0" err="1">
                <a:solidFill>
                  <a:srgbClr val="FFFF00"/>
                </a:solidFill>
              </a:rPr>
              <a:t>Nationale</a:t>
            </a:r>
            <a:r>
              <a:rPr lang="en-US" sz="1000" dirty="0">
                <a:solidFill>
                  <a:srgbClr val="FFFF00"/>
                </a:solidFill>
              </a:rPr>
              <a:t> de </a:t>
            </a:r>
            <a:r>
              <a:rPr lang="en-US" sz="1000" dirty="0" err="1">
                <a:solidFill>
                  <a:srgbClr val="FFFF00"/>
                </a:solidFill>
              </a:rPr>
              <a:t>Gestion</a:t>
            </a:r>
            <a:r>
              <a:rPr lang="en-US" sz="1000" dirty="0">
                <a:solidFill>
                  <a:srgbClr val="FFFF00"/>
                </a:solidFill>
              </a:rPr>
              <a:t> de </a:t>
            </a:r>
            <a:r>
              <a:rPr lang="en-US" sz="1000" dirty="0" err="1">
                <a:solidFill>
                  <a:srgbClr val="FFFF00"/>
                </a:solidFill>
              </a:rPr>
              <a:t>l’Environnement</a:t>
            </a:r>
            <a:endParaRPr lang="en-US" sz="1000" dirty="0">
              <a:solidFill>
                <a:srgbClr val="FFFF00"/>
              </a:solidFill>
            </a:endParaRPr>
          </a:p>
          <a:p>
            <a:pPr lvl="1"/>
            <a:r>
              <a:rPr lang="en-US" sz="1000" dirty="0">
                <a:solidFill>
                  <a:srgbClr val="FFFF00"/>
                </a:solidFill>
              </a:rPr>
              <a:t>Direction </a:t>
            </a:r>
            <a:r>
              <a:rPr lang="en-US" sz="1000" dirty="0" err="1">
                <a:solidFill>
                  <a:srgbClr val="FFFF00"/>
                </a:solidFill>
              </a:rPr>
              <a:t>Générale</a:t>
            </a:r>
            <a:r>
              <a:rPr lang="en-US" sz="1000" dirty="0">
                <a:solidFill>
                  <a:srgbClr val="FFFF00"/>
                </a:solidFill>
              </a:rPr>
              <a:t> de la </a:t>
            </a:r>
            <a:r>
              <a:rPr lang="en-US" sz="1000" dirty="0" err="1">
                <a:solidFill>
                  <a:srgbClr val="FFFF00"/>
                </a:solidFill>
              </a:rPr>
              <a:t>Statistique</a:t>
            </a:r>
            <a:r>
              <a:rPr lang="en-US" sz="1000" dirty="0">
                <a:solidFill>
                  <a:srgbClr val="FFFF00"/>
                </a:solidFill>
              </a:rPr>
              <a:t> et de la </a:t>
            </a:r>
            <a:r>
              <a:rPr lang="en-US" sz="1000" dirty="0" err="1">
                <a:solidFill>
                  <a:srgbClr val="FFFF00"/>
                </a:solidFill>
              </a:rPr>
              <a:t>Comptabilité</a:t>
            </a:r>
            <a:r>
              <a:rPr lang="en-US" sz="1000" dirty="0">
                <a:solidFill>
                  <a:srgbClr val="FFFF00"/>
                </a:solidFill>
              </a:rPr>
              <a:t> </a:t>
            </a:r>
            <a:r>
              <a:rPr lang="en-US" sz="1000" dirty="0" err="1">
                <a:solidFill>
                  <a:srgbClr val="FFFF00"/>
                </a:solidFill>
              </a:rPr>
              <a:t>Nationale</a:t>
            </a:r>
            <a:endParaRPr lang="en-US" sz="1000" dirty="0">
              <a:solidFill>
                <a:srgbClr val="FFFF00"/>
              </a:solidFill>
            </a:endParaRPr>
          </a:p>
          <a:p>
            <a:r>
              <a:rPr lang="en-US" sz="1000" dirty="0">
                <a:solidFill>
                  <a:srgbClr val="FFFF00"/>
                </a:solidFill>
              </a:rPr>
              <a:t>Sierra Leone</a:t>
            </a:r>
          </a:p>
          <a:p>
            <a:pPr lvl="1"/>
            <a:r>
              <a:rPr lang="en-US" sz="1000" dirty="0">
                <a:solidFill>
                  <a:srgbClr val="FFFF00"/>
                </a:solidFill>
              </a:rPr>
              <a:t>Ministry of Agriculture, Forestry, and Food Security</a:t>
            </a:r>
          </a:p>
          <a:p>
            <a:pPr lvl="1"/>
            <a:r>
              <a:rPr lang="en-US" sz="1000" dirty="0">
                <a:solidFill>
                  <a:srgbClr val="FFFF00"/>
                </a:solidFill>
              </a:rPr>
              <a:t>MAFF/AMESD</a:t>
            </a:r>
          </a:p>
          <a:p>
            <a:r>
              <a:rPr lang="en-US" sz="1000" dirty="0">
                <a:solidFill>
                  <a:srgbClr val="FFFF00"/>
                </a:solidFill>
              </a:rPr>
              <a:t>Liberia</a:t>
            </a:r>
          </a:p>
          <a:p>
            <a:pPr lvl="1"/>
            <a:r>
              <a:rPr lang="en-US" sz="1000" dirty="0">
                <a:solidFill>
                  <a:srgbClr val="FFFF00"/>
                </a:solidFill>
              </a:rPr>
              <a:t>Ministry of Lands, Mines, and Energy</a:t>
            </a:r>
          </a:p>
          <a:p>
            <a:pPr lvl="1"/>
            <a:r>
              <a:rPr lang="en-US" sz="1000" dirty="0">
                <a:solidFill>
                  <a:srgbClr val="FFFF00"/>
                </a:solidFill>
              </a:rPr>
              <a:t>Forest Development Authority</a:t>
            </a:r>
          </a:p>
          <a:p>
            <a:r>
              <a:rPr lang="en-US" sz="1000" dirty="0">
                <a:solidFill>
                  <a:srgbClr val="FFFF00"/>
                </a:solidFill>
              </a:rPr>
              <a:t>Cape Verde</a:t>
            </a:r>
          </a:p>
          <a:p>
            <a:pPr lvl="1"/>
            <a:r>
              <a:rPr lang="en-US" sz="1000" dirty="0">
                <a:solidFill>
                  <a:srgbClr val="FFFF00"/>
                </a:solidFill>
              </a:rPr>
              <a:t>Department of Forest Services</a:t>
            </a:r>
          </a:p>
          <a:p>
            <a:r>
              <a:rPr lang="en-US" sz="1000" dirty="0">
                <a:solidFill>
                  <a:srgbClr val="FFFF00"/>
                </a:solidFill>
              </a:rPr>
              <a:t>Burkina</a:t>
            </a:r>
          </a:p>
          <a:p>
            <a:pPr lvl="1"/>
            <a:r>
              <a:rPr lang="en-US" sz="1000" dirty="0" err="1" smtClean="0">
                <a:solidFill>
                  <a:srgbClr val="FFFF00"/>
                </a:solidFill>
              </a:rPr>
              <a:t>Secrétariat</a:t>
            </a:r>
            <a:r>
              <a:rPr lang="en-US" sz="1000" dirty="0" smtClean="0">
                <a:solidFill>
                  <a:srgbClr val="FFFF00"/>
                </a:solidFill>
              </a:rPr>
              <a:t> Permanent du </a:t>
            </a:r>
            <a:r>
              <a:rPr lang="en-US" sz="1000" dirty="0" err="1" smtClean="0">
                <a:solidFill>
                  <a:srgbClr val="FFFF00"/>
                </a:solidFill>
              </a:rPr>
              <a:t>Conseil</a:t>
            </a:r>
            <a:r>
              <a:rPr lang="en-US" sz="1000" dirty="0" smtClean="0">
                <a:solidFill>
                  <a:srgbClr val="FFFF00"/>
                </a:solidFill>
              </a:rPr>
              <a:t> National pour </a:t>
            </a:r>
            <a:r>
              <a:rPr lang="en-US" sz="1000" dirty="0" err="1" smtClean="0">
                <a:solidFill>
                  <a:srgbClr val="FFFF00"/>
                </a:solidFill>
              </a:rPr>
              <a:t>l’Environnement</a:t>
            </a:r>
            <a:r>
              <a:rPr lang="en-US" sz="1000" dirty="0" smtClean="0">
                <a:solidFill>
                  <a:srgbClr val="FFFF00"/>
                </a:solidFill>
              </a:rPr>
              <a:t> et le</a:t>
            </a:r>
          </a:p>
          <a:p>
            <a:pPr lvl="1"/>
            <a:r>
              <a:rPr lang="en-US" sz="1000" dirty="0" err="1" smtClean="0">
                <a:solidFill>
                  <a:srgbClr val="FFFF00"/>
                </a:solidFill>
              </a:rPr>
              <a:t>Développement</a:t>
            </a:r>
            <a:r>
              <a:rPr lang="en-US" sz="1000" dirty="0" smtClean="0">
                <a:solidFill>
                  <a:srgbClr val="FFFF00"/>
                </a:solidFill>
              </a:rPr>
              <a:t> Durable</a:t>
            </a:r>
            <a:endParaRPr lang="en-US" sz="1000" dirty="0">
              <a:solidFill>
                <a:srgbClr val="FFFF00"/>
              </a:solidFill>
            </a:endParaRPr>
          </a:p>
        </p:txBody>
      </p:sp>
      <p:sp>
        <p:nvSpPr>
          <p:cNvPr id="5" name="Rectangle 4"/>
          <p:cNvSpPr/>
          <p:nvPr/>
        </p:nvSpPr>
        <p:spPr>
          <a:xfrm>
            <a:off x="5153025" y="1280264"/>
            <a:ext cx="4572000" cy="4093428"/>
          </a:xfrm>
          <a:prstGeom prst="rect">
            <a:avLst/>
          </a:prstGeom>
        </p:spPr>
        <p:txBody>
          <a:bodyPr>
            <a:spAutoFit/>
          </a:bodyPr>
          <a:lstStyle/>
          <a:p>
            <a:r>
              <a:rPr lang="en-US" sz="1000" dirty="0">
                <a:solidFill>
                  <a:srgbClr val="FFFF00"/>
                </a:solidFill>
              </a:rPr>
              <a:t>Chad</a:t>
            </a:r>
          </a:p>
          <a:p>
            <a:pPr lvl="1"/>
            <a:r>
              <a:rPr lang="en-US" sz="1000" dirty="0" smtClean="0">
                <a:solidFill>
                  <a:srgbClr val="FFFF00"/>
                </a:solidFill>
              </a:rPr>
              <a:t>Centre National </a:t>
            </a:r>
            <a:r>
              <a:rPr lang="en-US" sz="1000" dirty="0" err="1" smtClean="0">
                <a:solidFill>
                  <a:srgbClr val="FFFF00"/>
                </a:solidFill>
              </a:rPr>
              <a:t>d’Appui</a:t>
            </a:r>
            <a:r>
              <a:rPr lang="en-US" sz="1000" dirty="0" smtClean="0">
                <a:solidFill>
                  <a:srgbClr val="FFFF00"/>
                </a:solidFill>
              </a:rPr>
              <a:t> a la </a:t>
            </a:r>
            <a:r>
              <a:rPr lang="en-US" sz="1000" dirty="0" err="1" smtClean="0">
                <a:solidFill>
                  <a:srgbClr val="FFFF00"/>
                </a:solidFill>
              </a:rPr>
              <a:t>Recherche</a:t>
            </a:r>
            <a:endParaRPr lang="en-US" sz="1000" dirty="0" smtClean="0">
              <a:solidFill>
                <a:srgbClr val="FFFF00"/>
              </a:solidFill>
            </a:endParaRPr>
          </a:p>
          <a:p>
            <a:pPr lvl="1"/>
            <a:endParaRPr lang="en-US" sz="1000" dirty="0">
              <a:solidFill>
                <a:srgbClr val="FFFF00"/>
              </a:solidFill>
            </a:endParaRPr>
          </a:p>
          <a:p>
            <a:r>
              <a:rPr lang="en-US" sz="1000" dirty="0" smtClean="0">
                <a:solidFill>
                  <a:srgbClr val="FFFF00"/>
                </a:solidFill>
              </a:rPr>
              <a:t>Côte d’Ivoire</a:t>
            </a:r>
          </a:p>
          <a:p>
            <a:pPr lvl="1"/>
            <a:r>
              <a:rPr lang="en-US" sz="1000" dirty="0" smtClean="0">
                <a:solidFill>
                  <a:srgbClr val="FFFF00"/>
                </a:solidFill>
              </a:rPr>
              <a:t>Centre National </a:t>
            </a:r>
            <a:r>
              <a:rPr lang="en-US" sz="1000" dirty="0">
                <a:solidFill>
                  <a:srgbClr val="FFFF00"/>
                </a:solidFill>
              </a:rPr>
              <a:t>de </a:t>
            </a:r>
            <a:r>
              <a:rPr lang="en-US" sz="1000" dirty="0" err="1" smtClean="0">
                <a:solidFill>
                  <a:srgbClr val="FFFF00"/>
                </a:solidFill>
              </a:rPr>
              <a:t>Télédétection</a:t>
            </a:r>
            <a:r>
              <a:rPr lang="en-US" sz="1000" dirty="0" smtClean="0">
                <a:solidFill>
                  <a:srgbClr val="FFFF00"/>
                </a:solidFill>
              </a:rPr>
              <a:t> (CNTIG)</a:t>
            </a:r>
          </a:p>
          <a:p>
            <a:pPr lvl="1"/>
            <a:r>
              <a:rPr lang="en-US" sz="1000" dirty="0" smtClean="0">
                <a:solidFill>
                  <a:srgbClr val="FFFF00"/>
                </a:solidFill>
              </a:rPr>
              <a:t>Centre de </a:t>
            </a:r>
            <a:r>
              <a:rPr lang="en-US" sz="1000" dirty="0" err="1" smtClean="0">
                <a:solidFill>
                  <a:srgbClr val="FFFF00"/>
                </a:solidFill>
              </a:rPr>
              <a:t>Cartographie</a:t>
            </a:r>
            <a:r>
              <a:rPr lang="en-US" sz="1000" dirty="0" smtClean="0">
                <a:solidFill>
                  <a:srgbClr val="FFFF00"/>
                </a:solidFill>
              </a:rPr>
              <a:t> et de </a:t>
            </a:r>
            <a:r>
              <a:rPr lang="en-US" sz="1000" dirty="0" err="1" smtClean="0">
                <a:solidFill>
                  <a:srgbClr val="FFFF00"/>
                </a:solidFill>
              </a:rPr>
              <a:t>Télédéction</a:t>
            </a:r>
            <a:r>
              <a:rPr lang="en-US" sz="1000" dirty="0" smtClean="0">
                <a:solidFill>
                  <a:srgbClr val="FFFF00"/>
                </a:solidFill>
              </a:rPr>
              <a:t> (CCT)</a:t>
            </a:r>
          </a:p>
          <a:p>
            <a:pPr lvl="1"/>
            <a:endParaRPr lang="en-US" sz="1000" dirty="0">
              <a:solidFill>
                <a:srgbClr val="FFFF00"/>
              </a:solidFill>
            </a:endParaRPr>
          </a:p>
          <a:p>
            <a:r>
              <a:rPr lang="en-US" sz="1000" dirty="0">
                <a:solidFill>
                  <a:srgbClr val="FFFF00"/>
                </a:solidFill>
              </a:rPr>
              <a:t>Gambia</a:t>
            </a:r>
          </a:p>
          <a:p>
            <a:pPr lvl="1"/>
            <a:r>
              <a:rPr lang="en-US" sz="1000" dirty="0">
                <a:solidFill>
                  <a:srgbClr val="FFFF00"/>
                </a:solidFill>
              </a:rPr>
              <a:t>Department of Water Resources</a:t>
            </a:r>
          </a:p>
          <a:p>
            <a:pPr lvl="1"/>
            <a:r>
              <a:rPr lang="en-US" sz="1000" dirty="0">
                <a:solidFill>
                  <a:srgbClr val="FFFF00"/>
                </a:solidFill>
              </a:rPr>
              <a:t>National Environment Agency</a:t>
            </a:r>
          </a:p>
          <a:p>
            <a:r>
              <a:rPr lang="en-US" sz="1000" dirty="0">
                <a:solidFill>
                  <a:srgbClr val="FFFF00"/>
                </a:solidFill>
              </a:rPr>
              <a:t>Guinea Bissau</a:t>
            </a:r>
          </a:p>
          <a:p>
            <a:pPr lvl="1"/>
            <a:r>
              <a:rPr lang="en-US" sz="1000" dirty="0">
                <a:solidFill>
                  <a:srgbClr val="FFFF00"/>
                </a:solidFill>
              </a:rPr>
              <a:t>Dir. </a:t>
            </a:r>
            <a:r>
              <a:rPr lang="en-US" sz="1000" dirty="0" err="1">
                <a:solidFill>
                  <a:srgbClr val="FFFF00"/>
                </a:solidFill>
              </a:rPr>
              <a:t>Générale</a:t>
            </a:r>
            <a:r>
              <a:rPr lang="en-US" sz="1000" dirty="0">
                <a:solidFill>
                  <a:srgbClr val="FFFF00"/>
                </a:solidFill>
              </a:rPr>
              <a:t> de </a:t>
            </a:r>
            <a:r>
              <a:rPr lang="en-US" sz="1000" dirty="0" err="1">
                <a:solidFill>
                  <a:srgbClr val="FFFF00"/>
                </a:solidFill>
              </a:rPr>
              <a:t>l’Environnement</a:t>
            </a:r>
            <a:endParaRPr lang="en-US" sz="1000" dirty="0">
              <a:solidFill>
                <a:srgbClr val="FFFF00"/>
              </a:solidFill>
            </a:endParaRPr>
          </a:p>
          <a:p>
            <a:r>
              <a:rPr lang="en-US" sz="1000" dirty="0">
                <a:solidFill>
                  <a:srgbClr val="FFFF00"/>
                </a:solidFill>
              </a:rPr>
              <a:t>Mali</a:t>
            </a:r>
          </a:p>
          <a:p>
            <a:pPr lvl="1"/>
            <a:r>
              <a:rPr lang="en-US" sz="1000" dirty="0" err="1">
                <a:solidFill>
                  <a:srgbClr val="FFFF00"/>
                </a:solidFill>
              </a:rPr>
              <a:t>Institut</a:t>
            </a:r>
            <a:r>
              <a:rPr lang="en-US" sz="1000" dirty="0">
                <a:solidFill>
                  <a:srgbClr val="FFFF00"/>
                </a:solidFill>
              </a:rPr>
              <a:t> </a:t>
            </a:r>
            <a:r>
              <a:rPr lang="en-US" sz="1000" dirty="0" err="1">
                <a:solidFill>
                  <a:srgbClr val="FFFF00"/>
                </a:solidFill>
              </a:rPr>
              <a:t>Géographique</a:t>
            </a:r>
            <a:r>
              <a:rPr lang="en-US" sz="1000" dirty="0">
                <a:solidFill>
                  <a:srgbClr val="FFFF00"/>
                </a:solidFill>
              </a:rPr>
              <a:t> du Mali</a:t>
            </a:r>
          </a:p>
          <a:p>
            <a:pPr lvl="1"/>
            <a:r>
              <a:rPr lang="en-US" sz="1000" dirty="0" err="1">
                <a:solidFill>
                  <a:srgbClr val="FFFF00"/>
                </a:solidFill>
              </a:rPr>
              <a:t>Institut</a:t>
            </a:r>
            <a:r>
              <a:rPr lang="en-US" sz="1000" dirty="0">
                <a:solidFill>
                  <a:srgbClr val="FFFF00"/>
                </a:solidFill>
              </a:rPr>
              <a:t> </a:t>
            </a:r>
            <a:r>
              <a:rPr lang="en-US" sz="1000" dirty="0" err="1">
                <a:solidFill>
                  <a:srgbClr val="FFFF00"/>
                </a:solidFill>
              </a:rPr>
              <a:t>d’Economie</a:t>
            </a:r>
            <a:r>
              <a:rPr lang="en-US" sz="1000" dirty="0">
                <a:solidFill>
                  <a:srgbClr val="FFFF00"/>
                </a:solidFill>
              </a:rPr>
              <a:t> </a:t>
            </a:r>
            <a:r>
              <a:rPr lang="en-US" sz="1000" dirty="0" err="1">
                <a:solidFill>
                  <a:srgbClr val="FFFF00"/>
                </a:solidFill>
              </a:rPr>
              <a:t>Rurale</a:t>
            </a:r>
            <a:endParaRPr lang="en-US" sz="1000" dirty="0">
              <a:solidFill>
                <a:srgbClr val="FFFF00"/>
              </a:solidFill>
            </a:endParaRPr>
          </a:p>
          <a:p>
            <a:r>
              <a:rPr lang="en-US" sz="1000" dirty="0">
                <a:solidFill>
                  <a:srgbClr val="FFFF00"/>
                </a:solidFill>
              </a:rPr>
              <a:t>Mauritania</a:t>
            </a:r>
          </a:p>
          <a:p>
            <a:pPr lvl="1"/>
            <a:r>
              <a:rPr lang="en-US" sz="1000" dirty="0">
                <a:solidFill>
                  <a:srgbClr val="FFFF00"/>
                </a:solidFill>
              </a:rPr>
              <a:t>Direction de </a:t>
            </a:r>
            <a:r>
              <a:rPr lang="en-US" sz="1000" dirty="0" err="1">
                <a:solidFill>
                  <a:srgbClr val="FFFF00"/>
                </a:solidFill>
              </a:rPr>
              <a:t>l’Elevage</a:t>
            </a:r>
            <a:r>
              <a:rPr lang="en-US" sz="1000" dirty="0">
                <a:solidFill>
                  <a:srgbClr val="FFFF00"/>
                </a:solidFill>
              </a:rPr>
              <a:t> et de </a:t>
            </a:r>
            <a:r>
              <a:rPr lang="en-US" sz="1000" dirty="0" err="1">
                <a:solidFill>
                  <a:srgbClr val="FFFF00"/>
                </a:solidFill>
              </a:rPr>
              <a:t>l’Agriculture</a:t>
            </a:r>
            <a:endParaRPr lang="en-US" sz="1000" dirty="0">
              <a:solidFill>
                <a:srgbClr val="FFFF00"/>
              </a:solidFill>
            </a:endParaRPr>
          </a:p>
          <a:p>
            <a:pPr lvl="1"/>
            <a:r>
              <a:rPr lang="en-US" sz="1000" dirty="0">
                <a:solidFill>
                  <a:srgbClr val="FFFF00"/>
                </a:solidFill>
              </a:rPr>
              <a:t>Centre National de </a:t>
            </a:r>
            <a:r>
              <a:rPr lang="en-US" sz="1000" dirty="0" err="1">
                <a:solidFill>
                  <a:srgbClr val="FFFF00"/>
                </a:solidFill>
              </a:rPr>
              <a:t>l’Elevage</a:t>
            </a:r>
            <a:r>
              <a:rPr lang="en-US" sz="1000" dirty="0">
                <a:solidFill>
                  <a:srgbClr val="FFFF00"/>
                </a:solidFill>
              </a:rPr>
              <a:t> et </a:t>
            </a:r>
            <a:r>
              <a:rPr lang="en-US" sz="1000" dirty="0" err="1">
                <a:solidFill>
                  <a:srgbClr val="FFFF00"/>
                </a:solidFill>
              </a:rPr>
              <a:t>Recherche</a:t>
            </a:r>
            <a:r>
              <a:rPr lang="en-US" sz="1000" dirty="0">
                <a:solidFill>
                  <a:srgbClr val="FFFF00"/>
                </a:solidFill>
              </a:rPr>
              <a:t> </a:t>
            </a:r>
            <a:r>
              <a:rPr lang="en-US" sz="1000" dirty="0" err="1">
                <a:solidFill>
                  <a:srgbClr val="FFFF00"/>
                </a:solidFill>
              </a:rPr>
              <a:t>Vétérinaire</a:t>
            </a:r>
            <a:endParaRPr lang="en-US" sz="1000" dirty="0">
              <a:solidFill>
                <a:srgbClr val="FFFF00"/>
              </a:solidFill>
            </a:endParaRPr>
          </a:p>
          <a:p>
            <a:r>
              <a:rPr lang="en-US" sz="1000" dirty="0">
                <a:solidFill>
                  <a:srgbClr val="FFFF00"/>
                </a:solidFill>
              </a:rPr>
              <a:t>Niger</a:t>
            </a:r>
          </a:p>
          <a:p>
            <a:pPr lvl="1"/>
            <a:r>
              <a:rPr lang="en-US" sz="1000" dirty="0">
                <a:solidFill>
                  <a:srgbClr val="FFFF00"/>
                </a:solidFill>
              </a:rPr>
              <a:t>Dir. de </a:t>
            </a:r>
            <a:r>
              <a:rPr lang="en-US" sz="1000" dirty="0" err="1">
                <a:solidFill>
                  <a:srgbClr val="FFFF00"/>
                </a:solidFill>
              </a:rPr>
              <a:t>l’Environnement</a:t>
            </a:r>
            <a:endParaRPr lang="en-US" sz="1000" dirty="0">
              <a:solidFill>
                <a:srgbClr val="FFFF00"/>
              </a:solidFill>
            </a:endParaRPr>
          </a:p>
          <a:p>
            <a:pPr lvl="1"/>
            <a:r>
              <a:rPr lang="en-US" sz="1000" dirty="0" err="1">
                <a:solidFill>
                  <a:srgbClr val="FFFF00"/>
                </a:solidFill>
              </a:rPr>
              <a:t>Institut</a:t>
            </a:r>
            <a:r>
              <a:rPr lang="en-US" sz="1000" dirty="0">
                <a:solidFill>
                  <a:srgbClr val="FFFF00"/>
                </a:solidFill>
              </a:rPr>
              <a:t> </a:t>
            </a:r>
            <a:r>
              <a:rPr lang="en-US" sz="1000" dirty="0" err="1">
                <a:solidFill>
                  <a:srgbClr val="FFFF00"/>
                </a:solidFill>
              </a:rPr>
              <a:t>Géographique</a:t>
            </a:r>
            <a:r>
              <a:rPr lang="en-US" sz="1000" dirty="0">
                <a:solidFill>
                  <a:srgbClr val="FFFF00"/>
                </a:solidFill>
              </a:rPr>
              <a:t> National du Niger</a:t>
            </a:r>
          </a:p>
          <a:p>
            <a:r>
              <a:rPr lang="en-US" sz="1000" dirty="0">
                <a:solidFill>
                  <a:srgbClr val="FFFF00"/>
                </a:solidFill>
              </a:rPr>
              <a:t>Senegal</a:t>
            </a:r>
          </a:p>
          <a:p>
            <a:pPr lvl="1"/>
            <a:r>
              <a:rPr lang="en-US" sz="1000" dirty="0">
                <a:solidFill>
                  <a:srgbClr val="FFFF00"/>
                </a:solidFill>
              </a:rPr>
              <a:t>Centre de </a:t>
            </a:r>
            <a:r>
              <a:rPr lang="en-US" sz="1000" dirty="0" err="1">
                <a:solidFill>
                  <a:srgbClr val="FFFF00"/>
                </a:solidFill>
              </a:rPr>
              <a:t>Suivi</a:t>
            </a:r>
            <a:r>
              <a:rPr lang="en-US" sz="1000" dirty="0">
                <a:solidFill>
                  <a:srgbClr val="FFFF00"/>
                </a:solidFill>
              </a:rPr>
              <a:t> </a:t>
            </a:r>
            <a:r>
              <a:rPr lang="en-US" sz="1000" dirty="0" err="1">
                <a:solidFill>
                  <a:srgbClr val="FFFF00"/>
                </a:solidFill>
              </a:rPr>
              <a:t>Ecologique</a:t>
            </a:r>
            <a:endParaRPr lang="en-US" sz="1000" dirty="0">
              <a:solidFill>
                <a:srgbClr val="FFFF00"/>
              </a:solidFill>
            </a:endParaRPr>
          </a:p>
          <a:p>
            <a:pPr lvl="1"/>
            <a:r>
              <a:rPr lang="en-US" sz="1000" dirty="0" smtClean="0">
                <a:solidFill>
                  <a:srgbClr val="FFFF00"/>
                </a:solidFill>
              </a:rPr>
              <a:t>Direction des </a:t>
            </a:r>
            <a:r>
              <a:rPr lang="en-US" sz="1000" dirty="0" err="1" smtClean="0">
                <a:solidFill>
                  <a:srgbClr val="FFFF00"/>
                </a:solidFill>
              </a:rPr>
              <a:t>Eaux</a:t>
            </a:r>
            <a:r>
              <a:rPr lang="en-US" sz="1000" dirty="0" smtClean="0">
                <a:solidFill>
                  <a:srgbClr val="FFFF00"/>
                </a:solidFill>
              </a:rPr>
              <a:t> </a:t>
            </a:r>
            <a:r>
              <a:rPr lang="en-US" sz="1000" dirty="0">
                <a:solidFill>
                  <a:srgbClr val="FFFF00"/>
                </a:solidFill>
              </a:rPr>
              <a:t>et </a:t>
            </a:r>
            <a:r>
              <a:rPr lang="en-US" sz="1000" dirty="0" err="1" smtClean="0">
                <a:solidFill>
                  <a:srgbClr val="FFFF00"/>
                </a:solidFill>
              </a:rPr>
              <a:t>Forêts</a:t>
            </a:r>
            <a:endParaRPr lang="en-US" sz="1000" dirty="0" smtClean="0">
              <a:solidFill>
                <a:srgbClr val="FFFF00"/>
              </a:solidFill>
            </a:endParaRPr>
          </a:p>
          <a:p>
            <a:pPr lvl="1"/>
            <a:r>
              <a:rPr lang="en-US" sz="1000" dirty="0" smtClean="0">
                <a:solidFill>
                  <a:srgbClr val="FFFF00"/>
                </a:solidFill>
              </a:rPr>
              <a:t>Direction des </a:t>
            </a:r>
            <a:r>
              <a:rPr lang="en-US" sz="1000" dirty="0" err="1" smtClean="0">
                <a:solidFill>
                  <a:srgbClr val="FFFF00"/>
                </a:solidFill>
              </a:rPr>
              <a:t>Parcs</a:t>
            </a:r>
            <a:r>
              <a:rPr lang="en-US" sz="1000" dirty="0" smtClean="0">
                <a:solidFill>
                  <a:srgbClr val="FFFF00"/>
                </a:solidFill>
              </a:rPr>
              <a:t> </a:t>
            </a:r>
            <a:r>
              <a:rPr lang="en-US" sz="1000" dirty="0" err="1" smtClean="0">
                <a:solidFill>
                  <a:srgbClr val="FFFF00"/>
                </a:solidFill>
              </a:rPr>
              <a:t>Nationaux</a:t>
            </a:r>
            <a:endParaRPr lang="en-US" sz="1000" dirty="0" smtClean="0">
              <a:solidFill>
                <a:srgbClr val="FFFF00"/>
              </a:solidFill>
            </a:endParaRPr>
          </a:p>
          <a:p>
            <a:pPr lvl="1"/>
            <a:r>
              <a:rPr lang="en-US" sz="1000" dirty="0" err="1" smtClean="0">
                <a:solidFill>
                  <a:srgbClr val="FFFF00"/>
                </a:solidFill>
              </a:rPr>
              <a:t>Institut</a:t>
            </a:r>
            <a:r>
              <a:rPr lang="en-US" sz="1000" dirty="0" smtClean="0">
                <a:solidFill>
                  <a:srgbClr val="FFFF00"/>
                </a:solidFill>
              </a:rPr>
              <a:t> des Sciences de </a:t>
            </a:r>
            <a:r>
              <a:rPr lang="en-US" sz="1000" dirty="0" err="1" smtClean="0">
                <a:solidFill>
                  <a:srgbClr val="FFFF00"/>
                </a:solidFill>
              </a:rPr>
              <a:t>l’Environnement</a:t>
            </a:r>
            <a:r>
              <a:rPr lang="en-US" sz="1000" dirty="0" smtClean="0">
                <a:solidFill>
                  <a:srgbClr val="FFFF00"/>
                </a:solidFill>
              </a:rPr>
              <a:t> (UCAD/ISE)</a:t>
            </a:r>
            <a:endParaRPr lang="en-US" sz="1000" dirty="0">
              <a:solidFill>
                <a:srgbClr val="FFFF00"/>
              </a:solidFill>
            </a:endParaRPr>
          </a:p>
        </p:txBody>
      </p:sp>
    </p:spTree>
    <p:extLst>
      <p:ext uri="{BB962C8B-B14F-4D97-AF65-F5344CB8AC3E}">
        <p14:creationId xmlns:p14="http://schemas.microsoft.com/office/powerpoint/2010/main" val="30039587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2"/>
          <p:cNvSpPr>
            <a:spLocks noChangeArrowheads="1"/>
          </p:cNvSpPr>
          <p:nvPr/>
        </p:nvSpPr>
        <p:spPr bwMode="auto">
          <a:xfrm>
            <a:off x="0" y="0"/>
            <a:ext cx="9144000" cy="6858000"/>
          </a:xfrm>
          <a:prstGeom prst="rect">
            <a:avLst/>
          </a:prstGeom>
          <a:solidFill>
            <a:srgbClr val="E8E4E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grpSp>
        <p:nvGrpSpPr>
          <p:cNvPr id="3" name="Group 132"/>
          <p:cNvGrpSpPr>
            <a:grpSpLocks/>
          </p:cNvGrpSpPr>
          <p:nvPr/>
        </p:nvGrpSpPr>
        <p:grpSpPr bwMode="auto">
          <a:xfrm>
            <a:off x="381697" y="914400"/>
            <a:ext cx="8547991" cy="4860925"/>
            <a:chOff x="457200" y="914400"/>
            <a:chExt cx="8548688" cy="4752422"/>
          </a:xfrm>
        </p:grpSpPr>
        <p:pic>
          <p:nvPicPr>
            <p:cNvPr id="4" name="Picture 5" descr="C:\Documents and Settings\dspencer\Desktop\LDCM.jpg"/>
            <p:cNvPicPr>
              <a:picLocks noChangeAspect="1" noChangeArrowheads="1"/>
            </p:cNvPicPr>
            <p:nvPr/>
          </p:nvPicPr>
          <p:blipFill>
            <a:blip r:embed="rId2" cstate="email">
              <a:clrChange>
                <a:clrFrom>
                  <a:srgbClr val="FFFFFF"/>
                </a:clrFrom>
                <a:clrTo>
                  <a:srgbClr val="FFFFFF">
                    <a:alpha val="0"/>
                  </a:srgbClr>
                </a:clrTo>
              </a:clrChange>
              <a:grayscl/>
              <a:biLevel thresh="50000"/>
              <a:extLst>
                <a:ext uri="{28A0092B-C50C-407E-A947-70E740481C1C}">
                  <a14:useLocalDpi xmlns:a14="http://schemas.microsoft.com/office/drawing/2010/main"/>
                </a:ext>
              </a:extLst>
            </a:blip>
            <a:srcRect/>
            <a:stretch>
              <a:fillRect/>
            </a:stretch>
          </p:blipFill>
          <p:spPr bwMode="auto">
            <a:xfrm rot="19885503">
              <a:off x="7767537" y="3228529"/>
              <a:ext cx="696969" cy="204873"/>
            </a:xfrm>
            <a:prstGeom prst="rect">
              <a:avLst/>
            </a:prstGeom>
            <a:noFill/>
            <a:effectLst>
              <a:outerShdw blurRad="76200" dir="13500000" sy="23000" kx="1200000" algn="br" rotWithShape="0">
                <a:prstClr val="black">
                  <a:alpha val="20000"/>
                </a:prstClr>
              </a:outerShdw>
            </a:effectLst>
          </p:spPr>
        </p:pic>
        <p:sp>
          <p:nvSpPr>
            <p:cNvPr id="5" name="Rectangle 4"/>
            <p:cNvSpPr>
              <a:spLocks noChangeArrowheads="1"/>
            </p:cNvSpPr>
            <p:nvPr/>
          </p:nvSpPr>
          <p:spPr bwMode="auto">
            <a:xfrm>
              <a:off x="4370010" y="1026149"/>
              <a:ext cx="1362186" cy="4296115"/>
            </a:xfrm>
            <a:prstGeom prst="rect">
              <a:avLst/>
            </a:prstGeom>
            <a:solidFill>
              <a:srgbClr val="D6ECEE">
                <a:alpha val="10196"/>
              </a:srgbClr>
            </a:solidFill>
            <a:ln w="9525">
              <a:solidFill>
                <a:srgbClr val="A6A6A6">
                  <a:alpha val="10196"/>
                </a:srgbClr>
              </a:solidFill>
              <a:miter lim="800000"/>
              <a:headEnd/>
              <a:tailEnd/>
            </a:ln>
            <a:effectLst>
              <a:outerShdw blurRad="63500" dist="23000" dir="5400000" rotWithShape="0">
                <a:srgbClr val="000000">
                  <a:alpha val="34999"/>
                </a:srgbClr>
              </a:outerShdw>
            </a:effectLst>
          </p:spPr>
          <p:txBody>
            <a:bodyPr anchor="ctr"/>
            <a:lstStyle/>
            <a:p>
              <a:pPr algn="ctr" defTabSz="457200" eaLnBrk="1" hangingPunct="1">
                <a:defRPr/>
              </a:pPr>
              <a:endParaRPr lang="en-US" sz="1800">
                <a:solidFill>
                  <a:schemeClr val="bg1"/>
                </a:solidFill>
                <a:latin typeface="Calibri" pitchFamily="34" charset="0"/>
              </a:endParaRPr>
            </a:p>
          </p:txBody>
        </p:sp>
        <p:sp>
          <p:nvSpPr>
            <p:cNvPr id="6" name="Rectangle 5"/>
            <p:cNvSpPr>
              <a:spLocks noChangeArrowheads="1"/>
            </p:cNvSpPr>
            <p:nvPr/>
          </p:nvSpPr>
          <p:spPr bwMode="auto">
            <a:xfrm>
              <a:off x="7103908" y="1021493"/>
              <a:ext cx="1362186" cy="4300771"/>
            </a:xfrm>
            <a:prstGeom prst="rect">
              <a:avLst/>
            </a:prstGeom>
            <a:solidFill>
              <a:srgbClr val="D6ECEE">
                <a:alpha val="10196"/>
              </a:srgbClr>
            </a:solidFill>
            <a:ln w="9525">
              <a:solidFill>
                <a:srgbClr val="A6A6A6">
                  <a:alpha val="10196"/>
                </a:srgbClr>
              </a:solidFill>
              <a:miter lim="800000"/>
              <a:headEnd/>
              <a:tailEnd/>
            </a:ln>
            <a:effectLst>
              <a:outerShdw blurRad="63500" dist="23000" dir="5400000" rotWithShape="0">
                <a:srgbClr val="000000">
                  <a:alpha val="34999"/>
                </a:srgbClr>
              </a:outerShdw>
            </a:effectLst>
          </p:spPr>
          <p:txBody>
            <a:bodyPr anchor="ctr"/>
            <a:lstStyle/>
            <a:p>
              <a:pPr algn="ctr" defTabSz="457200" eaLnBrk="1" hangingPunct="1">
                <a:defRPr/>
              </a:pPr>
              <a:endParaRPr lang="en-US" sz="1800">
                <a:solidFill>
                  <a:schemeClr val="bg1"/>
                </a:solidFill>
                <a:latin typeface="Calibri" pitchFamily="34" charset="0"/>
              </a:endParaRPr>
            </a:p>
          </p:txBody>
        </p:sp>
        <p:sp>
          <p:nvSpPr>
            <p:cNvPr id="7" name="Rectangle 6"/>
            <p:cNvSpPr>
              <a:spLocks noChangeArrowheads="1"/>
            </p:cNvSpPr>
            <p:nvPr/>
          </p:nvSpPr>
          <p:spPr bwMode="auto">
            <a:xfrm>
              <a:off x="1615472" y="1033909"/>
              <a:ext cx="1362186" cy="4288354"/>
            </a:xfrm>
            <a:prstGeom prst="rect">
              <a:avLst/>
            </a:prstGeom>
            <a:solidFill>
              <a:srgbClr val="D6ECEE">
                <a:alpha val="10196"/>
              </a:srgbClr>
            </a:solidFill>
            <a:ln w="9525">
              <a:solidFill>
                <a:srgbClr val="A6A6A6">
                  <a:alpha val="10196"/>
                </a:srgbClr>
              </a:solidFill>
              <a:miter lim="800000"/>
              <a:headEnd/>
              <a:tailEnd/>
            </a:ln>
            <a:effectLst>
              <a:outerShdw blurRad="63500" dist="23000" dir="5400000" rotWithShape="0">
                <a:srgbClr val="000000">
                  <a:alpha val="34999"/>
                </a:srgbClr>
              </a:outerShdw>
            </a:effectLst>
          </p:spPr>
          <p:txBody>
            <a:bodyPr anchor="ctr"/>
            <a:lstStyle/>
            <a:p>
              <a:pPr algn="ctr" defTabSz="457200" eaLnBrk="1" hangingPunct="1">
                <a:defRPr/>
              </a:pPr>
              <a:endParaRPr lang="en-US" sz="1800">
                <a:solidFill>
                  <a:schemeClr val="bg1"/>
                </a:solidFill>
                <a:latin typeface="Calibri" pitchFamily="34" charset="0"/>
              </a:endParaRPr>
            </a:p>
          </p:txBody>
        </p:sp>
        <p:sp>
          <p:nvSpPr>
            <p:cNvPr id="8" name="Rectangle 172"/>
            <p:cNvSpPr>
              <a:spLocks noChangeArrowheads="1"/>
            </p:cNvSpPr>
            <p:nvPr/>
          </p:nvSpPr>
          <p:spPr bwMode="auto">
            <a:xfrm>
              <a:off x="7583488" y="1362075"/>
              <a:ext cx="1416050" cy="969963"/>
            </a:xfrm>
            <a:prstGeom prst="rect">
              <a:avLst/>
            </a:prstGeom>
            <a:solidFill>
              <a:srgbClr val="FFFFD5">
                <a:alpha val="52940"/>
              </a:srgbClr>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9" name="Line 137"/>
            <p:cNvSpPr>
              <a:spLocks noChangeShapeType="1"/>
            </p:cNvSpPr>
            <p:nvPr/>
          </p:nvSpPr>
          <p:spPr bwMode="auto">
            <a:xfrm>
              <a:off x="1857375" y="1517650"/>
              <a:ext cx="749300"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0" name="Line 161"/>
            <p:cNvSpPr>
              <a:spLocks noChangeShapeType="1"/>
            </p:cNvSpPr>
            <p:nvPr/>
          </p:nvSpPr>
          <p:spPr bwMode="auto">
            <a:xfrm>
              <a:off x="5524500" y="2898775"/>
              <a:ext cx="1263650" cy="0"/>
            </a:xfrm>
            <a:prstGeom prst="line">
              <a:avLst/>
            </a:prstGeom>
            <a:noFill/>
            <a:ln w="19050">
              <a:solidFill>
                <a:srgbClr val="00FF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1" name="Line 160"/>
            <p:cNvSpPr>
              <a:spLocks noChangeShapeType="1"/>
            </p:cNvSpPr>
            <p:nvPr/>
          </p:nvSpPr>
          <p:spPr bwMode="auto">
            <a:xfrm>
              <a:off x="3568700" y="2441575"/>
              <a:ext cx="3221038" cy="0"/>
            </a:xfrm>
            <a:prstGeom prst="line">
              <a:avLst/>
            </a:prstGeom>
            <a:noFill/>
            <a:ln w="19050">
              <a:solidFill>
                <a:srgbClr val="00FF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2" name="Line 159"/>
            <p:cNvSpPr>
              <a:spLocks noChangeShapeType="1"/>
            </p:cNvSpPr>
            <p:nvPr/>
          </p:nvSpPr>
          <p:spPr bwMode="auto">
            <a:xfrm>
              <a:off x="3297238" y="2208213"/>
              <a:ext cx="1508125"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3" name="Line 158"/>
            <p:cNvSpPr>
              <a:spLocks noChangeShapeType="1"/>
            </p:cNvSpPr>
            <p:nvPr/>
          </p:nvSpPr>
          <p:spPr bwMode="auto">
            <a:xfrm>
              <a:off x="2682875" y="1974850"/>
              <a:ext cx="661988"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4" name="Line 157"/>
            <p:cNvSpPr>
              <a:spLocks noChangeShapeType="1"/>
            </p:cNvSpPr>
            <p:nvPr/>
          </p:nvSpPr>
          <p:spPr bwMode="auto">
            <a:xfrm>
              <a:off x="2305050" y="1741488"/>
              <a:ext cx="884238"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5" name="AutoShape 5"/>
            <p:cNvSpPr>
              <a:spLocks noChangeArrowheads="1"/>
            </p:cNvSpPr>
            <p:nvPr/>
          </p:nvSpPr>
          <p:spPr bwMode="auto">
            <a:xfrm>
              <a:off x="1447800" y="4876800"/>
              <a:ext cx="7543800" cy="304800"/>
            </a:xfrm>
            <a:prstGeom prst="parallelogram">
              <a:avLst>
                <a:gd name="adj" fmla="val 0"/>
              </a:avLst>
            </a:prstGeom>
            <a:solidFill>
              <a:srgbClr val="87FD6B"/>
            </a:solidFill>
            <a:ln w="9525">
              <a:solidFill>
                <a:schemeClr val="tx1"/>
              </a:solidFill>
              <a:miter lim="800000"/>
              <a:headEnd/>
              <a:tailEnd/>
            </a:ln>
          </p:spPr>
          <p:txBody>
            <a:bodyPr wrap="none" anchor="ctr"/>
            <a:lstStyle/>
            <a:p>
              <a:pPr defTabSz="457200" eaLnBrk="1" hangingPunct="1"/>
              <a:endParaRPr lang="en-US" sz="1800" b="1" i="1">
                <a:solidFill>
                  <a:schemeClr val="bg1"/>
                </a:solidFill>
                <a:latin typeface="Calibri" pitchFamily="34" charset="0"/>
              </a:endParaRPr>
            </a:p>
          </p:txBody>
        </p:sp>
        <p:sp>
          <p:nvSpPr>
            <p:cNvPr id="16" name="AutoShape 17"/>
            <p:cNvSpPr>
              <a:spLocks noChangeArrowheads="1"/>
            </p:cNvSpPr>
            <p:nvPr/>
          </p:nvSpPr>
          <p:spPr bwMode="auto">
            <a:xfrm>
              <a:off x="1449388" y="4003675"/>
              <a:ext cx="1771650" cy="309563"/>
            </a:xfrm>
            <a:prstGeom prst="parallelogram">
              <a:avLst>
                <a:gd name="adj" fmla="val 0"/>
              </a:avLst>
            </a:prstGeom>
            <a:solidFill>
              <a:srgbClr val="3333FF"/>
            </a:solidFill>
            <a:ln w="9525">
              <a:solidFill>
                <a:schemeClr val="tx1"/>
              </a:solidFill>
              <a:miter lim="800000"/>
              <a:headEnd/>
              <a:tailEnd/>
            </a:ln>
          </p:spPr>
          <p:txBody>
            <a:bodyPr wrap="none" anchor="ctr"/>
            <a:lstStyle/>
            <a:p>
              <a:pPr defTabSz="457200" eaLnBrk="1" hangingPunct="1"/>
              <a:r>
                <a:rPr lang="en-US" sz="1200" b="1" i="1">
                  <a:solidFill>
                    <a:schemeClr val="bg1"/>
                  </a:solidFill>
                  <a:latin typeface="Calibri" pitchFamily="34" charset="0"/>
                </a:rPr>
                <a:t>NASA</a:t>
              </a:r>
            </a:p>
          </p:txBody>
        </p:sp>
        <p:sp>
          <p:nvSpPr>
            <p:cNvPr id="17" name="AutoShape 18"/>
            <p:cNvSpPr>
              <a:spLocks noChangeArrowheads="1"/>
            </p:cNvSpPr>
            <p:nvPr/>
          </p:nvSpPr>
          <p:spPr bwMode="auto">
            <a:xfrm>
              <a:off x="1447800" y="4471988"/>
              <a:ext cx="1781175" cy="287338"/>
            </a:xfrm>
            <a:prstGeom prst="parallelogram">
              <a:avLst>
                <a:gd name="adj" fmla="val 0"/>
              </a:avLst>
            </a:prstGeom>
            <a:solidFill>
              <a:srgbClr val="3333FF"/>
            </a:solidFill>
            <a:ln w="9525">
              <a:solidFill>
                <a:schemeClr val="tx1"/>
              </a:solidFill>
              <a:miter lim="800000"/>
              <a:headEnd/>
              <a:tailEnd/>
            </a:ln>
          </p:spPr>
          <p:txBody>
            <a:bodyPr wrap="none" anchor="ctr"/>
            <a:lstStyle/>
            <a:p>
              <a:pPr defTabSz="457200" eaLnBrk="1" hangingPunct="1"/>
              <a:r>
                <a:rPr lang="en-US" sz="1200" b="1" i="1">
                  <a:solidFill>
                    <a:schemeClr val="bg1"/>
                  </a:solidFill>
                  <a:latin typeface="Calibri" pitchFamily="34" charset="0"/>
                </a:rPr>
                <a:t>NASA</a:t>
              </a:r>
            </a:p>
          </p:txBody>
        </p:sp>
        <p:sp>
          <p:nvSpPr>
            <p:cNvPr id="18" name="AutoShape 19"/>
            <p:cNvSpPr>
              <a:spLocks noChangeArrowheads="1"/>
            </p:cNvSpPr>
            <p:nvPr/>
          </p:nvSpPr>
          <p:spPr bwMode="auto">
            <a:xfrm>
              <a:off x="3197225" y="4471988"/>
              <a:ext cx="633413" cy="287338"/>
            </a:xfrm>
            <a:prstGeom prst="parallelogram">
              <a:avLst>
                <a:gd name="adj" fmla="val 0"/>
              </a:avLst>
            </a:prstGeom>
            <a:solidFill>
              <a:srgbClr val="FF0000"/>
            </a:solidFill>
            <a:ln w="9525">
              <a:solidFill>
                <a:schemeClr val="tx1"/>
              </a:solidFill>
              <a:miter lim="800000"/>
              <a:headEnd/>
              <a:tailEnd/>
            </a:ln>
          </p:spPr>
          <p:txBody>
            <a:bodyPr wrap="none" anchor="ctr"/>
            <a:lstStyle/>
            <a:p>
              <a:pPr defTabSz="457200" eaLnBrk="1" hangingPunct="1"/>
              <a:r>
                <a:rPr lang="en-US" sz="1200" b="1" i="1">
                  <a:solidFill>
                    <a:schemeClr val="bg1"/>
                  </a:solidFill>
                  <a:latin typeface="Calibri" pitchFamily="34" charset="0"/>
                </a:rPr>
                <a:t>NOAA</a:t>
              </a:r>
            </a:p>
          </p:txBody>
        </p:sp>
        <p:sp>
          <p:nvSpPr>
            <p:cNvPr id="19" name="AutoShape 20"/>
            <p:cNvSpPr>
              <a:spLocks noChangeArrowheads="1"/>
            </p:cNvSpPr>
            <p:nvPr/>
          </p:nvSpPr>
          <p:spPr bwMode="auto">
            <a:xfrm>
              <a:off x="3830638" y="4471988"/>
              <a:ext cx="1978025" cy="287338"/>
            </a:xfrm>
            <a:prstGeom prst="parallelogram">
              <a:avLst>
                <a:gd name="adj" fmla="val 0"/>
              </a:avLst>
            </a:prstGeom>
            <a:solidFill>
              <a:srgbClr val="FFFF00"/>
            </a:solidFill>
            <a:ln w="9525">
              <a:solidFill>
                <a:schemeClr val="tx1"/>
              </a:solidFill>
              <a:miter lim="800000"/>
              <a:headEnd/>
              <a:tailEnd/>
            </a:ln>
          </p:spPr>
          <p:txBody>
            <a:bodyPr wrap="none" anchor="ctr"/>
            <a:lstStyle/>
            <a:p>
              <a:pPr defTabSz="457200" eaLnBrk="1" hangingPunct="1"/>
              <a:r>
                <a:rPr lang="en-US" sz="1200" b="1" i="1">
                  <a:solidFill>
                    <a:schemeClr val="bg1"/>
                  </a:solidFill>
                  <a:latin typeface="Calibri" pitchFamily="34" charset="0"/>
                </a:rPr>
                <a:t>Commercial         </a:t>
              </a:r>
            </a:p>
          </p:txBody>
        </p:sp>
        <p:sp>
          <p:nvSpPr>
            <p:cNvPr id="20" name="AutoShape 21"/>
            <p:cNvSpPr>
              <a:spLocks noChangeArrowheads="1"/>
            </p:cNvSpPr>
            <p:nvPr/>
          </p:nvSpPr>
          <p:spPr bwMode="auto">
            <a:xfrm>
              <a:off x="3201988" y="4002088"/>
              <a:ext cx="1847850" cy="309563"/>
            </a:xfrm>
            <a:prstGeom prst="parallelogram">
              <a:avLst>
                <a:gd name="adj" fmla="val 0"/>
              </a:avLst>
            </a:prstGeom>
            <a:solidFill>
              <a:srgbClr val="FF0000"/>
            </a:solidFill>
            <a:ln w="9525">
              <a:solidFill>
                <a:schemeClr val="tx1"/>
              </a:solidFill>
              <a:miter lim="800000"/>
              <a:headEnd/>
              <a:tailEnd/>
            </a:ln>
          </p:spPr>
          <p:txBody>
            <a:bodyPr wrap="none" anchor="ctr"/>
            <a:lstStyle/>
            <a:p>
              <a:pPr defTabSz="457200" eaLnBrk="1" hangingPunct="1"/>
              <a:r>
                <a:rPr lang="en-US" sz="1200" b="1" i="1">
                  <a:solidFill>
                    <a:schemeClr val="bg1"/>
                  </a:solidFill>
                  <a:latin typeface="Calibri" pitchFamily="34" charset="0"/>
                </a:rPr>
                <a:t>       NOAA</a:t>
              </a:r>
            </a:p>
          </p:txBody>
        </p:sp>
        <p:sp>
          <p:nvSpPr>
            <p:cNvPr id="21" name="Text Box 22"/>
            <p:cNvSpPr txBox="1">
              <a:spLocks noChangeArrowheads="1"/>
            </p:cNvSpPr>
            <p:nvPr/>
          </p:nvSpPr>
          <p:spPr bwMode="auto">
            <a:xfrm>
              <a:off x="473075" y="4041775"/>
              <a:ext cx="876300"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Acquisition</a:t>
              </a:r>
            </a:p>
          </p:txBody>
        </p:sp>
        <p:sp>
          <p:nvSpPr>
            <p:cNvPr id="22" name="Text Box 24"/>
            <p:cNvSpPr txBox="1">
              <a:spLocks noChangeArrowheads="1"/>
            </p:cNvSpPr>
            <p:nvPr/>
          </p:nvSpPr>
          <p:spPr bwMode="auto">
            <a:xfrm>
              <a:off x="473075" y="4412754"/>
              <a:ext cx="854075" cy="38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Mission</a:t>
              </a:r>
            </a:p>
            <a:p>
              <a:pPr eaLnBrk="1" hangingPunct="1"/>
              <a:r>
                <a:rPr lang="en-US" sz="1000" b="1">
                  <a:solidFill>
                    <a:schemeClr val="bg1"/>
                  </a:solidFill>
                  <a:latin typeface="Calibri" pitchFamily="34" charset="0"/>
                </a:rPr>
                <a:t>Operations</a:t>
              </a:r>
            </a:p>
          </p:txBody>
        </p:sp>
        <p:sp>
          <p:nvSpPr>
            <p:cNvPr id="23" name="Text Box 26"/>
            <p:cNvSpPr txBox="1">
              <a:spLocks noChangeArrowheads="1"/>
            </p:cNvSpPr>
            <p:nvPr/>
          </p:nvSpPr>
          <p:spPr bwMode="auto">
            <a:xfrm>
              <a:off x="472379" y="4803874"/>
              <a:ext cx="974805" cy="38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Science Data</a:t>
              </a:r>
            </a:p>
            <a:p>
              <a:pPr eaLnBrk="1" hangingPunct="1"/>
              <a:r>
                <a:rPr lang="en-US" sz="1000" b="1">
                  <a:solidFill>
                    <a:schemeClr val="bg1"/>
                  </a:solidFill>
                  <a:latin typeface="Calibri" pitchFamily="34" charset="0"/>
                </a:rPr>
                <a:t>Operations</a:t>
              </a:r>
            </a:p>
          </p:txBody>
        </p:sp>
        <p:sp>
          <p:nvSpPr>
            <p:cNvPr id="24" name="Line 30"/>
            <p:cNvSpPr>
              <a:spLocks noChangeShapeType="1"/>
            </p:cNvSpPr>
            <p:nvPr/>
          </p:nvSpPr>
          <p:spPr bwMode="auto">
            <a:xfrm flipV="1">
              <a:off x="6329363" y="4403725"/>
              <a:ext cx="109538"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5" name="Rectangle 32"/>
            <p:cNvSpPr>
              <a:spLocks noChangeArrowheads="1"/>
            </p:cNvSpPr>
            <p:nvPr/>
          </p:nvSpPr>
          <p:spPr bwMode="auto">
            <a:xfrm>
              <a:off x="2282825" y="4783138"/>
              <a:ext cx="563563" cy="3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r>
                <a:rPr lang="en-US" sz="1400" b="1" i="1">
                  <a:solidFill>
                    <a:schemeClr val="bg1"/>
                  </a:solidFill>
                  <a:latin typeface="Calibri" pitchFamily="34" charset="0"/>
                </a:rPr>
                <a:t>DOI</a:t>
              </a:r>
              <a:r>
                <a:rPr lang="en-US" sz="1800" b="1" i="1">
                  <a:solidFill>
                    <a:schemeClr val="bg1"/>
                  </a:solidFill>
                  <a:latin typeface="Calibri" pitchFamily="34" charset="0"/>
                </a:rPr>
                <a:t> </a:t>
              </a:r>
            </a:p>
          </p:txBody>
        </p:sp>
        <p:sp>
          <p:nvSpPr>
            <p:cNvPr id="26" name="Rectangle 33"/>
            <p:cNvSpPr>
              <a:spLocks noChangeArrowheads="1"/>
            </p:cNvSpPr>
            <p:nvPr/>
          </p:nvSpPr>
          <p:spPr bwMode="auto">
            <a:xfrm>
              <a:off x="7280275" y="4843463"/>
              <a:ext cx="549275" cy="30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r>
                <a:rPr lang="en-US" sz="1400" b="1" i="1">
                  <a:solidFill>
                    <a:schemeClr val="bg1"/>
                  </a:solidFill>
                  <a:latin typeface="Calibri" pitchFamily="34" charset="0"/>
                </a:rPr>
                <a:t>DOI </a:t>
              </a:r>
            </a:p>
          </p:txBody>
        </p:sp>
        <p:sp>
          <p:nvSpPr>
            <p:cNvPr id="27" name="AutoShape 34"/>
            <p:cNvSpPr>
              <a:spLocks noChangeArrowheads="1"/>
            </p:cNvSpPr>
            <p:nvPr/>
          </p:nvSpPr>
          <p:spPr bwMode="auto">
            <a:xfrm>
              <a:off x="5794375" y="4467225"/>
              <a:ext cx="3182938" cy="292100"/>
            </a:xfrm>
            <a:prstGeom prst="parallelogram">
              <a:avLst>
                <a:gd name="adj" fmla="val 0"/>
              </a:avLst>
            </a:prstGeom>
            <a:solidFill>
              <a:srgbClr val="87FD6B"/>
            </a:solidFill>
            <a:ln w="9525">
              <a:solidFill>
                <a:schemeClr val="tx1"/>
              </a:solidFill>
              <a:miter lim="800000"/>
              <a:headEnd/>
              <a:tailEnd/>
            </a:ln>
          </p:spPr>
          <p:txBody>
            <a:bodyPr wrap="none" anchor="ctr"/>
            <a:lstStyle/>
            <a:p>
              <a:pPr defTabSz="457200" eaLnBrk="1" hangingPunct="1"/>
              <a:r>
                <a:rPr lang="en-US" sz="1400" b="1" i="1">
                  <a:solidFill>
                    <a:schemeClr val="bg1"/>
                  </a:solidFill>
                  <a:latin typeface="Calibri" pitchFamily="34" charset="0"/>
                </a:rPr>
                <a:t>                              DOI</a:t>
              </a:r>
            </a:p>
          </p:txBody>
        </p:sp>
        <p:sp>
          <p:nvSpPr>
            <p:cNvPr id="28" name="AutoShape 38"/>
            <p:cNvSpPr>
              <a:spLocks noChangeArrowheads="1"/>
            </p:cNvSpPr>
            <p:nvPr/>
          </p:nvSpPr>
          <p:spPr bwMode="auto">
            <a:xfrm>
              <a:off x="6211660" y="4439139"/>
              <a:ext cx="306412" cy="170727"/>
            </a:xfrm>
            <a:prstGeom prst="parallelogram">
              <a:avLst>
                <a:gd name="adj" fmla="val 72226"/>
              </a:avLst>
            </a:prstGeom>
            <a:solidFill>
              <a:schemeClr val="bg1">
                <a:lumMod val="75000"/>
              </a:schemeClr>
            </a:solidFill>
            <a:ln w="9525">
              <a:solidFill>
                <a:schemeClr val="tx1"/>
              </a:solidFill>
              <a:miter lim="800000"/>
              <a:headEnd/>
              <a:tailEnd/>
            </a:ln>
          </p:spPr>
          <p:txBody>
            <a:bodyPr wrap="none" anchor="ctr"/>
            <a:lstStyle/>
            <a:p>
              <a:pPr defTabSz="457200" eaLnBrk="1" hangingPunct="1">
                <a:defRPr/>
              </a:pPr>
              <a:endParaRPr lang="en-US" sz="1200" b="1" i="1">
                <a:solidFill>
                  <a:schemeClr val="bg1"/>
                </a:solidFill>
                <a:latin typeface="Calibri" pitchFamily="-105" charset="0"/>
                <a:ea typeface="ＭＳ Ｐゴシック" pitchFamily="29" charset="-128"/>
                <a:cs typeface="ＭＳ Ｐゴシック" pitchFamily="29" charset="-128"/>
              </a:endParaRPr>
            </a:p>
          </p:txBody>
        </p:sp>
        <p:sp>
          <p:nvSpPr>
            <p:cNvPr id="29" name="Text Box 40"/>
            <p:cNvSpPr txBox="1">
              <a:spLocks noChangeArrowheads="1"/>
            </p:cNvSpPr>
            <p:nvPr/>
          </p:nvSpPr>
          <p:spPr bwMode="auto">
            <a:xfrm>
              <a:off x="458788" y="1388612"/>
              <a:ext cx="1143000" cy="270837"/>
            </a:xfrm>
            <a:prstGeom prst="rect">
              <a:avLst/>
            </a:prstGeom>
            <a:noFill/>
            <a:ln w="9525">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80" charset="-128"/>
                  <a:cs typeface="ＭＳ Ｐゴシック" pitchFamily="29" charset="-128"/>
                </a:rPr>
                <a:t>Landsat 1</a:t>
              </a:r>
            </a:p>
          </p:txBody>
        </p:sp>
        <p:sp>
          <p:nvSpPr>
            <p:cNvPr id="30" name="Text Box 47"/>
            <p:cNvSpPr txBox="1">
              <a:spLocks noChangeArrowheads="1"/>
            </p:cNvSpPr>
            <p:nvPr/>
          </p:nvSpPr>
          <p:spPr bwMode="auto">
            <a:xfrm>
              <a:off x="457200" y="1612126"/>
              <a:ext cx="1239838" cy="270837"/>
            </a:xfrm>
            <a:prstGeom prst="rect">
              <a:avLst/>
            </a:prstGeom>
            <a:noFill/>
            <a:ln w="9525">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80" charset="-128"/>
                  <a:cs typeface="ＭＳ Ｐゴシック" pitchFamily="29" charset="-128"/>
                </a:rPr>
                <a:t>Landsat 2</a:t>
              </a:r>
            </a:p>
          </p:txBody>
        </p:sp>
        <p:sp>
          <p:nvSpPr>
            <p:cNvPr id="31" name="Text Box 51"/>
            <p:cNvSpPr txBox="1">
              <a:spLocks noChangeArrowheads="1"/>
            </p:cNvSpPr>
            <p:nvPr/>
          </p:nvSpPr>
          <p:spPr bwMode="auto">
            <a:xfrm>
              <a:off x="457200" y="1835641"/>
              <a:ext cx="1163638" cy="270837"/>
            </a:xfrm>
            <a:prstGeom prst="rect">
              <a:avLst/>
            </a:prstGeom>
            <a:noFill/>
            <a:ln w="9525">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80" charset="-128"/>
                  <a:cs typeface="ＭＳ Ｐゴシック" pitchFamily="29" charset="-128"/>
                </a:rPr>
                <a:t>Landsat 3</a:t>
              </a:r>
            </a:p>
          </p:txBody>
        </p:sp>
        <p:sp>
          <p:nvSpPr>
            <p:cNvPr id="32" name="Text Box 52"/>
            <p:cNvSpPr txBox="1">
              <a:spLocks noChangeArrowheads="1"/>
            </p:cNvSpPr>
            <p:nvPr/>
          </p:nvSpPr>
          <p:spPr bwMode="auto">
            <a:xfrm>
              <a:off x="457200" y="2077647"/>
              <a:ext cx="1239838" cy="270837"/>
            </a:xfrm>
            <a:prstGeom prst="rect">
              <a:avLst/>
            </a:prstGeom>
            <a:noFill/>
            <a:ln w="9525">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80" charset="-128"/>
                  <a:cs typeface="ＭＳ Ｐゴシック" pitchFamily="29" charset="-128"/>
                </a:rPr>
                <a:t>Landsat 4</a:t>
              </a:r>
            </a:p>
          </p:txBody>
        </p:sp>
        <p:sp>
          <p:nvSpPr>
            <p:cNvPr id="33" name="Text Box 58"/>
            <p:cNvSpPr txBox="1">
              <a:spLocks noChangeArrowheads="1"/>
            </p:cNvSpPr>
            <p:nvPr/>
          </p:nvSpPr>
          <p:spPr bwMode="auto">
            <a:xfrm>
              <a:off x="457200" y="2323532"/>
              <a:ext cx="1163638" cy="270837"/>
            </a:xfrm>
            <a:prstGeom prst="rect">
              <a:avLst/>
            </a:prstGeom>
            <a:noFill/>
            <a:ln w="9525">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80" charset="-128"/>
                  <a:cs typeface="ＭＳ Ｐゴシック" pitchFamily="29" charset="-128"/>
                </a:rPr>
                <a:t>Landsat 5</a:t>
              </a:r>
            </a:p>
          </p:txBody>
        </p:sp>
        <p:sp>
          <p:nvSpPr>
            <p:cNvPr id="34" name="Text Box 59"/>
            <p:cNvSpPr txBox="1">
              <a:spLocks noChangeArrowheads="1"/>
            </p:cNvSpPr>
            <p:nvPr/>
          </p:nvSpPr>
          <p:spPr bwMode="auto">
            <a:xfrm>
              <a:off x="457200" y="2532063"/>
              <a:ext cx="1239838" cy="270837"/>
            </a:xfrm>
            <a:prstGeom prst="rect">
              <a:avLst/>
            </a:prstGeom>
            <a:noFill/>
            <a:ln w="9525">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80" charset="-128"/>
                  <a:cs typeface="ＭＳ Ｐゴシック" pitchFamily="29" charset="-128"/>
                </a:rPr>
                <a:t>Landsat 6</a:t>
              </a:r>
            </a:p>
          </p:txBody>
        </p:sp>
        <p:sp>
          <p:nvSpPr>
            <p:cNvPr id="35" name="Text Box 60"/>
            <p:cNvSpPr txBox="1">
              <a:spLocks noChangeArrowheads="1"/>
            </p:cNvSpPr>
            <p:nvPr/>
          </p:nvSpPr>
          <p:spPr bwMode="auto">
            <a:xfrm>
              <a:off x="457200" y="2752725"/>
              <a:ext cx="1239838" cy="270837"/>
            </a:xfrm>
            <a:prstGeom prst="rect">
              <a:avLst/>
            </a:prstGeom>
            <a:noFill/>
            <a:ln w="9525">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80" charset="-128"/>
                  <a:cs typeface="ＭＳ Ｐゴシック" pitchFamily="29" charset="-128"/>
                </a:rPr>
                <a:t>Landsat 7</a:t>
              </a:r>
            </a:p>
          </p:txBody>
        </p:sp>
        <p:sp>
          <p:nvSpPr>
            <p:cNvPr id="36" name="AutoShape 61"/>
            <p:cNvSpPr>
              <a:spLocks noChangeArrowheads="1"/>
            </p:cNvSpPr>
            <p:nvPr/>
          </p:nvSpPr>
          <p:spPr bwMode="auto">
            <a:xfrm>
              <a:off x="4789488" y="2600325"/>
              <a:ext cx="122238" cy="123825"/>
            </a:xfrm>
            <a:prstGeom prst="triangle">
              <a:avLst>
                <a:gd name="adj" fmla="val 50000"/>
              </a:avLst>
            </a:prstGeom>
            <a:solidFill>
              <a:srgbClr val="FF00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37" name="Rectangle 75"/>
            <p:cNvSpPr>
              <a:spLocks noChangeArrowheads="1"/>
            </p:cNvSpPr>
            <p:nvPr/>
          </p:nvSpPr>
          <p:spPr bwMode="auto">
            <a:xfrm>
              <a:off x="466725" y="3206750"/>
              <a:ext cx="995363" cy="270837"/>
            </a:xfrm>
            <a:prstGeom prst="rect">
              <a:avLst/>
            </a:prstGeom>
            <a:noFill/>
            <a:ln w="12700">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29" charset="-128"/>
                  <a:cs typeface="ＭＳ Ｐゴシック" pitchFamily="29" charset="-128"/>
                </a:rPr>
                <a:t>Landsat 8</a:t>
              </a:r>
            </a:p>
          </p:txBody>
        </p:sp>
        <p:sp>
          <p:nvSpPr>
            <p:cNvPr id="38" name="Rectangle 77"/>
            <p:cNvSpPr>
              <a:spLocks noChangeArrowheads="1"/>
            </p:cNvSpPr>
            <p:nvPr/>
          </p:nvSpPr>
          <p:spPr bwMode="auto">
            <a:xfrm>
              <a:off x="466725" y="3633220"/>
              <a:ext cx="995363" cy="270837"/>
            </a:xfrm>
            <a:prstGeom prst="rect">
              <a:avLst/>
            </a:prstGeom>
            <a:noFill/>
            <a:ln w="12700">
              <a:noFill/>
              <a:miter lim="800000"/>
              <a:headEnd/>
              <a:tailEnd/>
            </a:ln>
            <a:effec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eaLnBrk="1" fontAlgn="auto" hangingPunct="1">
                <a:spcBef>
                  <a:spcPts val="0"/>
                </a:spcBef>
                <a:spcAft>
                  <a:spcPts val="0"/>
                </a:spcAft>
                <a:defRPr/>
              </a:pPr>
              <a:r>
                <a:rPr lang="en-US" sz="1200" b="1" dirty="0">
                  <a:ln>
                    <a:prstDash val="solid"/>
                  </a:ln>
                  <a:solidFill>
                    <a:schemeClr val="bg1"/>
                  </a:solidFill>
                  <a:latin typeface="+mn-lt"/>
                  <a:ea typeface="ＭＳ Ｐゴシック" pitchFamily="80" charset="-128"/>
                  <a:cs typeface="ＭＳ Ｐゴシック" pitchFamily="29" charset="-128"/>
                </a:rPr>
                <a:t>Landsat 9</a:t>
              </a:r>
            </a:p>
          </p:txBody>
        </p:sp>
        <p:sp>
          <p:nvSpPr>
            <p:cNvPr id="39" name="AutoShape 23"/>
            <p:cNvSpPr>
              <a:spLocks noChangeArrowheads="1"/>
            </p:cNvSpPr>
            <p:nvPr/>
          </p:nvSpPr>
          <p:spPr bwMode="auto">
            <a:xfrm>
              <a:off x="5480050" y="4443413"/>
              <a:ext cx="766763" cy="173038"/>
            </a:xfrm>
            <a:prstGeom prst="parallelogram">
              <a:avLst>
                <a:gd name="adj" fmla="val 65278"/>
              </a:avLst>
            </a:prstGeom>
            <a:solidFill>
              <a:srgbClr val="3333FF"/>
            </a:solidFill>
            <a:ln w="9525">
              <a:solidFill>
                <a:schemeClr val="tx1"/>
              </a:solidFill>
              <a:miter lim="800000"/>
              <a:headEnd/>
              <a:tailEnd/>
            </a:ln>
          </p:spPr>
          <p:txBody>
            <a:bodyPr wrap="none" anchor="ctr"/>
            <a:lstStyle/>
            <a:p>
              <a:pPr defTabSz="457200" eaLnBrk="1" hangingPunct="1"/>
              <a:r>
                <a:rPr lang="en-US" sz="1200" b="1" i="1">
                  <a:solidFill>
                    <a:schemeClr val="bg1"/>
                  </a:solidFill>
                  <a:latin typeface="Calibri" pitchFamily="34" charset="0"/>
                </a:rPr>
                <a:t>NASA</a:t>
              </a:r>
            </a:p>
          </p:txBody>
        </p:sp>
        <p:sp>
          <p:nvSpPr>
            <p:cNvPr id="40" name="AutoShape 87"/>
            <p:cNvSpPr>
              <a:spLocks noChangeArrowheads="1"/>
            </p:cNvSpPr>
            <p:nvPr/>
          </p:nvSpPr>
          <p:spPr bwMode="auto">
            <a:xfrm>
              <a:off x="5233988" y="4003675"/>
              <a:ext cx="3725863" cy="309563"/>
            </a:xfrm>
            <a:prstGeom prst="parallelogram">
              <a:avLst>
                <a:gd name="adj" fmla="val 0"/>
              </a:avLst>
            </a:prstGeom>
            <a:solidFill>
              <a:srgbClr val="3333FF"/>
            </a:solidFill>
            <a:ln w="9525">
              <a:solidFill>
                <a:schemeClr val="tx1"/>
              </a:solidFill>
              <a:miter lim="800000"/>
              <a:headEnd/>
              <a:tailEnd/>
            </a:ln>
          </p:spPr>
          <p:txBody>
            <a:bodyPr wrap="none" anchor="ctr"/>
            <a:lstStyle/>
            <a:p>
              <a:pPr defTabSz="457200" eaLnBrk="1" hangingPunct="1"/>
              <a:r>
                <a:rPr lang="en-US" sz="1200" b="1" i="1">
                  <a:solidFill>
                    <a:schemeClr val="bg1"/>
                  </a:solidFill>
                  <a:latin typeface="Calibri" pitchFamily="34" charset="0"/>
                </a:rPr>
                <a:t>NASA</a:t>
              </a:r>
            </a:p>
          </p:txBody>
        </p:sp>
        <p:sp>
          <p:nvSpPr>
            <p:cNvPr id="41" name="AutoShape 27"/>
            <p:cNvSpPr>
              <a:spLocks noChangeArrowheads="1"/>
            </p:cNvSpPr>
            <p:nvPr/>
          </p:nvSpPr>
          <p:spPr bwMode="auto">
            <a:xfrm>
              <a:off x="4963783" y="4001457"/>
              <a:ext cx="446123" cy="141237"/>
            </a:xfrm>
            <a:prstGeom prst="parallelogram">
              <a:avLst>
                <a:gd name="adj" fmla="val 48514"/>
              </a:avLst>
            </a:prstGeom>
            <a:solidFill>
              <a:schemeClr val="bg2">
                <a:lumMod val="60000"/>
                <a:lumOff val="40000"/>
              </a:schemeClr>
            </a:solidFill>
            <a:ln w="9525">
              <a:solidFill>
                <a:schemeClr val="tx1"/>
              </a:solidFill>
              <a:miter lim="800000"/>
              <a:headEnd/>
              <a:tailEnd/>
            </a:ln>
            <a:effectLst/>
          </p:spPr>
          <p:txBody>
            <a:bodyPr wrap="none" anchor="ctr"/>
            <a:lstStyle/>
            <a:p>
              <a:pPr defTabSz="457200" eaLnBrk="1" fontAlgn="auto" hangingPunct="1">
                <a:spcBef>
                  <a:spcPts val="0"/>
                </a:spcBef>
                <a:spcAft>
                  <a:spcPts val="0"/>
                </a:spcAft>
                <a:defRPr/>
              </a:pPr>
              <a:endParaRPr lang="en-US" sz="1200" b="1" i="1" dirty="0">
                <a:solidFill>
                  <a:schemeClr val="bg1"/>
                </a:solidFill>
                <a:latin typeface="+mn-lt"/>
                <a:ea typeface="ＭＳ Ｐゴシック" pitchFamily="80" charset="-128"/>
                <a:cs typeface="ＭＳ Ｐゴシック" pitchFamily="29" charset="-128"/>
              </a:endParaRPr>
            </a:p>
          </p:txBody>
        </p:sp>
        <p:sp>
          <p:nvSpPr>
            <p:cNvPr id="42" name="Text Box 29"/>
            <p:cNvSpPr txBox="1">
              <a:spLocks noChangeArrowheads="1"/>
            </p:cNvSpPr>
            <p:nvPr/>
          </p:nvSpPr>
          <p:spPr bwMode="auto">
            <a:xfrm>
              <a:off x="4984750" y="3940175"/>
              <a:ext cx="414338"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DoD</a:t>
              </a:r>
            </a:p>
          </p:txBody>
        </p:sp>
        <p:sp>
          <p:nvSpPr>
            <p:cNvPr id="43" name="Text Box 36"/>
            <p:cNvSpPr txBox="1">
              <a:spLocks noChangeArrowheads="1"/>
            </p:cNvSpPr>
            <p:nvPr/>
          </p:nvSpPr>
          <p:spPr bwMode="auto">
            <a:xfrm>
              <a:off x="6164263" y="4249738"/>
              <a:ext cx="544513"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USDA</a:t>
              </a:r>
            </a:p>
          </p:txBody>
        </p:sp>
        <p:sp>
          <p:nvSpPr>
            <p:cNvPr id="44" name="Line 88"/>
            <p:cNvSpPr>
              <a:spLocks noChangeShapeType="1"/>
            </p:cNvSpPr>
            <p:nvPr/>
          </p:nvSpPr>
          <p:spPr bwMode="auto">
            <a:xfrm flipV="1">
              <a:off x="7105650" y="3997325"/>
              <a:ext cx="0" cy="1325563"/>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5" name="Line 89"/>
            <p:cNvSpPr>
              <a:spLocks noChangeShapeType="1"/>
            </p:cNvSpPr>
            <p:nvPr/>
          </p:nvSpPr>
          <p:spPr bwMode="auto">
            <a:xfrm flipV="1">
              <a:off x="7105650" y="915988"/>
              <a:ext cx="0" cy="3005138"/>
            </a:xfrm>
            <a:prstGeom prst="line">
              <a:avLst/>
            </a:prstGeom>
            <a:noFill/>
            <a:ln w="3810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6" name="Line 92"/>
            <p:cNvSpPr>
              <a:spLocks noChangeShapeType="1"/>
            </p:cNvSpPr>
            <p:nvPr/>
          </p:nvSpPr>
          <p:spPr bwMode="auto">
            <a:xfrm flipV="1">
              <a:off x="7778750" y="1827213"/>
              <a:ext cx="0" cy="204788"/>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7" name="Oval 127"/>
            <p:cNvSpPr>
              <a:spLocks noChangeArrowheads="1"/>
            </p:cNvSpPr>
            <p:nvPr/>
          </p:nvSpPr>
          <p:spPr bwMode="auto">
            <a:xfrm>
              <a:off x="2563813" y="1468438"/>
              <a:ext cx="88900" cy="88900"/>
            </a:xfrm>
            <a:prstGeom prst="ellipse">
              <a:avLst/>
            </a:prstGeom>
            <a:solidFill>
              <a:srgbClr val="FF0000"/>
            </a:solidFill>
            <a:ln w="9525">
              <a:solidFill>
                <a:srgbClr val="FF0000"/>
              </a:solidFill>
              <a:round/>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48" name="AutoShape 129"/>
            <p:cNvSpPr>
              <a:spLocks noChangeArrowheads="1"/>
            </p:cNvSpPr>
            <p:nvPr/>
          </p:nvSpPr>
          <p:spPr bwMode="auto">
            <a:xfrm>
              <a:off x="2233613" y="1687513"/>
              <a:ext cx="88900" cy="106363"/>
            </a:xfrm>
            <a:prstGeom prst="diamond">
              <a:avLst/>
            </a:prstGeom>
            <a:solidFill>
              <a:srgbClr val="00FF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49" name="AutoShape 130"/>
            <p:cNvSpPr>
              <a:spLocks noChangeArrowheads="1"/>
            </p:cNvSpPr>
            <p:nvPr/>
          </p:nvSpPr>
          <p:spPr bwMode="auto">
            <a:xfrm>
              <a:off x="2633663" y="1916113"/>
              <a:ext cx="88900" cy="106363"/>
            </a:xfrm>
            <a:prstGeom prst="diamond">
              <a:avLst/>
            </a:prstGeom>
            <a:solidFill>
              <a:srgbClr val="00FF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50" name="AutoShape 131"/>
            <p:cNvSpPr>
              <a:spLocks noChangeArrowheads="1"/>
            </p:cNvSpPr>
            <p:nvPr/>
          </p:nvSpPr>
          <p:spPr bwMode="auto">
            <a:xfrm>
              <a:off x="3252788" y="2154238"/>
              <a:ext cx="88900" cy="106363"/>
            </a:xfrm>
            <a:prstGeom prst="diamond">
              <a:avLst/>
            </a:prstGeom>
            <a:solidFill>
              <a:srgbClr val="00FF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51" name="AutoShape 132"/>
            <p:cNvSpPr>
              <a:spLocks noChangeArrowheads="1"/>
            </p:cNvSpPr>
            <p:nvPr/>
          </p:nvSpPr>
          <p:spPr bwMode="auto">
            <a:xfrm>
              <a:off x="3509963" y="2392363"/>
              <a:ext cx="88900" cy="106363"/>
            </a:xfrm>
            <a:prstGeom prst="diamond">
              <a:avLst/>
            </a:prstGeom>
            <a:solidFill>
              <a:srgbClr val="00FF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52" name="Oval 133"/>
            <p:cNvSpPr>
              <a:spLocks noChangeArrowheads="1"/>
            </p:cNvSpPr>
            <p:nvPr/>
          </p:nvSpPr>
          <p:spPr bwMode="auto">
            <a:xfrm>
              <a:off x="3144838" y="1697038"/>
              <a:ext cx="88900" cy="88900"/>
            </a:xfrm>
            <a:prstGeom prst="ellipse">
              <a:avLst/>
            </a:prstGeom>
            <a:solidFill>
              <a:srgbClr val="FF0000"/>
            </a:solidFill>
            <a:ln w="9525">
              <a:solidFill>
                <a:srgbClr val="FF0000"/>
              </a:solidFill>
              <a:round/>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53" name="Oval 134"/>
            <p:cNvSpPr>
              <a:spLocks noChangeArrowheads="1"/>
            </p:cNvSpPr>
            <p:nvPr/>
          </p:nvSpPr>
          <p:spPr bwMode="auto">
            <a:xfrm>
              <a:off x="3287713" y="1925638"/>
              <a:ext cx="88900" cy="88900"/>
            </a:xfrm>
            <a:prstGeom prst="ellipse">
              <a:avLst/>
            </a:prstGeom>
            <a:solidFill>
              <a:srgbClr val="FF0000"/>
            </a:solidFill>
            <a:ln w="9525">
              <a:solidFill>
                <a:srgbClr val="FF0000"/>
              </a:solidFill>
              <a:round/>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54" name="Oval 135"/>
            <p:cNvSpPr>
              <a:spLocks noChangeArrowheads="1"/>
            </p:cNvSpPr>
            <p:nvPr/>
          </p:nvSpPr>
          <p:spPr bwMode="auto">
            <a:xfrm>
              <a:off x="4754563" y="2163763"/>
              <a:ext cx="88900" cy="88900"/>
            </a:xfrm>
            <a:prstGeom prst="ellipse">
              <a:avLst/>
            </a:prstGeom>
            <a:solidFill>
              <a:srgbClr val="FF0000"/>
            </a:solidFill>
            <a:ln w="9525">
              <a:solidFill>
                <a:srgbClr val="FF0000"/>
              </a:solidFill>
              <a:round/>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55" name="AutoShape 128"/>
            <p:cNvSpPr>
              <a:spLocks noChangeArrowheads="1"/>
            </p:cNvSpPr>
            <p:nvPr/>
          </p:nvSpPr>
          <p:spPr bwMode="auto">
            <a:xfrm>
              <a:off x="1814513" y="1458913"/>
              <a:ext cx="88900" cy="106363"/>
            </a:xfrm>
            <a:prstGeom prst="diamond">
              <a:avLst/>
            </a:prstGeom>
            <a:solidFill>
              <a:srgbClr val="00FF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56" name="Text Box 138"/>
            <p:cNvSpPr txBox="1">
              <a:spLocks noChangeArrowheads="1"/>
            </p:cNvSpPr>
            <p:nvPr/>
          </p:nvSpPr>
          <p:spPr bwMode="auto">
            <a:xfrm>
              <a:off x="2616200" y="1401764"/>
              <a:ext cx="698500"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(1972-78)</a:t>
              </a:r>
            </a:p>
          </p:txBody>
        </p:sp>
        <p:sp>
          <p:nvSpPr>
            <p:cNvPr id="57" name="Text Box 139"/>
            <p:cNvSpPr txBox="1">
              <a:spLocks noChangeArrowheads="1"/>
            </p:cNvSpPr>
            <p:nvPr/>
          </p:nvSpPr>
          <p:spPr bwMode="auto">
            <a:xfrm>
              <a:off x="3201988" y="1608138"/>
              <a:ext cx="698500"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(1975-82)</a:t>
              </a:r>
            </a:p>
          </p:txBody>
        </p:sp>
        <p:sp>
          <p:nvSpPr>
            <p:cNvPr id="58" name="Text Box 140"/>
            <p:cNvSpPr txBox="1">
              <a:spLocks noChangeArrowheads="1"/>
            </p:cNvSpPr>
            <p:nvPr/>
          </p:nvSpPr>
          <p:spPr bwMode="auto">
            <a:xfrm>
              <a:off x="3359150" y="1858963"/>
              <a:ext cx="698500"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(1978-83)</a:t>
              </a:r>
            </a:p>
          </p:txBody>
        </p:sp>
        <p:sp>
          <p:nvSpPr>
            <p:cNvPr id="59" name="Text Box 141"/>
            <p:cNvSpPr txBox="1">
              <a:spLocks noChangeArrowheads="1"/>
            </p:cNvSpPr>
            <p:nvPr/>
          </p:nvSpPr>
          <p:spPr bwMode="auto">
            <a:xfrm>
              <a:off x="4797425" y="2097088"/>
              <a:ext cx="698500"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(1982-93)</a:t>
              </a:r>
            </a:p>
          </p:txBody>
        </p:sp>
        <p:sp>
          <p:nvSpPr>
            <p:cNvPr id="60" name="Text Box 142"/>
            <p:cNvSpPr txBox="1">
              <a:spLocks noChangeArrowheads="1"/>
            </p:cNvSpPr>
            <p:nvPr/>
          </p:nvSpPr>
          <p:spPr bwMode="auto">
            <a:xfrm>
              <a:off x="4856163" y="2554288"/>
              <a:ext cx="1016000"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(Launch failure)</a:t>
              </a:r>
            </a:p>
          </p:txBody>
        </p:sp>
        <p:sp>
          <p:nvSpPr>
            <p:cNvPr id="61" name="Text Box 143"/>
            <p:cNvSpPr txBox="1">
              <a:spLocks noChangeArrowheads="1"/>
            </p:cNvSpPr>
            <p:nvPr/>
          </p:nvSpPr>
          <p:spPr bwMode="auto">
            <a:xfrm>
              <a:off x="6788150" y="2328863"/>
              <a:ext cx="739775" cy="2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(1984 </a:t>
              </a:r>
              <a:r>
                <a:rPr lang="en-US" sz="1000" b="1" smtClean="0">
                  <a:solidFill>
                    <a:schemeClr val="bg1"/>
                  </a:solidFill>
                  <a:latin typeface="Calibri" pitchFamily="34" charset="0"/>
                </a:rPr>
                <a:t>-     </a:t>
              </a:r>
              <a:r>
                <a:rPr lang="en-US" sz="1000" b="1">
                  <a:solidFill>
                    <a:schemeClr val="bg1"/>
                  </a:solidFill>
                  <a:latin typeface="Calibri" pitchFamily="34" charset="0"/>
                </a:rPr>
                <a:t>)</a:t>
              </a:r>
            </a:p>
          </p:txBody>
        </p:sp>
        <p:sp>
          <p:nvSpPr>
            <p:cNvPr id="62" name="AutoShape 145"/>
            <p:cNvSpPr>
              <a:spLocks noChangeArrowheads="1"/>
            </p:cNvSpPr>
            <p:nvPr/>
          </p:nvSpPr>
          <p:spPr bwMode="auto">
            <a:xfrm>
              <a:off x="5462588" y="2849563"/>
              <a:ext cx="88900" cy="106363"/>
            </a:xfrm>
            <a:prstGeom prst="diamond">
              <a:avLst/>
            </a:prstGeom>
            <a:solidFill>
              <a:srgbClr val="00FF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63" name="Text Box 146"/>
            <p:cNvSpPr txBox="1">
              <a:spLocks noChangeArrowheads="1"/>
            </p:cNvSpPr>
            <p:nvPr/>
          </p:nvSpPr>
          <p:spPr bwMode="auto">
            <a:xfrm>
              <a:off x="6788150" y="2786063"/>
              <a:ext cx="739775"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(1999 -     )</a:t>
              </a:r>
            </a:p>
          </p:txBody>
        </p:sp>
        <p:sp>
          <p:nvSpPr>
            <p:cNvPr id="64" name="Text Box 148"/>
            <p:cNvSpPr txBox="1">
              <a:spLocks noChangeArrowheads="1"/>
            </p:cNvSpPr>
            <p:nvPr/>
          </p:nvSpPr>
          <p:spPr bwMode="auto">
            <a:xfrm>
              <a:off x="7204075" y="3233738"/>
              <a:ext cx="558800"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i="1" dirty="0">
                  <a:solidFill>
                    <a:schemeClr val="bg1"/>
                  </a:solidFill>
                  <a:latin typeface="Calibri" pitchFamily="34" charset="0"/>
                </a:rPr>
                <a:t>(</a:t>
              </a:r>
              <a:r>
                <a:rPr lang="en-US" sz="1000" b="1" i="1" dirty="0" smtClean="0">
                  <a:solidFill>
                    <a:schemeClr val="bg1"/>
                  </a:solidFill>
                  <a:latin typeface="Calibri" pitchFamily="34" charset="0"/>
                </a:rPr>
                <a:t>2013)</a:t>
              </a:r>
              <a:endParaRPr lang="en-US" sz="1000" b="1" i="1" dirty="0">
                <a:solidFill>
                  <a:schemeClr val="bg1"/>
                </a:solidFill>
                <a:latin typeface="Calibri" pitchFamily="34" charset="0"/>
              </a:endParaRPr>
            </a:p>
          </p:txBody>
        </p:sp>
        <p:sp>
          <p:nvSpPr>
            <p:cNvPr id="65" name="Text Box 149"/>
            <p:cNvSpPr txBox="1">
              <a:spLocks noChangeArrowheads="1"/>
            </p:cNvSpPr>
            <p:nvPr/>
          </p:nvSpPr>
          <p:spPr bwMode="auto">
            <a:xfrm>
              <a:off x="7889875" y="3706813"/>
              <a:ext cx="523875"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i="1">
                  <a:solidFill>
                    <a:schemeClr val="bg1"/>
                  </a:solidFill>
                  <a:latin typeface="Calibri" pitchFamily="34" charset="0"/>
                </a:rPr>
                <a:t>(2017)</a:t>
              </a:r>
            </a:p>
          </p:txBody>
        </p:sp>
        <p:sp>
          <p:nvSpPr>
            <p:cNvPr id="66" name="AutoShape 152"/>
            <p:cNvSpPr>
              <a:spLocks noChangeArrowheads="1"/>
            </p:cNvSpPr>
            <p:nvPr/>
          </p:nvSpPr>
          <p:spPr bwMode="auto">
            <a:xfrm>
              <a:off x="7172325" y="3298825"/>
              <a:ext cx="88900" cy="106363"/>
            </a:xfrm>
            <a:prstGeom prst="diamond">
              <a:avLst/>
            </a:prstGeom>
            <a:solidFill>
              <a:srgbClr val="FFCC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67" name="AutoShape 154"/>
            <p:cNvSpPr>
              <a:spLocks noChangeArrowheads="1"/>
            </p:cNvSpPr>
            <p:nvPr/>
          </p:nvSpPr>
          <p:spPr bwMode="auto">
            <a:xfrm>
              <a:off x="7727950" y="1641475"/>
              <a:ext cx="88900" cy="106363"/>
            </a:xfrm>
            <a:prstGeom prst="diamond">
              <a:avLst/>
            </a:prstGeom>
            <a:solidFill>
              <a:srgbClr val="FFCC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68" name="AutoShape 155"/>
            <p:cNvSpPr>
              <a:spLocks noChangeArrowheads="1"/>
            </p:cNvSpPr>
            <p:nvPr/>
          </p:nvSpPr>
          <p:spPr bwMode="auto">
            <a:xfrm>
              <a:off x="7720013" y="1425575"/>
              <a:ext cx="88900" cy="106363"/>
            </a:xfrm>
            <a:prstGeom prst="diamond">
              <a:avLst/>
            </a:prstGeom>
            <a:solidFill>
              <a:srgbClr val="00FF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69" name="Oval 156"/>
            <p:cNvSpPr>
              <a:spLocks noChangeArrowheads="1"/>
            </p:cNvSpPr>
            <p:nvPr/>
          </p:nvSpPr>
          <p:spPr bwMode="auto">
            <a:xfrm>
              <a:off x="7740650" y="2122488"/>
              <a:ext cx="88900" cy="88900"/>
            </a:xfrm>
            <a:prstGeom prst="ellipse">
              <a:avLst/>
            </a:prstGeom>
            <a:solidFill>
              <a:srgbClr val="FF0000"/>
            </a:solidFill>
            <a:ln w="9525">
              <a:solidFill>
                <a:srgbClr val="FF0000"/>
              </a:solidFill>
              <a:round/>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70" name="Line 162"/>
            <p:cNvSpPr>
              <a:spLocks noChangeShapeType="1"/>
            </p:cNvSpPr>
            <p:nvPr/>
          </p:nvSpPr>
          <p:spPr bwMode="auto">
            <a:xfrm flipV="1">
              <a:off x="6186488" y="2790825"/>
              <a:ext cx="0" cy="204788"/>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1" name="Line 163"/>
            <p:cNvSpPr>
              <a:spLocks noChangeShapeType="1"/>
            </p:cNvSpPr>
            <p:nvPr/>
          </p:nvSpPr>
          <p:spPr bwMode="auto">
            <a:xfrm flipV="1">
              <a:off x="4003675" y="2344738"/>
              <a:ext cx="0" cy="204788"/>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2" name="Line 164"/>
            <p:cNvSpPr>
              <a:spLocks noChangeShapeType="1"/>
            </p:cNvSpPr>
            <p:nvPr/>
          </p:nvSpPr>
          <p:spPr bwMode="auto">
            <a:xfrm flipV="1">
              <a:off x="2992438" y="1878013"/>
              <a:ext cx="0" cy="204788"/>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3" name="Line 165"/>
            <p:cNvSpPr>
              <a:spLocks noChangeShapeType="1"/>
            </p:cNvSpPr>
            <p:nvPr/>
          </p:nvSpPr>
          <p:spPr bwMode="auto">
            <a:xfrm flipV="1">
              <a:off x="2643188" y="1644650"/>
              <a:ext cx="0" cy="204788"/>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4" name="Line 166"/>
            <p:cNvSpPr>
              <a:spLocks noChangeShapeType="1"/>
            </p:cNvSpPr>
            <p:nvPr/>
          </p:nvSpPr>
          <p:spPr bwMode="auto">
            <a:xfrm flipV="1">
              <a:off x="2212975" y="1411288"/>
              <a:ext cx="0" cy="204788"/>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5" name="Line 167"/>
            <p:cNvSpPr>
              <a:spLocks noChangeShapeType="1"/>
            </p:cNvSpPr>
            <p:nvPr/>
          </p:nvSpPr>
          <p:spPr bwMode="auto">
            <a:xfrm flipV="1">
              <a:off x="3711575" y="2112963"/>
              <a:ext cx="0" cy="204788"/>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6" name="Text Box 168"/>
            <p:cNvSpPr txBox="1">
              <a:spLocks noChangeArrowheads="1"/>
            </p:cNvSpPr>
            <p:nvPr/>
          </p:nvSpPr>
          <p:spPr bwMode="auto">
            <a:xfrm>
              <a:off x="7767638" y="1376363"/>
              <a:ext cx="561975"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Launch</a:t>
              </a:r>
            </a:p>
          </p:txBody>
        </p:sp>
        <p:sp>
          <p:nvSpPr>
            <p:cNvPr id="77" name="Text Box 169"/>
            <p:cNvSpPr txBox="1">
              <a:spLocks noChangeArrowheads="1"/>
            </p:cNvSpPr>
            <p:nvPr/>
          </p:nvSpPr>
          <p:spPr bwMode="auto">
            <a:xfrm>
              <a:off x="7778750" y="1825625"/>
              <a:ext cx="1204913"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Mission Design Life</a:t>
              </a:r>
            </a:p>
          </p:txBody>
        </p:sp>
        <p:sp>
          <p:nvSpPr>
            <p:cNvPr id="78" name="Text Box 170"/>
            <p:cNvSpPr txBox="1">
              <a:spLocks noChangeArrowheads="1"/>
            </p:cNvSpPr>
            <p:nvPr/>
          </p:nvSpPr>
          <p:spPr bwMode="auto">
            <a:xfrm>
              <a:off x="7778750" y="2066925"/>
              <a:ext cx="1096963"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Decommissioned</a:t>
              </a:r>
            </a:p>
          </p:txBody>
        </p:sp>
        <p:sp>
          <p:nvSpPr>
            <p:cNvPr id="79" name="Text Box 171"/>
            <p:cNvSpPr txBox="1">
              <a:spLocks noChangeArrowheads="1"/>
            </p:cNvSpPr>
            <p:nvPr/>
          </p:nvSpPr>
          <p:spPr bwMode="auto">
            <a:xfrm>
              <a:off x="7781925" y="1604963"/>
              <a:ext cx="1100138"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Projected Launch</a:t>
              </a:r>
            </a:p>
          </p:txBody>
        </p:sp>
        <p:pic>
          <p:nvPicPr>
            <p:cNvPr id="80" name="Picture 95" descr="ldcm ghost.psd"/>
            <p:cNvPicPr>
              <a:picLocks noChangeAspect="1"/>
            </p:cNvPicPr>
            <p:nvPr/>
          </p:nvPicPr>
          <p:blipFill>
            <a:blip r:embed="rId3" cstate="email">
              <a:lum bright="-100000" contrast="100000"/>
              <a:extLst>
                <a:ext uri="{28A0092B-C50C-407E-A947-70E740481C1C}">
                  <a14:useLocalDpi xmlns:a14="http://schemas.microsoft.com/office/drawing/2010/main"/>
                </a:ext>
              </a:extLst>
            </a:blip>
            <a:srcRect/>
            <a:stretch>
              <a:fillRect/>
            </a:stretch>
          </p:blipFill>
          <p:spPr bwMode="auto">
            <a:xfrm>
              <a:off x="7564438" y="3090863"/>
              <a:ext cx="112553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99" descr="Landsat_sketch2.gif"/>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63963" y="1436688"/>
              <a:ext cx="8286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Box 7"/>
            <p:cNvSpPr txBox="1">
              <a:spLocks noChangeArrowheads="1"/>
            </p:cNvSpPr>
            <p:nvPr/>
          </p:nvSpPr>
          <p:spPr bwMode="auto">
            <a:xfrm>
              <a:off x="1336675" y="1109663"/>
              <a:ext cx="523875" cy="2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1970</a:t>
              </a:r>
            </a:p>
          </p:txBody>
        </p:sp>
        <p:sp>
          <p:nvSpPr>
            <p:cNvPr id="83" name="Text Box 8"/>
            <p:cNvSpPr txBox="1">
              <a:spLocks noChangeArrowheads="1"/>
            </p:cNvSpPr>
            <p:nvPr/>
          </p:nvSpPr>
          <p:spPr bwMode="auto">
            <a:xfrm>
              <a:off x="2705100" y="1109663"/>
              <a:ext cx="523875" cy="2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1980</a:t>
              </a:r>
            </a:p>
          </p:txBody>
        </p:sp>
        <p:sp>
          <p:nvSpPr>
            <p:cNvPr id="84" name="Text Box 9"/>
            <p:cNvSpPr txBox="1">
              <a:spLocks noChangeArrowheads="1"/>
            </p:cNvSpPr>
            <p:nvPr/>
          </p:nvSpPr>
          <p:spPr bwMode="auto">
            <a:xfrm>
              <a:off x="4086225" y="1109663"/>
              <a:ext cx="523875" cy="2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1990</a:t>
              </a:r>
            </a:p>
          </p:txBody>
        </p:sp>
        <p:sp>
          <p:nvSpPr>
            <p:cNvPr id="85" name="Text Box 10"/>
            <p:cNvSpPr txBox="1">
              <a:spLocks noChangeArrowheads="1"/>
            </p:cNvSpPr>
            <p:nvPr/>
          </p:nvSpPr>
          <p:spPr bwMode="auto">
            <a:xfrm>
              <a:off x="5457825" y="1109663"/>
              <a:ext cx="523875" cy="2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2000</a:t>
              </a:r>
            </a:p>
          </p:txBody>
        </p:sp>
        <p:sp>
          <p:nvSpPr>
            <p:cNvPr id="86" name="Line 13"/>
            <p:cNvSpPr>
              <a:spLocks noChangeShapeType="1"/>
            </p:cNvSpPr>
            <p:nvPr/>
          </p:nvSpPr>
          <p:spPr bwMode="auto">
            <a:xfrm>
              <a:off x="1616075" y="914400"/>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7" name="Line 14"/>
            <p:cNvSpPr>
              <a:spLocks noChangeShapeType="1"/>
            </p:cNvSpPr>
            <p:nvPr/>
          </p:nvSpPr>
          <p:spPr bwMode="auto">
            <a:xfrm>
              <a:off x="4359275" y="914400"/>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8" name="Line 15"/>
            <p:cNvSpPr>
              <a:spLocks noChangeShapeType="1"/>
            </p:cNvSpPr>
            <p:nvPr/>
          </p:nvSpPr>
          <p:spPr bwMode="auto">
            <a:xfrm>
              <a:off x="5730875" y="914400"/>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9" name="Line 16"/>
            <p:cNvSpPr>
              <a:spLocks noChangeShapeType="1"/>
            </p:cNvSpPr>
            <p:nvPr/>
          </p:nvSpPr>
          <p:spPr bwMode="auto">
            <a:xfrm>
              <a:off x="7092950" y="914400"/>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0" name="Line 78"/>
            <p:cNvSpPr>
              <a:spLocks noChangeShapeType="1"/>
            </p:cNvSpPr>
            <p:nvPr/>
          </p:nvSpPr>
          <p:spPr bwMode="auto">
            <a:xfrm>
              <a:off x="554038" y="1033463"/>
              <a:ext cx="8451850" cy="0"/>
            </a:xfrm>
            <a:prstGeom prst="line">
              <a:avLst/>
            </a:prstGeom>
            <a:noFill/>
            <a:ln w="349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1" name="Text Box 79"/>
            <p:cNvSpPr txBox="1">
              <a:spLocks noChangeArrowheads="1"/>
            </p:cNvSpPr>
            <p:nvPr/>
          </p:nvSpPr>
          <p:spPr bwMode="auto">
            <a:xfrm>
              <a:off x="6819900" y="1109663"/>
              <a:ext cx="523875" cy="2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2010</a:t>
              </a:r>
            </a:p>
          </p:txBody>
        </p:sp>
        <p:sp>
          <p:nvSpPr>
            <p:cNvPr id="92" name="Text Box 80"/>
            <p:cNvSpPr txBox="1">
              <a:spLocks noChangeArrowheads="1"/>
            </p:cNvSpPr>
            <p:nvPr/>
          </p:nvSpPr>
          <p:spPr bwMode="auto">
            <a:xfrm>
              <a:off x="8185150" y="1109663"/>
              <a:ext cx="523875" cy="2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2020</a:t>
              </a:r>
            </a:p>
          </p:txBody>
        </p:sp>
        <p:sp>
          <p:nvSpPr>
            <p:cNvPr id="93" name="Line 81"/>
            <p:cNvSpPr>
              <a:spLocks noChangeShapeType="1"/>
            </p:cNvSpPr>
            <p:nvPr/>
          </p:nvSpPr>
          <p:spPr bwMode="auto">
            <a:xfrm>
              <a:off x="2978150" y="914400"/>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4" name="Line 82"/>
            <p:cNvSpPr>
              <a:spLocks noChangeShapeType="1"/>
            </p:cNvSpPr>
            <p:nvPr/>
          </p:nvSpPr>
          <p:spPr bwMode="auto">
            <a:xfrm>
              <a:off x="8455025" y="914400"/>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5" name="Text Box 7"/>
            <p:cNvSpPr txBox="1">
              <a:spLocks noChangeArrowheads="1"/>
            </p:cNvSpPr>
            <p:nvPr/>
          </p:nvSpPr>
          <p:spPr bwMode="auto">
            <a:xfrm>
              <a:off x="1336050" y="5398315"/>
              <a:ext cx="523918" cy="2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1970</a:t>
              </a:r>
            </a:p>
          </p:txBody>
        </p:sp>
        <p:sp>
          <p:nvSpPr>
            <p:cNvPr id="96" name="Text Box 8"/>
            <p:cNvSpPr txBox="1">
              <a:spLocks noChangeArrowheads="1"/>
            </p:cNvSpPr>
            <p:nvPr/>
          </p:nvSpPr>
          <p:spPr bwMode="auto">
            <a:xfrm>
              <a:off x="2704587" y="5398315"/>
              <a:ext cx="523917" cy="2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1980</a:t>
              </a:r>
            </a:p>
          </p:txBody>
        </p:sp>
        <p:sp>
          <p:nvSpPr>
            <p:cNvPr id="97" name="Text Box 9"/>
            <p:cNvSpPr txBox="1">
              <a:spLocks noChangeArrowheads="1"/>
            </p:cNvSpPr>
            <p:nvPr/>
          </p:nvSpPr>
          <p:spPr bwMode="auto">
            <a:xfrm>
              <a:off x="4085824" y="5398315"/>
              <a:ext cx="523918" cy="2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1990</a:t>
              </a:r>
            </a:p>
          </p:txBody>
        </p:sp>
        <p:sp>
          <p:nvSpPr>
            <p:cNvPr id="98" name="Text Box 10"/>
            <p:cNvSpPr txBox="1">
              <a:spLocks noChangeArrowheads="1"/>
            </p:cNvSpPr>
            <p:nvPr/>
          </p:nvSpPr>
          <p:spPr bwMode="auto">
            <a:xfrm>
              <a:off x="5457536" y="5398315"/>
              <a:ext cx="523918" cy="2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2000</a:t>
              </a:r>
            </a:p>
          </p:txBody>
        </p:sp>
        <p:sp>
          <p:nvSpPr>
            <p:cNvPr id="99" name="Line 13"/>
            <p:cNvSpPr>
              <a:spLocks noChangeShapeType="1"/>
            </p:cNvSpPr>
            <p:nvPr/>
          </p:nvSpPr>
          <p:spPr bwMode="auto">
            <a:xfrm>
              <a:off x="1616075" y="5203825"/>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0" name="Line 14"/>
            <p:cNvSpPr>
              <a:spLocks noChangeShapeType="1"/>
            </p:cNvSpPr>
            <p:nvPr/>
          </p:nvSpPr>
          <p:spPr bwMode="auto">
            <a:xfrm>
              <a:off x="4359275" y="5203825"/>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1" name="Line 15"/>
            <p:cNvSpPr>
              <a:spLocks noChangeShapeType="1"/>
            </p:cNvSpPr>
            <p:nvPr/>
          </p:nvSpPr>
          <p:spPr bwMode="auto">
            <a:xfrm>
              <a:off x="5730875" y="5203825"/>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2" name="Line 16"/>
            <p:cNvSpPr>
              <a:spLocks noChangeShapeType="1"/>
            </p:cNvSpPr>
            <p:nvPr/>
          </p:nvSpPr>
          <p:spPr bwMode="auto">
            <a:xfrm>
              <a:off x="7092950" y="5203825"/>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3" name="Line 78"/>
            <p:cNvSpPr>
              <a:spLocks noChangeShapeType="1"/>
            </p:cNvSpPr>
            <p:nvPr/>
          </p:nvSpPr>
          <p:spPr bwMode="auto">
            <a:xfrm>
              <a:off x="554038" y="5322888"/>
              <a:ext cx="8451850" cy="0"/>
            </a:xfrm>
            <a:prstGeom prst="line">
              <a:avLst/>
            </a:prstGeom>
            <a:noFill/>
            <a:ln w="349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4" name="Text Box 79"/>
            <p:cNvSpPr txBox="1">
              <a:spLocks noChangeArrowheads="1"/>
            </p:cNvSpPr>
            <p:nvPr/>
          </p:nvSpPr>
          <p:spPr bwMode="auto">
            <a:xfrm>
              <a:off x="6819722" y="5398315"/>
              <a:ext cx="523918" cy="2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2010</a:t>
              </a:r>
            </a:p>
          </p:txBody>
        </p:sp>
        <p:sp>
          <p:nvSpPr>
            <p:cNvPr id="105" name="Text Box 80"/>
            <p:cNvSpPr txBox="1">
              <a:spLocks noChangeArrowheads="1"/>
            </p:cNvSpPr>
            <p:nvPr/>
          </p:nvSpPr>
          <p:spPr bwMode="auto">
            <a:xfrm>
              <a:off x="8185084" y="5398315"/>
              <a:ext cx="523917" cy="2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200" b="1" i="1">
                  <a:solidFill>
                    <a:schemeClr val="bg1"/>
                  </a:solidFill>
                  <a:latin typeface="Calibri" pitchFamily="34" charset="0"/>
                </a:rPr>
                <a:t>2020</a:t>
              </a:r>
            </a:p>
          </p:txBody>
        </p:sp>
        <p:sp>
          <p:nvSpPr>
            <p:cNvPr id="106" name="Line 81"/>
            <p:cNvSpPr>
              <a:spLocks noChangeShapeType="1"/>
            </p:cNvSpPr>
            <p:nvPr/>
          </p:nvSpPr>
          <p:spPr bwMode="auto">
            <a:xfrm>
              <a:off x="2978150" y="5203825"/>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7" name="Line 82"/>
            <p:cNvSpPr>
              <a:spLocks noChangeShapeType="1"/>
            </p:cNvSpPr>
            <p:nvPr/>
          </p:nvSpPr>
          <p:spPr bwMode="auto">
            <a:xfrm>
              <a:off x="8455025" y="5203825"/>
              <a:ext cx="158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pic>
          <p:nvPicPr>
            <p:cNvPr id="108" name="Picture 100" descr="l7scanv2.psd"/>
            <p:cNvPicPr>
              <a:picLocks noChangeAspect="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7031038" y="2446338"/>
              <a:ext cx="1143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97" descr="landsat-5clean.jpg"/>
            <p:cNvPicPr>
              <a:picLocks noChangeAspect="1"/>
            </p:cNvPicPr>
            <p:nvPr/>
          </p:nvPicPr>
          <p:blipFill>
            <a:blip r:embed="rId6"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rot="2567050">
              <a:off x="5745163" y="1887538"/>
              <a:ext cx="5873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Rectangle 109"/>
            <p:cNvSpPr/>
            <p:nvPr/>
          </p:nvSpPr>
          <p:spPr>
            <a:xfrm>
              <a:off x="3733370" y="4876822"/>
              <a:ext cx="1828949" cy="152102"/>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r>
                <a:rPr lang="en-US" sz="1050" b="1" i="1" dirty="0">
                  <a:solidFill>
                    <a:schemeClr val="bg1"/>
                  </a:solidFill>
                </a:rPr>
                <a:t>NOAA</a:t>
              </a:r>
            </a:p>
          </p:txBody>
        </p:sp>
        <p:sp>
          <p:nvSpPr>
            <p:cNvPr id="111" name="AutoShape 25"/>
            <p:cNvSpPr>
              <a:spLocks noChangeArrowheads="1"/>
            </p:cNvSpPr>
            <p:nvPr/>
          </p:nvSpPr>
          <p:spPr bwMode="auto">
            <a:xfrm>
              <a:off x="6877050" y="4166288"/>
              <a:ext cx="2078038" cy="145156"/>
            </a:xfrm>
            <a:prstGeom prst="parallelogram">
              <a:avLst>
                <a:gd name="adj" fmla="val 0"/>
              </a:avLst>
            </a:prstGeom>
            <a:solidFill>
              <a:srgbClr val="87FD6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endParaRPr lang="en-US" sz="1200" b="1" i="1">
                <a:solidFill>
                  <a:schemeClr val="bg1"/>
                </a:solidFill>
                <a:latin typeface="Calibri" pitchFamily="34" charset="0"/>
              </a:endParaRPr>
            </a:p>
          </p:txBody>
        </p:sp>
        <p:sp>
          <p:nvSpPr>
            <p:cNvPr id="112" name="Text Box 90"/>
            <p:cNvSpPr txBox="1">
              <a:spLocks noChangeArrowheads="1"/>
            </p:cNvSpPr>
            <p:nvPr/>
          </p:nvSpPr>
          <p:spPr bwMode="auto">
            <a:xfrm>
              <a:off x="7335838" y="4103688"/>
              <a:ext cx="1393825" cy="24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eaLnBrk="1" hangingPunct="1"/>
              <a:r>
                <a:rPr lang="en-US" sz="1000" b="1">
                  <a:solidFill>
                    <a:schemeClr val="bg1"/>
                  </a:solidFill>
                  <a:latin typeface="Calibri" pitchFamily="34" charset="0"/>
                </a:rPr>
                <a:t>DOI – Ground Segment</a:t>
              </a:r>
            </a:p>
          </p:txBody>
        </p:sp>
        <p:sp>
          <p:nvSpPr>
            <p:cNvPr id="113" name="AutoShape 153"/>
            <p:cNvSpPr>
              <a:spLocks noChangeArrowheads="1"/>
            </p:cNvSpPr>
            <p:nvPr/>
          </p:nvSpPr>
          <p:spPr bwMode="auto">
            <a:xfrm>
              <a:off x="7858125" y="3765550"/>
              <a:ext cx="88900" cy="106363"/>
            </a:xfrm>
            <a:prstGeom prst="diamond">
              <a:avLst/>
            </a:prstGeom>
            <a:solidFill>
              <a:srgbClr val="FFCC00"/>
            </a:solidFill>
            <a:ln w="9525">
              <a:solidFill>
                <a:schemeClr val="tx1"/>
              </a:solidFill>
              <a:miter lim="800000"/>
              <a:headEnd/>
              <a:tailEnd/>
            </a:ln>
          </p:spPr>
          <p:txBody>
            <a:bodyPr wrap="none" anchor="ctr"/>
            <a:lstStyle/>
            <a:p>
              <a:pPr defTabSz="457200" eaLnBrk="1" hangingPunct="1"/>
              <a:endParaRPr lang="en-US" sz="2400" b="1">
                <a:solidFill>
                  <a:schemeClr val="bg1"/>
                </a:solidFill>
                <a:latin typeface="Calibri" pitchFamily="34" charset="0"/>
              </a:endParaRPr>
            </a:p>
          </p:txBody>
        </p:sp>
        <p:sp>
          <p:nvSpPr>
            <p:cNvPr id="114" name="Text Box 90"/>
            <p:cNvSpPr txBox="1">
              <a:spLocks noChangeArrowheads="1"/>
            </p:cNvSpPr>
            <p:nvPr/>
          </p:nvSpPr>
          <p:spPr bwMode="auto">
            <a:xfrm>
              <a:off x="7399981" y="3998436"/>
              <a:ext cx="1286819" cy="15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defTabSz="457200">
                <a:defRPr sz="4000">
                  <a:solidFill>
                    <a:schemeClr val="tx1"/>
                  </a:solidFill>
                  <a:latin typeface="Arial" charset="0"/>
                  <a:ea typeface="ＭＳ Ｐゴシック" pitchFamily="34" charset="-128"/>
                </a:defRPr>
              </a:lvl1pPr>
              <a:lvl2pPr marL="742950" indent="-285750" defTabSz="457200">
                <a:defRPr sz="4000">
                  <a:solidFill>
                    <a:schemeClr val="tx1"/>
                  </a:solidFill>
                  <a:latin typeface="Arial" charset="0"/>
                  <a:ea typeface="ＭＳ Ｐゴシック" pitchFamily="34" charset="-128"/>
                </a:defRPr>
              </a:lvl2pPr>
              <a:lvl3pPr marL="1143000" indent="-228600" defTabSz="457200">
                <a:defRPr sz="4000">
                  <a:solidFill>
                    <a:schemeClr val="tx1"/>
                  </a:solidFill>
                  <a:latin typeface="Arial" charset="0"/>
                  <a:ea typeface="ＭＳ Ｐゴシック" pitchFamily="34" charset="-128"/>
                </a:defRPr>
              </a:lvl3pPr>
              <a:lvl4pPr marL="1600200" indent="-228600" defTabSz="457200">
                <a:defRPr sz="4000">
                  <a:solidFill>
                    <a:schemeClr val="tx1"/>
                  </a:solidFill>
                  <a:latin typeface="Arial" charset="0"/>
                  <a:ea typeface="ＭＳ Ｐゴシック" pitchFamily="34" charset="-128"/>
                </a:defRPr>
              </a:lvl4pPr>
              <a:lvl5pPr marL="2057400" indent="-228600" defTabSz="457200">
                <a:defRPr sz="40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4000">
                  <a:solidFill>
                    <a:schemeClr val="tx1"/>
                  </a:solidFill>
                  <a:latin typeface="Arial" charset="0"/>
                  <a:ea typeface="ＭＳ Ｐゴシック" pitchFamily="34" charset="-128"/>
                </a:defRPr>
              </a:lvl9pPr>
            </a:lstStyle>
            <a:p>
              <a:pPr algn="ctr" eaLnBrk="1" hangingPunct="1"/>
              <a:r>
                <a:rPr lang="en-US" sz="1000" b="1">
                  <a:solidFill>
                    <a:schemeClr val="bg1"/>
                  </a:solidFill>
                  <a:latin typeface="Calibri" pitchFamily="34" charset="0"/>
                </a:rPr>
                <a:t>NASA – Flight Segment</a:t>
              </a:r>
            </a:p>
          </p:txBody>
        </p:sp>
      </p:grpSp>
      <p:sp>
        <p:nvSpPr>
          <p:cNvPr id="116" name="Rectangle 115"/>
          <p:cNvSpPr/>
          <p:nvPr/>
        </p:nvSpPr>
        <p:spPr>
          <a:xfrm>
            <a:off x="950979" y="263562"/>
            <a:ext cx="6499215" cy="461665"/>
          </a:xfrm>
          <a:prstGeom prst="rect">
            <a:avLst/>
          </a:prstGeom>
        </p:spPr>
        <p:txBody>
          <a:bodyPr wrap="none">
            <a:spAutoFit/>
          </a:bodyPr>
          <a:lstStyle/>
          <a:p>
            <a:r>
              <a:rPr lang="en-US" sz="2400" dirty="0" smtClean="0">
                <a:solidFill>
                  <a:schemeClr val="bg1"/>
                </a:solidFill>
                <a:ea typeface="ＭＳ Ｐゴシック" pitchFamily="34" charset="-128"/>
              </a:rPr>
              <a:t>Landsat: 44 </a:t>
            </a:r>
            <a:r>
              <a:rPr lang="en-US" sz="2400" dirty="0" err="1">
                <a:solidFill>
                  <a:schemeClr val="bg1"/>
                </a:solidFill>
                <a:ea typeface="ＭＳ Ｐゴシック" pitchFamily="34" charset="-128"/>
              </a:rPr>
              <a:t>a</a:t>
            </a:r>
            <a:r>
              <a:rPr lang="en-US" sz="2400" dirty="0" err="1" smtClean="0">
                <a:solidFill>
                  <a:schemeClr val="bg1"/>
                </a:solidFill>
                <a:ea typeface="ＭＳ Ｐゴシック" pitchFamily="34" charset="-128"/>
              </a:rPr>
              <a:t>ns</a:t>
            </a:r>
            <a:r>
              <a:rPr lang="en-US" sz="2400" dirty="0" smtClean="0">
                <a:solidFill>
                  <a:schemeClr val="bg1"/>
                </a:solidFill>
                <a:ea typeface="ＭＳ Ｐゴシック" pitchFamily="34" charset="-128"/>
              </a:rPr>
              <a:t> </a:t>
            </a:r>
            <a:r>
              <a:rPr lang="en-US" sz="2400" dirty="0" err="1" smtClean="0">
                <a:solidFill>
                  <a:schemeClr val="bg1"/>
                </a:solidFill>
                <a:ea typeface="ＭＳ Ｐゴシック" pitchFamily="34" charset="-128"/>
              </a:rPr>
              <a:t>d’observation</a:t>
            </a:r>
            <a:r>
              <a:rPr lang="en-US" sz="2400" dirty="0" smtClean="0">
                <a:solidFill>
                  <a:schemeClr val="bg1"/>
                </a:solidFill>
                <a:ea typeface="ＭＳ Ｐゴシック" pitchFamily="34" charset="-128"/>
              </a:rPr>
              <a:t> continue de la Terre</a:t>
            </a:r>
            <a:endParaRPr lang="en-US" sz="2400" dirty="0">
              <a:solidFill>
                <a:schemeClr val="bg1"/>
              </a:solidFill>
            </a:endParaRPr>
          </a:p>
        </p:txBody>
      </p:sp>
    </p:spTree>
    <p:extLst>
      <p:ext uri="{BB962C8B-B14F-4D97-AF65-F5344CB8AC3E}">
        <p14:creationId xmlns:p14="http://schemas.microsoft.com/office/powerpoint/2010/main" val="13174780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1302100012HQ.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7419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413" y="101600"/>
            <a:ext cx="88226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r>
              <a:rPr lang="en-US" altLang="en-US" sz="2800" dirty="0" err="1" smtClean="0">
                <a:solidFill>
                  <a:srgbClr val="FFCC00"/>
                </a:solidFill>
              </a:rPr>
              <a:t>Couverture</a:t>
            </a:r>
            <a:r>
              <a:rPr lang="en-US" altLang="en-US" sz="2800" dirty="0" smtClean="0">
                <a:solidFill>
                  <a:srgbClr val="FFCC00"/>
                </a:solidFill>
              </a:rPr>
              <a:t> des images Landsat en </a:t>
            </a:r>
            <a:r>
              <a:rPr lang="en-US" altLang="en-US" sz="2800" dirty="0" err="1" smtClean="0">
                <a:solidFill>
                  <a:srgbClr val="FFCC00"/>
                </a:solidFill>
              </a:rPr>
              <a:t>Afrique</a:t>
            </a:r>
            <a:r>
              <a:rPr lang="en-US" altLang="en-US" sz="2800" dirty="0" smtClean="0">
                <a:solidFill>
                  <a:srgbClr val="FFCC00"/>
                </a:solidFill>
              </a:rPr>
              <a:t> de </a:t>
            </a:r>
            <a:r>
              <a:rPr lang="en-US" altLang="en-US" sz="2800" dirty="0" err="1" smtClean="0">
                <a:solidFill>
                  <a:srgbClr val="FFCC00"/>
                </a:solidFill>
              </a:rPr>
              <a:t>l’Ouest</a:t>
            </a:r>
            <a:r>
              <a:rPr lang="en-US" altLang="en-US" sz="2800" dirty="0" smtClean="0">
                <a:solidFill>
                  <a:srgbClr val="FFCC00"/>
                </a:solidFill>
              </a:rPr>
              <a:t> </a:t>
            </a:r>
            <a:endParaRPr lang="en-US" altLang="en-US" sz="2800" dirty="0">
              <a:solidFill>
                <a:srgbClr val="FFCC00"/>
              </a:solidFill>
            </a:endParaRPr>
          </a:p>
        </p:txBody>
      </p:sp>
      <p:pic>
        <p:nvPicPr>
          <p:cNvPr id="16387" name="Picture 3" descr="WRS_PR_graphic_for_LULC_poster(06-2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7" y="1066800"/>
            <a:ext cx="914214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p:cNvSpPr>
            <a:spLocks noChangeArrowheads="1"/>
          </p:cNvSpPr>
          <p:nvPr/>
        </p:nvSpPr>
        <p:spPr bwMode="auto">
          <a:xfrm>
            <a:off x="411163" y="5257800"/>
            <a:ext cx="134143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lnSpc>
                <a:spcPct val="90000"/>
              </a:lnSpc>
              <a:spcBef>
                <a:spcPct val="20000"/>
              </a:spcBef>
            </a:pPr>
            <a:r>
              <a:rPr lang="en-US" altLang="en-US" sz="1700" b="1"/>
              <a:t>191 scenes</a:t>
            </a:r>
          </a:p>
        </p:txBody>
      </p:sp>
    </p:spTree>
    <p:extLst>
      <p:ext uri="{BB962C8B-B14F-4D97-AF65-F5344CB8AC3E}">
        <p14:creationId xmlns:p14="http://schemas.microsoft.com/office/powerpoint/2010/main" val="3988760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09600" y="101025"/>
            <a:ext cx="6019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3200" b="1" dirty="0" smtClean="0"/>
              <a:t>Dakar en 1929</a:t>
            </a:r>
            <a:endParaRPr lang="en-US" sz="3200" b="1" dirty="0"/>
          </a:p>
        </p:txBody>
      </p:sp>
      <p:pic>
        <p:nvPicPr>
          <p:cNvPr id="15362" name="Picture 2" descr="D:\Slides\Senegal-French-archives\Dakar-aerial-192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914400"/>
            <a:ext cx="7811929" cy="589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2245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7" name="Picture 17" descr="WRS_PR_LULC_OHV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0"/>
            <a:ext cx="3048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32492" name="Picture 12" descr="L7_199_52_25oct99_cropp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825" y="1295400"/>
            <a:ext cx="5743575" cy="5310188"/>
          </a:xfrm>
          <a:prstGeom prst="rect">
            <a:avLst/>
          </a:prstGeom>
          <a:noFill/>
          <a:extLst>
            <a:ext uri="{909E8E84-426E-40DD-AFC4-6F175D3DCCD1}">
              <a14:hiddenFill xmlns:a14="http://schemas.microsoft.com/office/drawing/2010/main">
                <a:solidFill>
                  <a:srgbClr val="FFFFFF"/>
                </a:solidFill>
              </a14:hiddenFill>
            </a:ext>
          </a:extLst>
        </p:spPr>
      </p:pic>
      <p:sp>
        <p:nvSpPr>
          <p:cNvPr id="532484" name="Text Box 4"/>
          <p:cNvSpPr txBox="1">
            <a:spLocks noChangeArrowheads="1"/>
          </p:cNvSpPr>
          <p:nvPr/>
        </p:nvSpPr>
        <p:spPr bwMode="auto">
          <a:xfrm>
            <a:off x="0" y="228600"/>
            <a:ext cx="571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r>
              <a:rPr lang="en-US" sz="2800" b="1" dirty="0" smtClean="0">
                <a:solidFill>
                  <a:srgbClr val="FF9900"/>
                </a:solidFill>
                <a:latin typeface="Arial" charset="0"/>
              </a:rPr>
              <a:t>Acquisitions </a:t>
            </a:r>
            <a:r>
              <a:rPr lang="en-US" sz="2800" b="1" dirty="0" err="1" smtClean="0">
                <a:solidFill>
                  <a:srgbClr val="FF9900"/>
                </a:solidFill>
                <a:latin typeface="Arial" charset="0"/>
              </a:rPr>
              <a:t>diachroniques</a:t>
            </a:r>
            <a:endParaRPr lang="en-US" sz="2800" b="1" i="0" dirty="0">
              <a:solidFill>
                <a:srgbClr val="FF9900"/>
              </a:solidFill>
              <a:latin typeface="Arial" charset="0"/>
            </a:endParaRPr>
          </a:p>
        </p:txBody>
      </p:sp>
      <p:sp>
        <p:nvSpPr>
          <p:cNvPr id="532499" name="Rectangle 19"/>
          <p:cNvSpPr>
            <a:spLocks noChangeArrowheads="1"/>
          </p:cNvSpPr>
          <p:nvPr/>
        </p:nvSpPr>
        <p:spPr bwMode="auto">
          <a:xfrm>
            <a:off x="1828800" y="1965325"/>
            <a:ext cx="3930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i="0">
                <a:solidFill>
                  <a:schemeClr val="tx1"/>
                </a:solidFill>
                <a:latin typeface="Arial" charset="0"/>
              </a:rPr>
              <a:t>Landsat ETM+, November 2000</a:t>
            </a:r>
          </a:p>
        </p:txBody>
      </p:sp>
      <p:pic>
        <p:nvPicPr>
          <p:cNvPr id="532493" name="Picture 13" descr="L5_199_52_12feb85_transpare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201738"/>
            <a:ext cx="5715000" cy="5275262"/>
          </a:xfrm>
          <a:prstGeom prst="rect">
            <a:avLst/>
          </a:prstGeom>
          <a:noFill/>
          <a:extLst>
            <a:ext uri="{909E8E84-426E-40DD-AFC4-6F175D3DCCD1}">
              <a14:hiddenFill xmlns:a14="http://schemas.microsoft.com/office/drawing/2010/main">
                <a:solidFill>
                  <a:srgbClr val="FFFFFF"/>
                </a:solidFill>
              </a14:hiddenFill>
            </a:ext>
          </a:extLst>
        </p:spPr>
      </p:pic>
      <p:sp>
        <p:nvSpPr>
          <p:cNvPr id="532500" name="Rectangle 20"/>
          <p:cNvSpPr>
            <a:spLocks noChangeArrowheads="1"/>
          </p:cNvSpPr>
          <p:nvPr/>
        </p:nvSpPr>
        <p:spPr bwMode="auto">
          <a:xfrm>
            <a:off x="3168650" y="1828800"/>
            <a:ext cx="3613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i="0">
                <a:solidFill>
                  <a:schemeClr val="tx1"/>
                </a:solidFill>
                <a:latin typeface="Arial" charset="0"/>
              </a:rPr>
              <a:t>Landsat TM, November 1985</a:t>
            </a:r>
          </a:p>
        </p:txBody>
      </p:sp>
      <p:pic>
        <p:nvPicPr>
          <p:cNvPr id="532494" name="Picture 14" descr="L1_MSS_214_52_Mali_gre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0" y="1017588"/>
            <a:ext cx="5619750" cy="5307012"/>
          </a:xfrm>
          <a:prstGeom prst="rect">
            <a:avLst/>
          </a:prstGeom>
          <a:noFill/>
          <a:extLst>
            <a:ext uri="{909E8E84-426E-40DD-AFC4-6F175D3DCCD1}">
              <a14:hiddenFill xmlns:a14="http://schemas.microsoft.com/office/drawing/2010/main">
                <a:solidFill>
                  <a:srgbClr val="FFFFFF"/>
                </a:solidFill>
              </a14:hiddenFill>
            </a:ext>
          </a:extLst>
        </p:spPr>
      </p:pic>
      <p:sp>
        <p:nvSpPr>
          <p:cNvPr id="532501" name="Rectangle 21"/>
          <p:cNvSpPr>
            <a:spLocks noChangeArrowheads="1"/>
          </p:cNvSpPr>
          <p:nvPr/>
        </p:nvSpPr>
        <p:spPr bwMode="auto">
          <a:xfrm>
            <a:off x="3752850" y="1828800"/>
            <a:ext cx="3867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i="0">
                <a:solidFill>
                  <a:schemeClr val="tx1"/>
                </a:solidFill>
                <a:latin typeface="Arial" charset="0"/>
              </a:rPr>
              <a:t>Landsat MSS, November 1972 </a:t>
            </a:r>
          </a:p>
        </p:txBody>
      </p:sp>
      <p:pic>
        <p:nvPicPr>
          <p:cNvPr id="532498" name="Picture 18" descr="Corona_Mosaic_OHV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33800" y="1038225"/>
            <a:ext cx="5078413" cy="5133975"/>
          </a:xfrm>
          <a:prstGeom prst="rect">
            <a:avLst/>
          </a:prstGeom>
          <a:noFill/>
          <a:extLst>
            <a:ext uri="{909E8E84-426E-40DD-AFC4-6F175D3DCCD1}">
              <a14:hiddenFill xmlns:a14="http://schemas.microsoft.com/office/drawing/2010/main">
                <a:solidFill>
                  <a:srgbClr val="FFFFFF"/>
                </a:solidFill>
              </a14:hiddenFill>
            </a:ext>
          </a:extLst>
        </p:spPr>
      </p:pic>
      <p:sp>
        <p:nvSpPr>
          <p:cNvPr id="532502" name="Rectangle 22"/>
          <p:cNvSpPr>
            <a:spLocks noChangeArrowheads="1"/>
          </p:cNvSpPr>
          <p:nvPr/>
        </p:nvSpPr>
        <p:spPr bwMode="auto">
          <a:xfrm>
            <a:off x="4495800" y="1752600"/>
            <a:ext cx="3148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i="0" dirty="0">
                <a:solidFill>
                  <a:schemeClr val="bg1"/>
                </a:solidFill>
                <a:latin typeface="Arial" charset="0"/>
              </a:rPr>
              <a:t>Corona, December 1965 </a:t>
            </a:r>
          </a:p>
        </p:txBody>
      </p:sp>
    </p:spTree>
    <p:extLst>
      <p:ext uri="{BB962C8B-B14F-4D97-AF65-F5344CB8AC3E}">
        <p14:creationId xmlns:p14="http://schemas.microsoft.com/office/powerpoint/2010/main" val="284691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324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25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324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25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324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32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0" grpId="0" autoUpdateAnimBg="0"/>
      <p:bldP spid="532501" grpId="0" autoUpdateAnimBg="0"/>
      <p:bldP spid="532502"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76200" y="76200"/>
            <a:ext cx="8458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4000">
                <a:solidFill>
                  <a:schemeClr val="tx1"/>
                </a:solidFill>
                <a:latin typeface="Arial" charset="0"/>
              </a:defRPr>
            </a:lvl1pPr>
            <a:lvl2pPr marL="742950" indent="-285750" defTabSz="762000">
              <a:defRPr sz="4000">
                <a:solidFill>
                  <a:schemeClr val="tx1"/>
                </a:solidFill>
                <a:latin typeface="Arial" charset="0"/>
              </a:defRPr>
            </a:lvl2pPr>
            <a:lvl3pPr marL="1143000" indent="-228600" defTabSz="762000">
              <a:defRPr sz="4000">
                <a:solidFill>
                  <a:schemeClr val="tx1"/>
                </a:solidFill>
                <a:latin typeface="Arial" charset="0"/>
              </a:defRPr>
            </a:lvl3pPr>
            <a:lvl4pPr marL="1600200" indent="-228600" defTabSz="762000">
              <a:defRPr sz="4000">
                <a:solidFill>
                  <a:schemeClr val="tx1"/>
                </a:solidFill>
                <a:latin typeface="Arial" charset="0"/>
              </a:defRPr>
            </a:lvl4pPr>
            <a:lvl5pPr marL="2057400" indent="-228600" defTabSz="762000">
              <a:defRPr sz="4000">
                <a:solidFill>
                  <a:schemeClr val="tx1"/>
                </a:solidFill>
                <a:latin typeface="Arial" charset="0"/>
              </a:defRPr>
            </a:lvl5pPr>
            <a:lvl6pPr marL="2514600" indent="-228600" defTabSz="762000" eaLnBrk="0" fontAlgn="base" hangingPunct="0">
              <a:spcBef>
                <a:spcPct val="0"/>
              </a:spcBef>
              <a:spcAft>
                <a:spcPct val="0"/>
              </a:spcAft>
              <a:defRPr sz="4000">
                <a:solidFill>
                  <a:schemeClr val="tx1"/>
                </a:solidFill>
                <a:latin typeface="Arial" charset="0"/>
              </a:defRPr>
            </a:lvl6pPr>
            <a:lvl7pPr marL="2971800" indent="-228600" defTabSz="762000" eaLnBrk="0" fontAlgn="base" hangingPunct="0">
              <a:spcBef>
                <a:spcPct val="0"/>
              </a:spcBef>
              <a:spcAft>
                <a:spcPct val="0"/>
              </a:spcAft>
              <a:defRPr sz="4000">
                <a:solidFill>
                  <a:schemeClr val="tx1"/>
                </a:solidFill>
                <a:latin typeface="Arial" charset="0"/>
              </a:defRPr>
            </a:lvl7pPr>
            <a:lvl8pPr marL="3429000" indent="-228600" defTabSz="762000" eaLnBrk="0" fontAlgn="base" hangingPunct="0">
              <a:spcBef>
                <a:spcPct val="0"/>
              </a:spcBef>
              <a:spcAft>
                <a:spcPct val="0"/>
              </a:spcAft>
              <a:defRPr sz="4000">
                <a:solidFill>
                  <a:schemeClr val="tx1"/>
                </a:solidFill>
                <a:latin typeface="Arial" charset="0"/>
              </a:defRPr>
            </a:lvl8pPr>
            <a:lvl9pPr marL="3886200" indent="-228600" defTabSz="762000" eaLnBrk="0" fontAlgn="base" hangingPunct="0">
              <a:spcBef>
                <a:spcPct val="0"/>
              </a:spcBef>
              <a:spcAft>
                <a:spcPct val="0"/>
              </a:spcAft>
              <a:defRPr sz="4000">
                <a:solidFill>
                  <a:schemeClr val="tx1"/>
                </a:solidFill>
                <a:latin typeface="Arial" charset="0"/>
              </a:defRPr>
            </a:lvl9pPr>
          </a:lstStyle>
          <a:p>
            <a:r>
              <a:rPr lang="en-US" altLang="en-US" sz="2400" dirty="0" smtClean="0">
                <a:solidFill>
                  <a:srgbClr val="FF9900"/>
                </a:solidFill>
              </a:rPr>
              <a:t>Ateliers de formation </a:t>
            </a:r>
            <a:r>
              <a:rPr lang="en-US" altLang="en-US" sz="2400" dirty="0" err="1" smtClean="0">
                <a:solidFill>
                  <a:srgbClr val="FF9900"/>
                </a:solidFill>
              </a:rPr>
              <a:t>sur</a:t>
            </a:r>
            <a:r>
              <a:rPr lang="en-US" altLang="en-US" sz="2400" dirty="0" smtClean="0">
                <a:solidFill>
                  <a:srgbClr val="FF9900"/>
                </a:solidFill>
              </a:rPr>
              <a:t> la </a:t>
            </a:r>
            <a:r>
              <a:rPr lang="en-US" altLang="en-US" sz="2400" dirty="0" err="1" smtClean="0">
                <a:solidFill>
                  <a:srgbClr val="FF9900"/>
                </a:solidFill>
              </a:rPr>
              <a:t>cartographie</a:t>
            </a:r>
            <a:r>
              <a:rPr lang="en-US" altLang="en-US" sz="2400" dirty="0" smtClean="0">
                <a:solidFill>
                  <a:srgbClr val="FF9900"/>
                </a:solidFill>
              </a:rPr>
              <a:t> de </a:t>
            </a:r>
            <a:r>
              <a:rPr lang="en-US" altLang="en-US" sz="2400" dirty="0" err="1" smtClean="0">
                <a:solidFill>
                  <a:srgbClr val="FF9900"/>
                </a:solidFill>
              </a:rPr>
              <a:t>l’occupation</a:t>
            </a:r>
            <a:r>
              <a:rPr lang="en-US" altLang="en-US" sz="2400" dirty="0" smtClean="0">
                <a:solidFill>
                  <a:srgbClr val="FF9900"/>
                </a:solidFill>
              </a:rPr>
              <a:t> des </a:t>
            </a:r>
            <a:r>
              <a:rPr lang="en-US" altLang="en-US" sz="2400" dirty="0" err="1" smtClean="0">
                <a:solidFill>
                  <a:srgbClr val="FF9900"/>
                </a:solidFill>
              </a:rPr>
              <a:t>terres</a:t>
            </a:r>
            <a:r>
              <a:rPr lang="en-US" altLang="en-US" sz="2400" dirty="0">
                <a:solidFill>
                  <a:srgbClr val="FF9900"/>
                </a:solidFill>
              </a:rPr>
              <a:t> </a:t>
            </a:r>
            <a:r>
              <a:rPr lang="en-US" altLang="en-US" sz="2400" dirty="0" smtClean="0">
                <a:solidFill>
                  <a:srgbClr val="FF9900"/>
                </a:solidFill>
              </a:rPr>
              <a:t>par </a:t>
            </a:r>
            <a:r>
              <a:rPr lang="en-US" altLang="en-US" sz="2400" dirty="0" err="1" smtClean="0">
                <a:solidFill>
                  <a:srgbClr val="FF9900"/>
                </a:solidFill>
              </a:rPr>
              <a:t>l’USGS</a:t>
            </a:r>
            <a:r>
              <a:rPr lang="en-US" altLang="en-US" sz="2400" dirty="0" smtClean="0">
                <a:solidFill>
                  <a:srgbClr val="FF9900"/>
                </a:solidFill>
              </a:rPr>
              <a:t> et le Centre Regional AGRHYMET</a:t>
            </a:r>
            <a:endParaRPr lang="en-US" altLang="en-US" sz="2400" dirty="0">
              <a:solidFill>
                <a:srgbClr val="FF9900"/>
              </a:solidFill>
            </a:endParaRPr>
          </a:p>
        </p:txBody>
      </p:sp>
      <p:pic>
        <p:nvPicPr>
          <p:cNvPr id="22531" name="Picture 6" descr="DSC02902-en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41148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D:\My Documents\My Pictures\Jan-Feb2012\DSCN959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525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descr="D:\My Documents\My Pictures\Jan-Feb2012\DSCN960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9525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D:\My Documents\My Pictures\Jan-Feb2012\DSCN9605.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5113" y="4205288"/>
            <a:ext cx="41148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1918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urkina72dp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152400" y="304800"/>
            <a:ext cx="3886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dirty="0" smtClean="0">
                <a:solidFill>
                  <a:srgbClr val="FF9900"/>
                </a:solidFill>
              </a:rPr>
              <a:t>Images </a:t>
            </a:r>
            <a:r>
              <a:rPr lang="fr-FR" sz="2400" dirty="0" err="1" smtClean="0">
                <a:solidFill>
                  <a:srgbClr val="FF9900"/>
                </a:solidFill>
              </a:rPr>
              <a:t>Landsat</a:t>
            </a:r>
            <a:r>
              <a:rPr lang="fr-FR" sz="2400" dirty="0">
                <a:solidFill>
                  <a:srgbClr val="FF9900"/>
                </a:solidFill>
              </a:rPr>
              <a:t> </a:t>
            </a:r>
            <a:r>
              <a:rPr lang="fr-FR" sz="2400" dirty="0" smtClean="0">
                <a:solidFill>
                  <a:srgbClr val="FF9900"/>
                </a:solidFill>
              </a:rPr>
              <a:t>sur  </a:t>
            </a:r>
            <a:endParaRPr lang="fr-FR" sz="2400" dirty="0">
              <a:solidFill>
                <a:srgbClr val="FF9900"/>
              </a:solidFill>
            </a:endParaRPr>
          </a:p>
          <a:p>
            <a:pPr>
              <a:spcBef>
                <a:spcPct val="50000"/>
              </a:spcBef>
            </a:pPr>
            <a:r>
              <a:rPr lang="fr-FR" sz="2400" dirty="0" smtClean="0">
                <a:solidFill>
                  <a:srgbClr val="FF9900"/>
                </a:solidFill>
              </a:rPr>
              <a:t>l’Ouest du Burkina </a:t>
            </a:r>
            <a:r>
              <a:rPr lang="fr-FR" sz="2400" dirty="0">
                <a:solidFill>
                  <a:srgbClr val="FF9900"/>
                </a:solidFill>
              </a:rPr>
              <a:t>Faso:</a:t>
            </a:r>
          </a:p>
          <a:p>
            <a:pPr>
              <a:spcBef>
                <a:spcPct val="50000"/>
              </a:spcBef>
            </a:pPr>
            <a:r>
              <a:rPr lang="fr-FR" sz="2400" dirty="0" smtClean="0">
                <a:solidFill>
                  <a:srgbClr val="FF9900"/>
                </a:solidFill>
              </a:rPr>
              <a:t>Changements complexes</a:t>
            </a:r>
          </a:p>
          <a:p>
            <a:pPr>
              <a:spcBef>
                <a:spcPct val="50000"/>
              </a:spcBef>
            </a:pPr>
            <a:endParaRPr lang="fr-FR" sz="2400" dirty="0">
              <a:solidFill>
                <a:srgbClr val="FF9900"/>
              </a:solidFill>
            </a:endParaRPr>
          </a:p>
          <a:p>
            <a:pPr>
              <a:spcBef>
                <a:spcPct val="50000"/>
              </a:spcBef>
            </a:pPr>
            <a:endParaRPr lang="fr-FR" sz="2400" dirty="0">
              <a:solidFill>
                <a:srgbClr val="FF9900"/>
              </a:solidFill>
            </a:endParaRPr>
          </a:p>
        </p:txBody>
      </p:sp>
      <p:sp>
        <p:nvSpPr>
          <p:cNvPr id="13316" name="Rectangle 4"/>
          <p:cNvSpPr>
            <a:spLocks noChangeArrowheads="1"/>
          </p:cNvSpPr>
          <p:nvPr/>
        </p:nvSpPr>
        <p:spPr bwMode="auto">
          <a:xfrm>
            <a:off x="3048000" y="23622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sz="2400" b="1">
                <a:solidFill>
                  <a:srgbClr val="FFFF00"/>
                </a:solidFill>
              </a:rPr>
              <a:t>1973</a:t>
            </a:r>
            <a:endParaRPr lang="en-US" sz="2400" b="1">
              <a:solidFill>
                <a:srgbClr val="FFFF00"/>
              </a:solidFill>
            </a:endParaRPr>
          </a:p>
        </p:txBody>
      </p:sp>
      <p:sp>
        <p:nvSpPr>
          <p:cNvPr id="13317" name="Rectangle 5"/>
          <p:cNvSpPr>
            <a:spLocks noChangeArrowheads="1"/>
          </p:cNvSpPr>
          <p:nvPr/>
        </p:nvSpPr>
        <p:spPr bwMode="auto">
          <a:xfrm>
            <a:off x="3092450" y="5410200"/>
            <a:ext cx="8715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sz="2400" b="1">
                <a:solidFill>
                  <a:srgbClr val="FFFF00"/>
                </a:solidFill>
              </a:rPr>
              <a:t>2010</a:t>
            </a:r>
            <a:endParaRPr lang="en-US" sz="2400" b="1">
              <a:solidFill>
                <a:srgbClr val="FFFF00"/>
              </a:solidFill>
            </a:endParaRPr>
          </a:p>
        </p:txBody>
      </p:sp>
    </p:spTree>
    <p:extLst>
      <p:ext uri="{BB962C8B-B14F-4D97-AF65-F5344CB8AC3E}">
        <p14:creationId xmlns:p14="http://schemas.microsoft.com/office/powerpoint/2010/main" val="298526877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81000" y="76200"/>
            <a:ext cx="8305800" cy="762000"/>
          </a:xfrm>
        </p:spPr>
        <p:txBody>
          <a:bodyPr>
            <a:normAutofit fontScale="90000"/>
          </a:bodyPr>
          <a:lstStyle/>
          <a:p>
            <a:pPr algn="l"/>
            <a:r>
              <a:rPr lang="en-US" sz="3200" dirty="0" err="1" smtClean="0">
                <a:solidFill>
                  <a:srgbClr val="FFC000"/>
                </a:solidFill>
                <a:latin typeface="Arial" panose="020B0604020202020204" pitchFamily="34" charset="0"/>
                <a:cs typeface="Arial" panose="020B0604020202020204" pitchFamily="34" charset="0"/>
              </a:rPr>
              <a:t>Objectif</a:t>
            </a:r>
            <a:r>
              <a:rPr lang="en-US" sz="3200" dirty="0" smtClean="0">
                <a:solidFill>
                  <a:srgbClr val="FFC000"/>
                </a:solidFill>
                <a:latin typeface="Arial" panose="020B0604020202020204" pitchFamily="34" charset="0"/>
                <a:cs typeface="Arial" panose="020B0604020202020204" pitchFamily="34" charset="0"/>
              </a:rPr>
              <a:t>: </a:t>
            </a:r>
            <a:r>
              <a:rPr lang="en-US" sz="3200" dirty="0" err="1" smtClean="0">
                <a:solidFill>
                  <a:srgbClr val="FFC000"/>
                </a:solidFill>
                <a:latin typeface="Arial" panose="020B0604020202020204" pitchFamily="34" charset="0"/>
                <a:cs typeface="Arial" panose="020B0604020202020204" pitchFamily="34" charset="0"/>
              </a:rPr>
              <a:t>Produire</a:t>
            </a:r>
            <a:r>
              <a:rPr lang="en-US" sz="3200" dirty="0" smtClean="0">
                <a:solidFill>
                  <a:srgbClr val="FFC000"/>
                </a:solidFill>
                <a:latin typeface="Arial" panose="020B0604020202020204" pitchFamily="34" charset="0"/>
                <a:cs typeface="Arial" panose="020B0604020202020204" pitchFamily="34" charset="0"/>
              </a:rPr>
              <a:t> d</a:t>
            </a:r>
            <a:r>
              <a:rPr lang="fr-FR" sz="3200" dirty="0" smtClean="0">
                <a:solidFill>
                  <a:srgbClr val="FFC000"/>
                </a:solidFill>
                <a:latin typeface="Arial" panose="020B0604020202020204" pitchFamily="34" charset="0"/>
                <a:cs typeface="Arial" panose="020B0604020202020204" pitchFamily="34" charset="0"/>
              </a:rPr>
              <a:t>es </a:t>
            </a:r>
            <a:r>
              <a:rPr lang="fr-FR" sz="3200" dirty="0">
                <a:solidFill>
                  <a:srgbClr val="FFC000"/>
                </a:solidFill>
                <a:latin typeface="Arial" panose="020B0604020202020204" pitchFamily="34" charset="0"/>
                <a:cs typeface="Arial" panose="020B0604020202020204" pitchFamily="34" charset="0"/>
              </a:rPr>
              <a:t>cartes diachroniques précises et fidèles à la réalité du terrain</a:t>
            </a:r>
            <a:r>
              <a:rPr lang="en-US" sz="3200" dirty="0" smtClean="0">
                <a:solidFill>
                  <a:srgbClr val="FFC000"/>
                </a:solidFill>
                <a:latin typeface="Arial" panose="020B0604020202020204" pitchFamily="34" charset="0"/>
                <a:cs typeface="Arial" panose="020B0604020202020204" pitchFamily="34" charset="0"/>
              </a:rPr>
              <a:t> </a:t>
            </a:r>
            <a:endParaRPr lang="en-US" sz="3200" b="0" dirty="0" smtClean="0">
              <a:solidFill>
                <a:srgbClr val="FFC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8536" y="932688"/>
            <a:ext cx="8186928" cy="5925312"/>
          </a:xfrm>
          <a:prstGeom prst="rect">
            <a:avLst/>
          </a:prstGeom>
        </p:spPr>
      </p:pic>
      <p:sp>
        <p:nvSpPr>
          <p:cNvPr id="2" name="TextBox 1"/>
          <p:cNvSpPr txBox="1"/>
          <p:nvPr/>
        </p:nvSpPr>
        <p:spPr>
          <a:xfrm>
            <a:off x="478536" y="990600"/>
            <a:ext cx="2172711" cy="461665"/>
          </a:xfrm>
          <a:prstGeom prst="rect">
            <a:avLst/>
          </a:prstGeom>
          <a:noFill/>
        </p:spPr>
        <p:txBody>
          <a:bodyPr wrap="none" rtlCol="0">
            <a:spAutoFit/>
          </a:bodyPr>
          <a:lstStyle/>
          <a:p>
            <a:r>
              <a:rPr lang="en-US" sz="2400" b="1" dirty="0" err="1" smtClean="0">
                <a:solidFill>
                  <a:schemeClr val="bg1"/>
                </a:solidFill>
              </a:rPr>
              <a:t>Résolution</a:t>
            </a:r>
            <a:r>
              <a:rPr lang="en-US" sz="2400" b="1" dirty="0" smtClean="0">
                <a:solidFill>
                  <a:schemeClr val="bg1"/>
                </a:solidFill>
              </a:rPr>
              <a:t> 2km</a:t>
            </a:r>
            <a:endParaRPr lang="en-US" sz="2400" b="1" dirty="0">
              <a:solidFill>
                <a:schemeClr val="bg1"/>
              </a:solidFill>
            </a:endParaRPr>
          </a:p>
        </p:txBody>
      </p:sp>
    </p:spTree>
    <p:extLst>
      <p:ext uri="{BB962C8B-B14F-4D97-AF65-F5344CB8AC3E}">
        <p14:creationId xmlns:p14="http://schemas.microsoft.com/office/powerpoint/2010/main" val="8488878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Sl-pictures\Ouaga-Oct2006\DSC02900-enh.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04800" y="152400"/>
            <a:ext cx="60837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r>
              <a:rPr lang="en-US" altLang="en-US" sz="2800" dirty="0" smtClean="0">
                <a:solidFill>
                  <a:srgbClr val="FF9900"/>
                </a:solidFill>
                <a:cs typeface="Arial" charset="0"/>
              </a:rPr>
              <a:t>Echelle de travail à </a:t>
            </a:r>
            <a:r>
              <a:rPr lang="en-US" altLang="en-US" sz="2800" dirty="0" err="1" smtClean="0">
                <a:solidFill>
                  <a:srgbClr val="FF9900"/>
                </a:solidFill>
                <a:cs typeface="Arial" charset="0"/>
              </a:rPr>
              <a:t>l’écran</a:t>
            </a:r>
            <a:r>
              <a:rPr lang="en-US" altLang="en-US" sz="2800" dirty="0" smtClean="0">
                <a:solidFill>
                  <a:srgbClr val="FF9900"/>
                </a:solidFill>
                <a:cs typeface="Arial" charset="0"/>
              </a:rPr>
              <a:t>: 1/50 000 </a:t>
            </a:r>
            <a:endParaRPr lang="en-US" altLang="en-US" sz="2800" dirty="0">
              <a:solidFill>
                <a:srgbClr val="FF9900"/>
              </a:solidFill>
              <a:cs typeface="Arial" charset="0"/>
            </a:endParaRPr>
          </a:p>
        </p:txBody>
      </p:sp>
    </p:spTree>
    <p:extLst>
      <p:ext uri="{BB962C8B-B14F-4D97-AF65-F5344CB8AC3E}">
        <p14:creationId xmlns:p14="http://schemas.microsoft.com/office/powerpoint/2010/main" val="26431366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35117"/>
            <a:ext cx="9144000" cy="5722883"/>
          </a:xfrm>
          <a:prstGeom prst="rect">
            <a:avLst/>
          </a:prstGeom>
        </p:spPr>
      </p:pic>
      <p:sp>
        <p:nvSpPr>
          <p:cNvPr id="3" name="Rectangle 3"/>
          <p:cNvSpPr>
            <a:spLocks noChangeArrowheads="1"/>
          </p:cNvSpPr>
          <p:nvPr/>
        </p:nvSpPr>
        <p:spPr bwMode="auto">
          <a:xfrm>
            <a:off x="838200" y="76200"/>
            <a:ext cx="53785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dirty="0" smtClean="0">
                <a:solidFill>
                  <a:srgbClr val="FF9933"/>
                </a:solidFill>
                <a:latin typeface="Arial" charset="0"/>
              </a:rPr>
              <a:t>Légende: Occupation des Terres</a:t>
            </a:r>
          </a:p>
          <a:p>
            <a:pPr eaLnBrk="1" hangingPunct="1">
              <a:spcBef>
                <a:spcPct val="0"/>
              </a:spcBef>
              <a:buFontTx/>
              <a:buNone/>
            </a:pPr>
            <a:r>
              <a:rPr lang="fr-FR" altLang="en-US" sz="2000" dirty="0" smtClean="0">
                <a:solidFill>
                  <a:srgbClr val="FF9933"/>
                </a:solidFill>
                <a:latin typeface="Arial" charset="0"/>
              </a:rPr>
              <a:t>Basée sur la Nomenclature de </a:t>
            </a:r>
            <a:r>
              <a:rPr lang="fr-FR" altLang="en-US" sz="2000" dirty="0" err="1" smtClean="0">
                <a:solidFill>
                  <a:srgbClr val="FF9933"/>
                </a:solidFill>
                <a:latin typeface="Arial" charset="0"/>
              </a:rPr>
              <a:t>Yangambi</a:t>
            </a:r>
            <a:endParaRPr lang="en-US" altLang="en-US" sz="2000" i="0" dirty="0">
              <a:solidFill>
                <a:srgbClr val="FF9933"/>
              </a:solidFill>
              <a:latin typeface="Arial" charset="0"/>
            </a:endParaRPr>
          </a:p>
        </p:txBody>
      </p:sp>
    </p:spTree>
    <p:extLst>
      <p:ext uri="{BB962C8B-B14F-4D97-AF65-F5344CB8AC3E}">
        <p14:creationId xmlns:p14="http://schemas.microsoft.com/office/powerpoint/2010/main" val="30015451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838200" y="76200"/>
            <a:ext cx="53832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dirty="0" smtClean="0">
                <a:solidFill>
                  <a:srgbClr val="FF9933"/>
                </a:solidFill>
                <a:latin typeface="Arial" charset="0"/>
              </a:rPr>
              <a:t>10 classes de LULC importantes</a:t>
            </a:r>
            <a:endParaRPr lang="en-US" altLang="en-US" sz="2800" i="0" dirty="0">
              <a:solidFill>
                <a:srgbClr val="FF9933"/>
              </a:solidFill>
              <a:latin typeface="Arial"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9144000" cy="5557520"/>
          </a:xfrm>
          <a:prstGeom prst="rect">
            <a:avLst/>
          </a:prstGeom>
        </p:spPr>
      </p:pic>
    </p:spTree>
    <p:extLst>
      <p:ext uri="{BB962C8B-B14F-4D97-AF65-F5344CB8AC3E}">
        <p14:creationId xmlns:p14="http://schemas.microsoft.com/office/powerpoint/2010/main" val="19853174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4983" y="4343400"/>
            <a:ext cx="3886617" cy="23622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73755"/>
            <a:ext cx="9144000" cy="3517245"/>
          </a:xfrm>
          <a:prstGeom prst="rect">
            <a:avLst/>
          </a:prstGeom>
        </p:spPr>
      </p:pic>
      <p:sp>
        <p:nvSpPr>
          <p:cNvPr id="6" name="Rectangle 3"/>
          <p:cNvSpPr>
            <a:spLocks noChangeArrowheads="1"/>
          </p:cNvSpPr>
          <p:nvPr/>
        </p:nvSpPr>
        <p:spPr bwMode="auto">
          <a:xfrm>
            <a:off x="838200" y="76200"/>
            <a:ext cx="7103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dirty="0" smtClean="0">
                <a:solidFill>
                  <a:srgbClr val="FF9933"/>
                </a:solidFill>
                <a:latin typeface="Arial" charset="0"/>
              </a:rPr>
              <a:t>Occupation et utilisation des terres en 1975</a:t>
            </a:r>
            <a:endParaRPr lang="en-US" altLang="en-US" sz="2800" i="0" dirty="0">
              <a:solidFill>
                <a:srgbClr val="FF9933"/>
              </a:solidFill>
              <a:latin typeface="Arial" charset="0"/>
            </a:endParaRPr>
          </a:p>
        </p:txBody>
      </p:sp>
    </p:spTree>
    <p:extLst>
      <p:ext uri="{BB962C8B-B14F-4D97-AF65-F5344CB8AC3E}">
        <p14:creationId xmlns:p14="http://schemas.microsoft.com/office/powerpoint/2010/main" val="31451314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4983" y="4343400"/>
            <a:ext cx="3886617" cy="2362200"/>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73755"/>
            <a:ext cx="9144000" cy="3517245"/>
          </a:xfrm>
          <a:prstGeom prst="rect">
            <a:avLst/>
          </a:prstGeom>
        </p:spPr>
      </p:pic>
      <p:sp>
        <p:nvSpPr>
          <p:cNvPr id="6" name="Rectangle 3"/>
          <p:cNvSpPr>
            <a:spLocks noChangeArrowheads="1"/>
          </p:cNvSpPr>
          <p:nvPr/>
        </p:nvSpPr>
        <p:spPr bwMode="auto">
          <a:xfrm>
            <a:off x="838200" y="76200"/>
            <a:ext cx="7103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dirty="0" smtClean="0">
                <a:solidFill>
                  <a:srgbClr val="FF9933"/>
                </a:solidFill>
                <a:latin typeface="Arial" charset="0"/>
              </a:rPr>
              <a:t>Occupation et utilisation des terres en 2000</a:t>
            </a:r>
            <a:endParaRPr lang="en-US" altLang="en-US" sz="2800" i="0" dirty="0">
              <a:solidFill>
                <a:srgbClr val="FF9933"/>
              </a:solidFill>
              <a:latin typeface="Arial" charset="0"/>
            </a:endParaRPr>
          </a:p>
        </p:txBody>
      </p:sp>
    </p:spTree>
    <p:extLst>
      <p:ext uri="{BB962C8B-B14F-4D97-AF65-F5344CB8AC3E}">
        <p14:creationId xmlns:p14="http://schemas.microsoft.com/office/powerpoint/2010/main" val="21557988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4983" y="4343400"/>
            <a:ext cx="3886617" cy="2362200"/>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73755"/>
            <a:ext cx="9144000" cy="3517245"/>
          </a:xfrm>
          <a:prstGeom prst="rect">
            <a:avLst/>
          </a:prstGeom>
        </p:spPr>
      </p:pic>
      <p:sp>
        <p:nvSpPr>
          <p:cNvPr id="6" name="Rectangle 3"/>
          <p:cNvSpPr>
            <a:spLocks noChangeArrowheads="1"/>
          </p:cNvSpPr>
          <p:nvPr/>
        </p:nvSpPr>
        <p:spPr bwMode="auto">
          <a:xfrm>
            <a:off x="838200" y="76200"/>
            <a:ext cx="7103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en-US" sz="2800" dirty="0" smtClean="0">
                <a:solidFill>
                  <a:srgbClr val="FF9933"/>
                </a:solidFill>
                <a:latin typeface="Arial" charset="0"/>
              </a:rPr>
              <a:t>Occupation et utilisation des terres en 2013</a:t>
            </a:r>
            <a:endParaRPr lang="en-US" altLang="en-US" sz="2800" i="0" dirty="0">
              <a:solidFill>
                <a:srgbClr val="FF9933"/>
              </a:solidFill>
              <a:latin typeface="Arial" charset="0"/>
            </a:endParaRPr>
          </a:p>
        </p:txBody>
      </p:sp>
    </p:spTree>
    <p:extLst>
      <p:ext uri="{BB962C8B-B14F-4D97-AF65-F5344CB8AC3E}">
        <p14:creationId xmlns:p14="http://schemas.microsoft.com/office/powerpoint/2010/main" val="1677772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kar72dp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9525"/>
            <a:ext cx="6858000" cy="68344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28600" y="331315"/>
            <a:ext cx="6019800"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800" dirty="0" smtClean="0"/>
              <a:t>Dakar</a:t>
            </a:r>
          </a:p>
          <a:p>
            <a:pPr>
              <a:spcBef>
                <a:spcPct val="20000"/>
              </a:spcBef>
            </a:pPr>
            <a:r>
              <a:rPr lang="en-US" sz="2800" dirty="0" smtClean="0"/>
              <a:t>en 1942</a:t>
            </a:r>
            <a:endParaRPr lang="en-US" sz="2800" dirty="0"/>
          </a:p>
        </p:txBody>
      </p:sp>
    </p:spTree>
    <p:extLst>
      <p:ext uri="{BB962C8B-B14F-4D97-AF65-F5344CB8AC3E}">
        <p14:creationId xmlns:p14="http://schemas.microsoft.com/office/powerpoint/2010/main" val="8036851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Slides\Senegal_1994_N-X\n35-enh.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81525"/>
            <a:ext cx="9144000" cy="6176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152400"/>
            <a:ext cx="8353569" cy="492443"/>
          </a:xfrm>
          <a:prstGeom prst="rect">
            <a:avLst/>
          </a:prstGeom>
        </p:spPr>
        <p:txBody>
          <a:bodyPr wrap="none">
            <a:spAutoFit/>
          </a:bodyPr>
          <a:lstStyle/>
          <a:p>
            <a:r>
              <a:rPr lang="fr-FR" sz="2600" b="1" dirty="0" smtClean="0">
                <a:solidFill>
                  <a:srgbClr val="FFC000"/>
                </a:solidFill>
                <a:latin typeface="Arial" panose="020B0604020202020204" pitchFamily="34" charset="0"/>
                <a:cs typeface="Arial" panose="020B0604020202020204" pitchFamily="34" charset="0"/>
              </a:rPr>
              <a:t>Les années 1970: ressources naturelles illimitées…</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2324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Slides\Niger_Kupers\119_parc_w_0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35496"/>
            <a:ext cx="9144000" cy="61225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52400"/>
            <a:ext cx="8353569" cy="492443"/>
          </a:xfrm>
          <a:prstGeom prst="rect">
            <a:avLst/>
          </a:prstGeom>
        </p:spPr>
        <p:txBody>
          <a:bodyPr wrap="none">
            <a:spAutoFit/>
          </a:bodyPr>
          <a:lstStyle/>
          <a:p>
            <a:r>
              <a:rPr lang="fr-FR" sz="2600" b="1" dirty="0" smtClean="0">
                <a:solidFill>
                  <a:srgbClr val="FFC000"/>
                </a:solidFill>
                <a:latin typeface="Arial" panose="020B0604020202020204" pitchFamily="34" charset="0"/>
                <a:cs typeface="Arial" panose="020B0604020202020204" pitchFamily="34" charset="0"/>
              </a:rPr>
              <a:t>Les années 1970: ressources naturelles illimitées…</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4637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FA_21_en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31838"/>
            <a:ext cx="9144000" cy="61261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52400"/>
            <a:ext cx="8167621" cy="492443"/>
          </a:xfrm>
          <a:prstGeom prst="rect">
            <a:avLst/>
          </a:prstGeom>
        </p:spPr>
        <p:txBody>
          <a:bodyPr wrap="none">
            <a:spAutoFit/>
          </a:bodyPr>
          <a:lstStyle/>
          <a:p>
            <a:r>
              <a:rPr lang="fr-FR" sz="2600" b="1" dirty="0" smtClean="0">
                <a:solidFill>
                  <a:srgbClr val="FFC000"/>
                </a:solidFill>
                <a:latin typeface="Arial" panose="020B0604020202020204" pitchFamily="34" charset="0"/>
                <a:cs typeface="Arial" panose="020B0604020202020204" pitchFamily="34" charset="0"/>
              </a:rPr>
              <a:t>Les années 2000: ressources naturelles limitées…</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3575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22753130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6029367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13994420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325728"/>
          </a:xfrm>
          <a:prstGeom prst="rect">
            <a:avLst/>
          </a:prstGeom>
        </p:spPr>
      </p:pic>
    </p:spTree>
    <p:extLst>
      <p:ext uri="{BB962C8B-B14F-4D97-AF65-F5344CB8AC3E}">
        <p14:creationId xmlns:p14="http://schemas.microsoft.com/office/powerpoint/2010/main" val="19916312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43000"/>
            <a:ext cx="9133633" cy="4572000"/>
          </a:xfrm>
          <a:prstGeom prst="rect">
            <a:avLst/>
          </a:prstGeom>
        </p:spPr>
      </p:pic>
    </p:spTree>
    <p:extLst>
      <p:ext uri="{BB962C8B-B14F-4D97-AF65-F5344CB8AC3E}">
        <p14:creationId xmlns:p14="http://schemas.microsoft.com/office/powerpoint/2010/main" val="15830231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026"/>
          <p:cNvSpPr txBox="1">
            <a:spLocks noChangeArrowheads="1"/>
          </p:cNvSpPr>
          <p:nvPr/>
        </p:nvSpPr>
        <p:spPr bwMode="auto">
          <a:xfrm>
            <a:off x="1371600" y="2286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dirty="0" err="1" smtClean="0">
                <a:solidFill>
                  <a:srgbClr val="FF9933"/>
                </a:solidFill>
                <a:latin typeface="Arial" panose="020B0604020202020204" pitchFamily="34" charset="0"/>
                <a:cs typeface="Arial" panose="020B0604020202020204" pitchFamily="34" charset="0"/>
              </a:rPr>
              <a:t>Forét</a:t>
            </a:r>
            <a:r>
              <a:rPr lang="en-US" altLang="en-US" b="1" dirty="0" smtClean="0">
                <a:solidFill>
                  <a:srgbClr val="FF9933"/>
                </a:solidFill>
                <a:latin typeface="Arial" panose="020B0604020202020204" pitchFamily="34" charset="0"/>
                <a:cs typeface="Arial" panose="020B0604020202020204" pitchFamily="34" charset="0"/>
              </a:rPr>
              <a:t> de </a:t>
            </a:r>
            <a:r>
              <a:rPr lang="en-US" altLang="en-US" b="1" dirty="0" err="1" smtClean="0">
                <a:solidFill>
                  <a:srgbClr val="FF9933"/>
                </a:solidFill>
                <a:latin typeface="Arial" panose="020B0604020202020204" pitchFamily="34" charset="0"/>
                <a:cs typeface="Arial" panose="020B0604020202020204" pitchFamily="34" charset="0"/>
              </a:rPr>
              <a:t>Gonakié</a:t>
            </a:r>
            <a:r>
              <a:rPr lang="en-US" altLang="en-US" b="1" dirty="0" smtClean="0">
                <a:solidFill>
                  <a:srgbClr val="FF9933"/>
                </a:solidFill>
                <a:latin typeface="Arial" panose="020B0604020202020204" pitchFamily="34" charset="0"/>
                <a:cs typeface="Arial" panose="020B0604020202020204" pitchFamily="34" charset="0"/>
              </a:rPr>
              <a:t>   </a:t>
            </a:r>
            <a:r>
              <a:rPr lang="en-US" altLang="en-US" b="1" dirty="0" err="1" smtClean="0">
                <a:solidFill>
                  <a:srgbClr val="FF9933"/>
                </a:solidFill>
                <a:latin typeface="Arial" panose="020B0604020202020204" pitchFamily="34" charset="0"/>
                <a:cs typeface="Arial" panose="020B0604020202020204" pitchFamily="34" charset="0"/>
              </a:rPr>
              <a:t>Vallée</a:t>
            </a:r>
            <a:r>
              <a:rPr lang="en-US" altLang="en-US" b="1" dirty="0" smtClean="0">
                <a:solidFill>
                  <a:srgbClr val="FF9933"/>
                </a:solidFill>
                <a:latin typeface="Arial" panose="020B0604020202020204" pitchFamily="34" charset="0"/>
                <a:cs typeface="Arial" panose="020B0604020202020204" pitchFamily="34" charset="0"/>
              </a:rPr>
              <a:t> du </a:t>
            </a:r>
            <a:r>
              <a:rPr lang="en-US" altLang="en-US" b="1" dirty="0" err="1" smtClean="0">
                <a:solidFill>
                  <a:srgbClr val="FF9933"/>
                </a:solidFill>
                <a:latin typeface="Arial" panose="020B0604020202020204" pitchFamily="34" charset="0"/>
                <a:cs typeface="Arial" panose="020B0604020202020204" pitchFamily="34" charset="0"/>
              </a:rPr>
              <a:t>Fleuve</a:t>
            </a:r>
            <a:r>
              <a:rPr lang="en-US" altLang="en-US" b="1" dirty="0" smtClean="0">
                <a:solidFill>
                  <a:srgbClr val="FF9933"/>
                </a:solidFill>
                <a:latin typeface="Arial" panose="020B0604020202020204" pitchFamily="34" charset="0"/>
                <a:cs typeface="Arial" panose="020B0604020202020204" pitchFamily="34" charset="0"/>
              </a:rPr>
              <a:t> </a:t>
            </a:r>
            <a:r>
              <a:rPr lang="en-US" altLang="en-US" b="1" dirty="0" err="1" smtClean="0">
                <a:solidFill>
                  <a:srgbClr val="FF9933"/>
                </a:solidFill>
                <a:latin typeface="Arial" panose="020B0604020202020204" pitchFamily="34" charset="0"/>
                <a:cs typeface="Arial" panose="020B0604020202020204" pitchFamily="34" charset="0"/>
              </a:rPr>
              <a:t>Sénégal</a:t>
            </a:r>
            <a:endParaRPr lang="en-US" altLang="en-US" dirty="0">
              <a:solidFill>
                <a:srgbClr val="FF9933"/>
              </a:solidFill>
              <a:latin typeface="Arial" panose="020B0604020202020204" pitchFamily="34" charset="0"/>
              <a:cs typeface="Arial" panose="020B0604020202020204" pitchFamily="34" charset="0"/>
            </a:endParaRPr>
          </a:p>
        </p:txBody>
      </p:sp>
      <p:pic>
        <p:nvPicPr>
          <p:cNvPr id="62467" name="Picture 1027" descr="GORLI"/>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0650"/>
            <a:ext cx="44799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1028" descr="podorloo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3930650"/>
            <a:ext cx="44799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029" descr="site352_8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5825"/>
            <a:ext cx="4419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32" descr="N_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873125"/>
            <a:ext cx="4572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033" descr="ecoregion_map_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9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Line 1034"/>
          <p:cNvSpPr>
            <a:spLocks noChangeShapeType="1"/>
          </p:cNvSpPr>
          <p:nvPr/>
        </p:nvSpPr>
        <p:spPr bwMode="auto">
          <a:xfrm flipH="1">
            <a:off x="685800" y="76200"/>
            <a:ext cx="381000" cy="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3" name="Line 1035"/>
          <p:cNvSpPr>
            <a:spLocks noChangeShapeType="1"/>
          </p:cNvSpPr>
          <p:nvPr/>
        </p:nvSpPr>
        <p:spPr bwMode="auto">
          <a:xfrm flipH="1">
            <a:off x="838200" y="76200"/>
            <a:ext cx="228600" cy="1524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057953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1027"/>
          <p:cNvSpPr txBox="1">
            <a:spLocks noChangeArrowheads="1"/>
          </p:cNvSpPr>
          <p:nvPr/>
        </p:nvSpPr>
        <p:spPr bwMode="auto">
          <a:xfrm>
            <a:off x="1219200" y="1525588"/>
            <a:ext cx="185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FFFF00"/>
                </a:solidFill>
              </a:rPr>
              <a:t>Corona 1965</a:t>
            </a:r>
          </a:p>
        </p:txBody>
      </p:sp>
      <p:sp>
        <p:nvSpPr>
          <p:cNvPr id="63492" name="Text Box 1028"/>
          <p:cNvSpPr txBox="1">
            <a:spLocks noChangeArrowheads="1"/>
          </p:cNvSpPr>
          <p:nvPr/>
        </p:nvSpPr>
        <p:spPr bwMode="auto">
          <a:xfrm>
            <a:off x="5867400" y="1525588"/>
            <a:ext cx="1938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FFFF00"/>
                </a:solidFill>
              </a:rPr>
              <a:t>Landsat 1992</a:t>
            </a:r>
            <a:endParaRPr lang="en-US" altLang="en-US" sz="2800" b="1">
              <a:solidFill>
                <a:srgbClr val="00FFFF"/>
              </a:solidFill>
            </a:endParaRPr>
          </a:p>
        </p:txBody>
      </p:sp>
      <p:sp>
        <p:nvSpPr>
          <p:cNvPr id="63493" name="Text Box 1042"/>
          <p:cNvSpPr txBox="1">
            <a:spLocks noChangeArrowheads="1"/>
          </p:cNvSpPr>
          <p:nvPr/>
        </p:nvSpPr>
        <p:spPr bwMode="auto">
          <a:xfrm>
            <a:off x="8534400" y="33528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00" b="1">
              <a:solidFill>
                <a:schemeClr val="hlink"/>
              </a:solidFill>
              <a:latin typeface="Arial" panose="020B0604020202020204" pitchFamily="34" charset="0"/>
            </a:endParaRPr>
          </a:p>
        </p:txBody>
      </p:sp>
      <p:sp>
        <p:nvSpPr>
          <p:cNvPr id="63494" name="Rectangle 1044"/>
          <p:cNvSpPr>
            <a:spLocks noChangeArrowheads="1"/>
          </p:cNvSpPr>
          <p:nvPr/>
        </p:nvSpPr>
        <p:spPr bwMode="auto">
          <a:xfrm>
            <a:off x="3838575" y="3352800"/>
            <a:ext cx="307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chemeClr val="hlink"/>
                </a:solidFill>
                <a:latin typeface="Arial" panose="020B0604020202020204" pitchFamily="34" charset="0"/>
              </a:rPr>
              <a:t>•</a:t>
            </a:r>
          </a:p>
        </p:txBody>
      </p:sp>
      <p:sp>
        <p:nvSpPr>
          <p:cNvPr id="63495" name="Text Box 1045"/>
          <p:cNvSpPr txBox="1">
            <a:spLocks noChangeArrowheads="1"/>
          </p:cNvSpPr>
          <p:nvPr/>
        </p:nvSpPr>
        <p:spPr bwMode="auto">
          <a:xfrm>
            <a:off x="3505200" y="3581400"/>
            <a:ext cx="769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latin typeface="Arial" panose="020B0604020202020204" pitchFamily="34" charset="0"/>
              </a:rPr>
              <a:t>Podor</a:t>
            </a:r>
            <a:endParaRPr lang="en-US" altLang="en-US" sz="2800" b="1">
              <a:solidFill>
                <a:srgbClr val="00FFFF"/>
              </a:solidFill>
              <a:latin typeface="Arial" panose="020B0604020202020204" pitchFamily="34" charset="0"/>
            </a:endParaRPr>
          </a:p>
        </p:txBody>
      </p:sp>
      <p:sp>
        <p:nvSpPr>
          <p:cNvPr id="63496" name="Rectangle 1046"/>
          <p:cNvSpPr>
            <a:spLocks noChangeArrowheads="1"/>
          </p:cNvSpPr>
          <p:nvPr/>
        </p:nvSpPr>
        <p:spPr bwMode="auto">
          <a:xfrm>
            <a:off x="8229600" y="3657600"/>
            <a:ext cx="769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latin typeface="Arial" panose="020B0604020202020204" pitchFamily="34" charset="0"/>
              </a:rPr>
              <a:t>Podor</a:t>
            </a:r>
          </a:p>
        </p:txBody>
      </p:sp>
      <p:pic>
        <p:nvPicPr>
          <p:cNvPr id="63497" name="Picture 1047" descr="Sg_River_Corona65_e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048" descr="Sg_River_94TM_e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2057400"/>
            <a:ext cx="39909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049" descr="ecoregion_map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478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Line 1050"/>
          <p:cNvSpPr>
            <a:spLocks noChangeShapeType="1"/>
          </p:cNvSpPr>
          <p:nvPr/>
        </p:nvSpPr>
        <p:spPr bwMode="auto">
          <a:xfrm flipH="1">
            <a:off x="762000" y="76200"/>
            <a:ext cx="381000" cy="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1" name="Line 1051"/>
          <p:cNvSpPr>
            <a:spLocks noChangeShapeType="1"/>
          </p:cNvSpPr>
          <p:nvPr/>
        </p:nvSpPr>
        <p:spPr bwMode="auto">
          <a:xfrm flipH="1">
            <a:off x="990600" y="76200"/>
            <a:ext cx="228600" cy="228600"/>
          </a:xfrm>
          <a:prstGeom prst="line">
            <a:avLst/>
          </a:prstGeom>
          <a:noFill/>
          <a:ln w="381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1026"/>
          <p:cNvSpPr txBox="1">
            <a:spLocks noChangeArrowheads="1"/>
          </p:cNvSpPr>
          <p:nvPr/>
        </p:nvSpPr>
        <p:spPr bwMode="auto">
          <a:xfrm>
            <a:off x="1676400" y="2286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dirty="0" err="1" smtClean="0">
                <a:solidFill>
                  <a:srgbClr val="FF9933"/>
                </a:solidFill>
                <a:latin typeface="Arial" panose="020B0604020202020204" pitchFamily="34" charset="0"/>
                <a:cs typeface="Arial" panose="020B0604020202020204" pitchFamily="34" charset="0"/>
              </a:rPr>
              <a:t>Forét</a:t>
            </a:r>
            <a:r>
              <a:rPr lang="en-US" altLang="en-US" b="1" dirty="0" smtClean="0">
                <a:solidFill>
                  <a:srgbClr val="FF9933"/>
                </a:solidFill>
                <a:latin typeface="Arial" panose="020B0604020202020204" pitchFamily="34" charset="0"/>
                <a:cs typeface="Arial" panose="020B0604020202020204" pitchFamily="34" charset="0"/>
              </a:rPr>
              <a:t> de </a:t>
            </a:r>
            <a:r>
              <a:rPr lang="en-US" altLang="en-US" b="1" dirty="0" err="1" smtClean="0">
                <a:solidFill>
                  <a:srgbClr val="FF9933"/>
                </a:solidFill>
                <a:latin typeface="Arial" panose="020B0604020202020204" pitchFamily="34" charset="0"/>
                <a:cs typeface="Arial" panose="020B0604020202020204" pitchFamily="34" charset="0"/>
              </a:rPr>
              <a:t>Gonakié</a:t>
            </a:r>
            <a:r>
              <a:rPr lang="en-US" altLang="en-US" b="1" dirty="0" smtClean="0">
                <a:solidFill>
                  <a:srgbClr val="FF9933"/>
                </a:solidFill>
                <a:latin typeface="Arial" panose="020B0604020202020204" pitchFamily="34" charset="0"/>
                <a:cs typeface="Arial" panose="020B0604020202020204" pitchFamily="34" charset="0"/>
              </a:rPr>
              <a:t>   </a:t>
            </a:r>
            <a:r>
              <a:rPr lang="en-US" altLang="en-US" b="1" dirty="0" err="1" smtClean="0">
                <a:solidFill>
                  <a:srgbClr val="FF9933"/>
                </a:solidFill>
                <a:latin typeface="Arial" panose="020B0604020202020204" pitchFamily="34" charset="0"/>
                <a:cs typeface="Arial" panose="020B0604020202020204" pitchFamily="34" charset="0"/>
              </a:rPr>
              <a:t>Vallée</a:t>
            </a:r>
            <a:r>
              <a:rPr lang="en-US" altLang="en-US" b="1" dirty="0" smtClean="0">
                <a:solidFill>
                  <a:srgbClr val="FF9933"/>
                </a:solidFill>
                <a:latin typeface="Arial" panose="020B0604020202020204" pitchFamily="34" charset="0"/>
                <a:cs typeface="Arial" panose="020B0604020202020204" pitchFamily="34" charset="0"/>
              </a:rPr>
              <a:t> du </a:t>
            </a:r>
            <a:r>
              <a:rPr lang="en-US" altLang="en-US" b="1" dirty="0" err="1" smtClean="0">
                <a:solidFill>
                  <a:srgbClr val="FF9933"/>
                </a:solidFill>
                <a:latin typeface="Arial" panose="020B0604020202020204" pitchFamily="34" charset="0"/>
                <a:cs typeface="Arial" panose="020B0604020202020204" pitchFamily="34" charset="0"/>
              </a:rPr>
              <a:t>Fleuve</a:t>
            </a:r>
            <a:r>
              <a:rPr lang="en-US" altLang="en-US" b="1" dirty="0" smtClean="0">
                <a:solidFill>
                  <a:srgbClr val="FF9933"/>
                </a:solidFill>
                <a:latin typeface="Arial" panose="020B0604020202020204" pitchFamily="34" charset="0"/>
                <a:cs typeface="Arial" panose="020B0604020202020204" pitchFamily="34" charset="0"/>
              </a:rPr>
              <a:t> </a:t>
            </a:r>
            <a:r>
              <a:rPr lang="en-US" altLang="en-US" b="1" dirty="0" err="1" smtClean="0">
                <a:solidFill>
                  <a:srgbClr val="FF9933"/>
                </a:solidFill>
                <a:latin typeface="Arial" panose="020B0604020202020204" pitchFamily="34" charset="0"/>
                <a:cs typeface="Arial" panose="020B0604020202020204" pitchFamily="34" charset="0"/>
              </a:rPr>
              <a:t>Sénégal</a:t>
            </a:r>
            <a:endParaRPr lang="en-US" altLang="en-US" dirty="0">
              <a:solidFill>
                <a:srgbClr val="FF99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214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15091</TotalTime>
  <Words>2088</Words>
  <Application>Microsoft Office PowerPoint</Application>
  <PresentationFormat>On-screen Show (4:3)</PresentationFormat>
  <Paragraphs>576</Paragraphs>
  <Slides>175</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175</vt:i4>
      </vt:variant>
    </vt:vector>
  </HeadingPairs>
  <TitlesOfParts>
    <vt:vector size="184" baseType="lpstr">
      <vt:lpstr>ＭＳ Ｐゴシック</vt:lpstr>
      <vt:lpstr>Adobe Fan Heiti Std B</vt:lpstr>
      <vt:lpstr>Arial</vt:lpstr>
      <vt:lpstr>Calibri</vt:lpstr>
      <vt:lpstr>Monotype Sorts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Diminution de l’étendue du Lac Tchad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Partenaires du Projet LULC</vt:lpstr>
      <vt:lpstr>Partenaires nationaux</vt:lpstr>
      <vt:lpstr>PowerPoint Presentation</vt:lpstr>
      <vt:lpstr>PowerPoint Presentation</vt:lpstr>
      <vt:lpstr>PowerPoint Presentation</vt:lpstr>
      <vt:lpstr>PowerPoint Presentation</vt:lpstr>
      <vt:lpstr>PowerPoint Presentation</vt:lpstr>
      <vt:lpstr>PowerPoint Presentation</vt:lpstr>
      <vt:lpstr>Objectif: Produire des cartes diachroniques précises et fidèles à la réalité du terrain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Exercice d’Interpretation: Laquelle des images est la plus récente ?</vt:lpstr>
      <vt:lpstr>Arbres dans les champs à Galma, Niger: Plus de gens, plus d’arbres</vt:lpstr>
      <vt:lpstr>PowerPoint Presentation</vt:lpstr>
      <vt:lpstr>PowerPoint Presentation</vt:lpstr>
      <vt:lpstr>PowerPoint Presentation</vt:lpstr>
      <vt:lpstr>PowerPoint Presentation</vt:lpstr>
      <vt:lpstr>PowerPoint Presentation</vt:lpstr>
      <vt:lpstr>PowerPoint Presentation</vt:lpstr>
      <vt:lpstr>Dissémination des produits – Courant 2016</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Tappan</dc:creator>
  <cp:lastModifiedBy>Tappan, G. Gray</cp:lastModifiedBy>
  <cp:revision>270</cp:revision>
  <dcterms:created xsi:type="dcterms:W3CDTF">2013-12-09T18:44:02Z</dcterms:created>
  <dcterms:modified xsi:type="dcterms:W3CDTF">2016-02-18T10:56:04Z</dcterms:modified>
</cp:coreProperties>
</file>